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71" r:id="rId6"/>
  </p:sldMasterIdLst>
  <p:notesMasterIdLst>
    <p:notesMasterId r:id="rId31"/>
  </p:notesMasterIdLst>
  <p:sldIdLst>
    <p:sldId id="263" r:id="rId7"/>
    <p:sldId id="362" r:id="rId8"/>
    <p:sldId id="270" r:id="rId9"/>
    <p:sldId id="275" r:id="rId10"/>
    <p:sldId id="395" r:id="rId11"/>
    <p:sldId id="391" r:id="rId12"/>
    <p:sldId id="394" r:id="rId13"/>
    <p:sldId id="371" r:id="rId14"/>
    <p:sldId id="373" r:id="rId15"/>
    <p:sldId id="374" r:id="rId16"/>
    <p:sldId id="375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281" r:id="rId29"/>
    <p:sldId id="260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FF"/>
    <a:srgbClr val="1C1C8D"/>
    <a:srgbClr val="001132"/>
    <a:srgbClr val="080628"/>
    <a:srgbClr val="3231FA"/>
    <a:srgbClr val="3231FB"/>
    <a:srgbClr val="E8EAE9"/>
    <a:srgbClr val="CCCCCC"/>
    <a:srgbClr val="090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/>
    <p:restoredTop sz="97030"/>
  </p:normalViewPr>
  <p:slideViewPr>
    <p:cSldViewPr snapToGrid="0">
      <p:cViewPr varScale="1">
        <p:scale>
          <a:sx n="161" d="100"/>
          <a:sy n="161" d="100"/>
        </p:scale>
        <p:origin x="200" y="256"/>
      </p:cViewPr>
      <p:guideLst/>
    </p:cSldViewPr>
  </p:slideViewPr>
  <p:outlineViewPr>
    <p:cViewPr>
      <p:scale>
        <a:sx n="33" d="100"/>
        <a:sy n="33" d="100"/>
      </p:scale>
      <p:origin x="0" y="-3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41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6D92-F9AE-BE40-B8DC-7EFEA2BCA01F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50279-B371-2540-9EEC-102D418A1C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14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Martin </a:t>
            </a:r>
            <a:r>
              <a:rPr lang="pt-BR" dirty="0" err="1"/>
              <a:t>Swany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74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72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2862" y="1943030"/>
            <a:ext cx="3344982" cy="753277"/>
          </a:xfrm>
        </p:spPr>
        <p:txBody>
          <a:bodyPr anchor="b">
            <a:normAutofit/>
          </a:bodyPr>
          <a:lstStyle>
            <a:lvl1pPr algn="l">
              <a:defRPr sz="2200" b="0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5332" y="3518168"/>
            <a:ext cx="3332514" cy="600540"/>
          </a:xfrm>
        </p:spPr>
        <p:txBody>
          <a:bodyPr>
            <a:no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Barlow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dirty="0"/>
              <a:t>Clique para editar NOME PALESTRANTE</a:t>
            </a:r>
          </a:p>
          <a:p>
            <a:endParaRPr lang="en-US" dirty="0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998E250F-0937-D913-0888-E8FDEE0D29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12861" y="4414322"/>
            <a:ext cx="3344983" cy="326572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t-BR" sz="1700" b="0" i="1" kern="1200" dirty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pt-BR" dirty="0"/>
              <a:t>Clique para editar CARGO</a:t>
            </a:r>
          </a:p>
        </p:txBody>
      </p:sp>
    </p:spTree>
    <p:extLst>
      <p:ext uri="{BB962C8B-B14F-4D97-AF65-F5344CB8AC3E}">
        <p14:creationId xmlns:p14="http://schemas.microsoft.com/office/powerpoint/2010/main" val="3135460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1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1 COLUNA</a:t>
            </a:r>
          </a:p>
        </p:txBody>
      </p:sp>
    </p:spTree>
    <p:extLst>
      <p:ext uri="{BB962C8B-B14F-4D97-AF65-F5344CB8AC3E}">
        <p14:creationId xmlns:p14="http://schemas.microsoft.com/office/powerpoint/2010/main" val="1744730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2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2 COLUNAS</a:t>
            </a:r>
          </a:p>
        </p:txBody>
      </p:sp>
    </p:spTree>
    <p:extLst>
      <p:ext uri="{BB962C8B-B14F-4D97-AF65-F5344CB8AC3E}">
        <p14:creationId xmlns:p14="http://schemas.microsoft.com/office/powerpoint/2010/main" val="62201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1COLUNA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3110523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dirty="0"/>
              <a:t>Clique para editar os estilos de TEXTO CORRIDO – 1 COLUNA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0" y="1828800"/>
            <a:ext cx="2986088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9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Clique para editar os estilos de TÍTULO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6461" y="1828800"/>
            <a:ext cx="6510827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NP25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6DD00-D899-CE72-DE7B-CAD0DD0146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2708" y="2008064"/>
            <a:ext cx="3243314" cy="334737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pt-BR" dirty="0"/>
              <a:t>OBRIGADO (A)!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7B4AAF-35FD-FC08-7FFA-20632D614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2706" y="2579565"/>
            <a:ext cx="3243313" cy="334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Contato palestrante</a:t>
            </a:r>
          </a:p>
        </p:txBody>
      </p:sp>
    </p:spTree>
    <p:extLst>
      <p:ext uri="{BB962C8B-B14F-4D97-AF65-F5344CB8AC3E}">
        <p14:creationId xmlns:p14="http://schemas.microsoft.com/office/powerpoint/2010/main" val="3781979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C0A7-A2BE-7F43-977C-5F04F40EA1F3}" type="datetimeFigureOut">
              <a:rPr lang="pt-BR" smtClean="0"/>
              <a:t>13/05/2025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45-47E9-9545-833C-EE867628789B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2C68B5B-B2D6-BDA3-5153-36563E2BB9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D3EE3E-223B-7A25-1E6D-578616A202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1338"/>
            <a:ext cx="9146380" cy="51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58B0F5-A0B7-5E6B-5AE7-867FC778A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339"/>
            <a:ext cx="9146380" cy="51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4FC3E-CF6A-1CCA-26FA-1672DBBC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2212946"/>
            <a:ext cx="4077356" cy="717608"/>
          </a:xfrm>
        </p:spPr>
        <p:txBody>
          <a:bodyPr>
            <a:noAutofit/>
          </a:bodyPr>
          <a:lstStyle/>
          <a:p>
            <a:pPr algn="r"/>
            <a:r>
              <a:rPr lang="pt-BR" sz="2300" dirty="0" err="1">
                <a:solidFill>
                  <a:schemeClr val="bg1"/>
                </a:solidFill>
              </a:rPr>
              <a:t>Monitoring</a:t>
            </a:r>
            <a:r>
              <a:rPr lang="pt-BR" sz="2300" dirty="0">
                <a:solidFill>
                  <a:schemeClr val="bg1"/>
                </a:solidFill>
              </a:rPr>
              <a:t> </a:t>
            </a:r>
            <a:r>
              <a:rPr lang="pt-BR" sz="2300" dirty="0" err="1">
                <a:solidFill>
                  <a:schemeClr val="bg1"/>
                </a:solidFill>
              </a:rPr>
              <a:t>at</a:t>
            </a:r>
            <a:r>
              <a:rPr lang="pt-BR" sz="2300" dirty="0">
                <a:solidFill>
                  <a:schemeClr val="bg1"/>
                </a:solidFill>
              </a:rPr>
              <a:t> RNP</a:t>
            </a:r>
            <a:br>
              <a:rPr lang="pt-BR" sz="2300" dirty="0">
                <a:solidFill>
                  <a:schemeClr val="bg1"/>
                </a:solidFill>
              </a:rPr>
            </a:br>
            <a:r>
              <a:rPr lang="pt-BR" sz="2300" dirty="0">
                <a:solidFill>
                  <a:schemeClr val="bg1"/>
                </a:solidFill>
              </a:rPr>
              <a:t>2002-2013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DA4C62-6BA6-1881-64F0-E7158E96F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1" y="3644225"/>
            <a:ext cx="4077356" cy="326572"/>
          </a:xfrm>
        </p:spPr>
        <p:txBody>
          <a:bodyPr/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José Augusto Suruagy Monteiro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6D5401-8468-01AF-52B1-747043254B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1" y="4078732"/>
            <a:ext cx="4077356" cy="326572"/>
          </a:xfrm>
        </p:spPr>
        <p:txBody>
          <a:bodyPr/>
          <a:lstStyle/>
          <a:p>
            <a:pPr algn="r"/>
            <a:r>
              <a:rPr lang="pt-BR" dirty="0" err="1">
                <a:solidFill>
                  <a:schemeClr val="bg1"/>
                </a:solidFill>
              </a:rPr>
              <a:t>suruagy@CESAR.school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Google Shape;122;p26">
            <a:extLst>
              <a:ext uri="{FF2B5EF4-FFF2-40B4-BE49-F238E27FC236}">
                <a16:creationId xmlns:a16="http://schemas.microsoft.com/office/drawing/2014/main" id="{C2BEACEF-0031-5793-9BB3-8CC374B8E9D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3717" y="4405304"/>
            <a:ext cx="665640" cy="59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80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08041-F20E-D584-0458-147C7964E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2459411-DFD3-38D1-E4F0-FFF245659801}"/>
              </a:ext>
            </a:extLst>
          </p:cNvPr>
          <p:cNvSpPr/>
          <p:nvPr/>
        </p:nvSpPr>
        <p:spPr>
          <a:xfrm>
            <a:off x="1863373" y="4727621"/>
            <a:ext cx="7291137" cy="810491"/>
          </a:xfrm>
          <a:prstGeom prst="rect">
            <a:avLst/>
          </a:prstGeom>
          <a:solidFill>
            <a:srgbClr val="E8EA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68DF5B5-5F32-6913-A7A4-5603C76667B6}"/>
              </a:ext>
            </a:extLst>
          </p:cNvPr>
          <p:cNvSpPr/>
          <p:nvPr/>
        </p:nvSpPr>
        <p:spPr>
          <a:xfrm>
            <a:off x="1863373" y="0"/>
            <a:ext cx="7291137" cy="810491"/>
          </a:xfrm>
          <a:prstGeom prst="rect">
            <a:avLst/>
          </a:prstGeom>
          <a:solidFill>
            <a:srgbClr val="090C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9FE43AE-D109-CD46-33BF-3E5DFBB38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530" y="-10633"/>
            <a:ext cx="68548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36643-D883-4B1A-731E-74D50F41A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F2DA19F1-F156-8616-CB9A-5F856DE017FD}"/>
              </a:ext>
            </a:extLst>
          </p:cNvPr>
          <p:cNvSpPr/>
          <p:nvPr/>
        </p:nvSpPr>
        <p:spPr>
          <a:xfrm>
            <a:off x="1863373" y="0"/>
            <a:ext cx="7291137" cy="81049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6D367D-BB5C-D77B-ED15-5B3665C1C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54" y="15902"/>
            <a:ext cx="68643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6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767F3-30CF-2AED-ABB2-6BBC01768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6241E78-EE9E-DAEA-2D06-69CC5F5FD078}"/>
              </a:ext>
            </a:extLst>
          </p:cNvPr>
          <p:cNvSpPr/>
          <p:nvPr/>
        </p:nvSpPr>
        <p:spPr>
          <a:xfrm>
            <a:off x="1863373" y="0"/>
            <a:ext cx="7291137" cy="81049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B0D719-A160-A2E5-78AF-5B98F4D7E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165" y="15902"/>
            <a:ext cx="68675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8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E3A28-5777-1F66-52BC-4F01DD5DF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2F99ED1-5C31-7DD8-47D1-BD50EB9A5CA0}"/>
              </a:ext>
            </a:extLst>
          </p:cNvPr>
          <p:cNvSpPr/>
          <p:nvPr/>
        </p:nvSpPr>
        <p:spPr>
          <a:xfrm>
            <a:off x="1863373" y="0"/>
            <a:ext cx="7291137" cy="81049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7D6F25F-CF3D-7C39-78CF-4F3F6C06D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350" y="15902"/>
            <a:ext cx="68611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2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5D58C-89A2-B894-419C-93B47EC41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46B526E-1040-24AE-6E82-0C6B81A25383}"/>
              </a:ext>
            </a:extLst>
          </p:cNvPr>
          <p:cNvSpPr/>
          <p:nvPr/>
        </p:nvSpPr>
        <p:spPr>
          <a:xfrm>
            <a:off x="1863373" y="0"/>
            <a:ext cx="7291137" cy="81049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8D95B32-9B8B-5785-63EB-88E350C0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553" y="15902"/>
            <a:ext cx="68627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1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DB5A7-BBB2-D926-A3A5-D3BB2D486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5C71054-06C5-9008-6290-023D5E636697}"/>
              </a:ext>
            </a:extLst>
          </p:cNvPr>
          <p:cNvSpPr/>
          <p:nvPr/>
        </p:nvSpPr>
        <p:spPr>
          <a:xfrm>
            <a:off x="1863373" y="-63608"/>
            <a:ext cx="7291137" cy="81049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166BFA3-7266-9B87-48EE-57D9B5C13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36" y="0"/>
            <a:ext cx="68564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5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3607C-7C47-9D3B-D1F7-DFB5D64DE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4686FD0-E4C6-81A8-8D63-0218AD0864E3}"/>
              </a:ext>
            </a:extLst>
          </p:cNvPr>
          <p:cNvSpPr/>
          <p:nvPr/>
        </p:nvSpPr>
        <p:spPr>
          <a:xfrm>
            <a:off x="1863373" y="0"/>
            <a:ext cx="7291137" cy="81049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70DFB32-C34F-E80D-82E0-3DA9E2157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350" y="15902"/>
            <a:ext cx="68611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6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40B43-DF35-98FF-2798-1A4E3390C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2E0A5EB-8E9D-1D8C-5421-CAAC79C1E9EA}"/>
              </a:ext>
            </a:extLst>
          </p:cNvPr>
          <p:cNvSpPr/>
          <p:nvPr/>
        </p:nvSpPr>
        <p:spPr>
          <a:xfrm>
            <a:off x="1863373" y="0"/>
            <a:ext cx="7291137" cy="81049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FA2760-3CC4-9889-C5D8-97E24CEA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553" y="15902"/>
            <a:ext cx="68627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04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6652A-7DC2-2C44-2DD2-5ED829C27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F9273F0-4589-075C-6D15-35C11460DE16}"/>
              </a:ext>
            </a:extLst>
          </p:cNvPr>
          <p:cNvSpPr/>
          <p:nvPr/>
        </p:nvSpPr>
        <p:spPr>
          <a:xfrm>
            <a:off x="1863373" y="0"/>
            <a:ext cx="7291137" cy="81049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EC80DD0-B1CA-CD21-10B1-513747833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79" y="15902"/>
            <a:ext cx="68707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78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38C93-A3FD-EBA7-0938-24BF8AD67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EA11801-A0AF-4F83-DE70-3F587DB76C5C}"/>
              </a:ext>
            </a:extLst>
          </p:cNvPr>
          <p:cNvSpPr/>
          <p:nvPr/>
        </p:nvSpPr>
        <p:spPr>
          <a:xfrm>
            <a:off x="1863373" y="0"/>
            <a:ext cx="7291137" cy="81049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A18873-DA66-5083-D939-156E6C302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36" y="15902"/>
            <a:ext cx="68564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2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6AC17-DFDA-E5A8-C850-EE00FD5EE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B33D6DD-3375-F452-4476-75B2310B4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580" y="442260"/>
            <a:ext cx="7012260" cy="42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55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3E709-9C69-408C-26AB-9F6EE3765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EF4B215-87BE-D578-BF1A-61CF82E27124}"/>
              </a:ext>
            </a:extLst>
          </p:cNvPr>
          <p:cNvSpPr/>
          <p:nvPr/>
        </p:nvSpPr>
        <p:spPr>
          <a:xfrm>
            <a:off x="1863373" y="0"/>
            <a:ext cx="7291137" cy="81049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B80F1DD-28E0-70D4-C22A-017B3D30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553" y="7951"/>
            <a:ext cx="6862776" cy="51435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FB86823-31AD-0062-71A4-9C27D1539EC3}"/>
              </a:ext>
            </a:extLst>
          </p:cNvPr>
          <p:cNvSpPr/>
          <p:nvPr/>
        </p:nvSpPr>
        <p:spPr>
          <a:xfrm>
            <a:off x="2442666" y="930303"/>
            <a:ext cx="3171629" cy="26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612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47E19-EC5E-34D6-1706-046416CE7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C079A4E-9861-5BD2-49EE-0698FA513606}"/>
              </a:ext>
            </a:extLst>
          </p:cNvPr>
          <p:cNvSpPr/>
          <p:nvPr/>
        </p:nvSpPr>
        <p:spPr>
          <a:xfrm>
            <a:off x="1863373" y="0"/>
            <a:ext cx="7291137" cy="81049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B42046-0986-A397-8619-9E286C7D6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350" y="15902"/>
            <a:ext cx="68611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13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75FB5-AF66-FC0D-CFBC-B6CCAE642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C39E7FA-3F29-95BF-1E01-851BC15295CF}"/>
              </a:ext>
            </a:extLst>
          </p:cNvPr>
          <p:cNvSpPr/>
          <p:nvPr/>
        </p:nvSpPr>
        <p:spPr>
          <a:xfrm>
            <a:off x="1863373" y="0"/>
            <a:ext cx="7291137" cy="81049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8CB9A2-8639-8E42-45A7-0D29CA250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523" y="7954"/>
            <a:ext cx="6846836" cy="51435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AEEBFC4-FADC-AE49-87B2-C91E2A671F7D}"/>
              </a:ext>
            </a:extLst>
          </p:cNvPr>
          <p:cNvSpPr/>
          <p:nvPr/>
        </p:nvSpPr>
        <p:spPr>
          <a:xfrm>
            <a:off x="4009074" y="1137036"/>
            <a:ext cx="3473103" cy="26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177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35FAB-6648-3FEB-B8E2-DCF4C8DAE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9403A4E-5817-9D03-81A1-5A2D8AD1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CT-Mon: Network Monitoring Technical Committee</a:t>
            </a:r>
            <a:br>
              <a:rPr lang="en-US" noProof="1"/>
            </a:br>
            <a:r>
              <a:rPr lang="en-US" noProof="1"/>
              <a:t>2011-2013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E66B742-A9FD-5594-A763-A126CF74E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Goals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2F946C6-0374-3B98-EC0A-DA1DA6770C2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Follow the development of perfSONAR to support RNP in the technical evolution of the MonIPÊ service, collaborating with the international standardization effort and its development.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1"/>
              <a:t>Included also: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noProof="1"/>
              <a:t>perfSONAR dissemination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noProof="1"/>
              <a:t>Prospecting new tools and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noProof="1"/>
              <a:t>Recommendations for the MonIPÊ evolution:</a:t>
            </a:r>
          </a:p>
          <a:p>
            <a:pPr marL="1428750" lvl="2" indent="-285750"/>
            <a:r>
              <a:rPr lang="en-US" sz="1200" noProof="1"/>
              <a:t>Hardware update</a:t>
            </a:r>
          </a:p>
          <a:p>
            <a:pPr marL="1428750" lvl="2" indent="-285750"/>
            <a:r>
              <a:rPr lang="en-US" sz="1200" noProof="1"/>
              <a:t>Global scale monitoring</a:t>
            </a:r>
          </a:p>
          <a:p>
            <a:pPr marL="1428750" lvl="2" indent="-285750"/>
            <a:r>
              <a:rPr lang="en-US" sz="1200" noProof="1"/>
              <a:t>Dissemination to state, metropolitan and user institutional networks. </a:t>
            </a:r>
          </a:p>
          <a:p>
            <a:endParaRPr lang="en-US" b="1" noProof="1"/>
          </a:p>
        </p:txBody>
      </p:sp>
    </p:spTree>
    <p:extLst>
      <p:ext uri="{BB962C8B-B14F-4D97-AF65-F5344CB8AC3E}">
        <p14:creationId xmlns:p14="http://schemas.microsoft.com/office/powerpoint/2010/main" val="4065538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E1B5D43-2D31-BB5B-8844-186CED83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656" y="2008064"/>
            <a:ext cx="3013365" cy="334737"/>
          </a:xfrm>
        </p:spPr>
        <p:txBody>
          <a:bodyPr/>
          <a:lstStyle/>
          <a:p>
            <a:r>
              <a:rPr lang="pt-BR" dirty="0"/>
              <a:t>THANKS!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AADC3C6A-1F75-A005-C9D4-BD96DBDCD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2655" y="2579565"/>
            <a:ext cx="3013364" cy="334737"/>
          </a:xfrm>
        </p:spPr>
        <p:txBody>
          <a:bodyPr/>
          <a:lstStyle/>
          <a:p>
            <a:r>
              <a:rPr lang="pt-BR" dirty="0" err="1"/>
              <a:t>suruagy@CESAR.school</a:t>
            </a:r>
            <a:endParaRPr lang="pt-BR" dirty="0"/>
          </a:p>
        </p:txBody>
      </p:sp>
      <p:pic>
        <p:nvPicPr>
          <p:cNvPr id="2" name="Google Shape;122;p26">
            <a:extLst>
              <a:ext uri="{FF2B5EF4-FFF2-40B4-BE49-F238E27FC236}">
                <a16:creationId xmlns:a16="http://schemas.microsoft.com/office/drawing/2014/main" id="{4FB08492-952F-F404-B525-4366016FB2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2655" y="3091894"/>
            <a:ext cx="665640" cy="59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67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8CC83-E3CA-1994-E1EB-59F1D1616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8B658DC-4DC1-62C2-96B6-CF8A7220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III WRNP2 – Florianópolis – May 21-22, 2001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0E45FCE-7F6C-5B28-EF99-EF94C4D34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https://memoria.rnp.br/wrnp2/2001/index.html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0F58B00-58DB-1434-8565-20F31A630D3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noProof="1"/>
              <a:t>Context: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noProof="1"/>
              <a:t>2000: RNP signed a MOU with Internet2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noProof="1"/>
              <a:t>ReMAVs: High-speed Metropolitan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noProof="1"/>
              <a:t>Goals: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noProof="1"/>
              <a:t>Promote synergy among researchers and technicians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noProof="1"/>
              <a:t>Define research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noProof="1"/>
              <a:t>Tracks: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noProof="1"/>
              <a:t>Network Enginnering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noProof="1"/>
              <a:t>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noProof="1"/>
              <a:t>Middleware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300" noProof="1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B490248-FB74-22AF-3856-0617965B7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71" y="3398195"/>
            <a:ext cx="3177229" cy="213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3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739BB-3911-9D58-98EA-5BC615B32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FD57F14-49AD-3CBC-8E1E-587AE3A5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Chronology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1071F58-A600-7406-C2C0-B4B4DD5259C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922149"/>
            <a:ext cx="6510214" cy="39233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2002 – 2003: GT-QoS </a:t>
            </a:r>
            <a:r>
              <a:rPr lang="en-US" sz="1400" noProof="1"/>
              <a:t>– QoS WG </a:t>
            </a:r>
            <a:r>
              <a:rPr lang="en-US" sz="1400" noProof="1">
                <a:solidFill>
                  <a:srgbClr val="001EFF"/>
                </a:solidFill>
              </a:rPr>
              <a:t>[UNIFACS, UFSC]</a:t>
            </a:r>
            <a:endParaRPr lang="en-US" sz="1400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2003 – 2004: GT-QoS2 </a:t>
            </a:r>
            <a:r>
              <a:rPr lang="en-US" sz="1400" noProof="1"/>
              <a:t>– QoS 2 WG </a:t>
            </a:r>
            <a:r>
              <a:rPr lang="en-US" sz="1400" noProof="1">
                <a:solidFill>
                  <a:srgbClr val="001EFF"/>
                </a:solidFill>
              </a:rPr>
              <a:t>[UNIFACS, UFSC]</a:t>
            </a:r>
            <a:endParaRPr lang="en-US" sz="1400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2002 - 2004: IQoM </a:t>
            </a:r>
            <a:r>
              <a:rPr lang="en-US" sz="1400" noProof="1"/>
              <a:t>– QoS Measurement Infrastructure and Differentiated Services Deployment </a:t>
            </a:r>
            <a:r>
              <a:rPr lang="en-US" sz="1400" noProof="1">
                <a:solidFill>
                  <a:srgbClr val="001EFF"/>
                </a:solidFill>
              </a:rPr>
              <a:t>[UNIFACS, UFPR, UFSC, UFRGS, CPqD, UL]</a:t>
            </a:r>
            <a:endParaRPr lang="en-US" sz="1400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2004 – 2005: GT-Med </a:t>
            </a:r>
            <a:r>
              <a:rPr lang="en-US" sz="1400" noProof="1"/>
              <a:t>– Measurements WG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2005 – 2007: GT-Medições 2 </a:t>
            </a:r>
            <a:r>
              <a:rPr lang="en-US" sz="1400" noProof="1"/>
              <a:t>– Measurements 2 WG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2005 - 2008: GigaIQoM </a:t>
            </a:r>
            <a:r>
              <a:rPr lang="en-US" sz="1400" noProof="1"/>
              <a:t>– A Measurement Infrastructure for the GIGA Network</a:t>
            </a:r>
          </a:p>
          <a:p>
            <a:r>
              <a:rPr lang="en-US" sz="1400" noProof="1">
                <a:solidFill>
                  <a:srgbClr val="001EFF"/>
                </a:solidFill>
              </a:rPr>
              <a:t>	[UNIFACS, UFF, UFSC, UFRGS, FURG, CPqD]</a:t>
            </a:r>
            <a:endParaRPr lang="en-US" sz="1400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2007</a:t>
            </a:r>
            <a:r>
              <a:rPr lang="en-US" sz="1400" noProof="1"/>
              <a:t> – PerfSONAR Development Meeting in Salvador (May 1-4)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2008 - 2011: MonIPÊ </a:t>
            </a:r>
            <a:r>
              <a:rPr lang="en-US" sz="1400" noProof="1"/>
              <a:t>- Serviço Experimental de Monitoração da Rede Ipê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2009 - 2010: MonEELA2 </a:t>
            </a:r>
            <a:r>
              <a:rPr lang="en-US" sz="1400" noProof="1"/>
              <a:t>- EELA-2 Network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2009 - 2010: MonCircuitos </a:t>
            </a:r>
            <a:r>
              <a:rPr lang="en-US" sz="1400" noProof="1"/>
              <a:t>– Circuits Monitoring and Traffic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2011 - 2013: GT-Mediciones </a:t>
            </a:r>
            <a:r>
              <a:rPr lang="en-US" sz="1400" noProof="1"/>
              <a:t> - Measurements at Red Clara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13004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A8EAA-40D6-2E52-5CDD-B9483A43B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360C487-F7A4-F435-79BC-5698F56B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Chronology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D2FA748F-D5BB-9D71-27E3-EF726DA9379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922149"/>
            <a:ext cx="6510214" cy="39233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2002 – 2003: GT-QoS </a:t>
            </a:r>
            <a:r>
              <a:rPr lang="en-US" sz="1400" noProof="1"/>
              <a:t>– QoS WG </a:t>
            </a:r>
            <a:r>
              <a:rPr lang="en-US" sz="1400" noProof="1">
                <a:solidFill>
                  <a:srgbClr val="001EFF"/>
                </a:solidFill>
              </a:rPr>
              <a:t>[UNIFACS, UFSC]</a:t>
            </a:r>
            <a:endParaRPr lang="en-US" sz="1400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2003 – 2004: GT-QoS2 </a:t>
            </a:r>
            <a:r>
              <a:rPr lang="en-US" sz="1400" noProof="1"/>
              <a:t>– QoS 2 WG </a:t>
            </a:r>
            <a:r>
              <a:rPr lang="en-US" sz="1400" noProof="1">
                <a:solidFill>
                  <a:srgbClr val="001EFF"/>
                </a:solidFill>
              </a:rPr>
              <a:t>[UNIFACS, UFSC]</a:t>
            </a:r>
            <a:endParaRPr lang="en-US" sz="1400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2002 - 2004: IQoM </a:t>
            </a:r>
            <a:r>
              <a:rPr lang="en-US" sz="1400" noProof="1"/>
              <a:t>– QoS Measurement Infrastructure and Differentiated Services Deployment </a:t>
            </a:r>
            <a:r>
              <a:rPr lang="en-US" sz="1400" noProof="1">
                <a:solidFill>
                  <a:srgbClr val="001EFF"/>
                </a:solidFill>
              </a:rPr>
              <a:t>[UNIFACS, UFPR, UFSC, UFRGS, CPqD, UL]</a:t>
            </a:r>
            <a:endParaRPr lang="en-US" sz="1400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2004 – 2005: GT-Med </a:t>
            </a:r>
            <a:r>
              <a:rPr lang="en-US" sz="1400" noProof="1"/>
              <a:t>– Measurements WG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2005 – 2007: GT-Medições 2 </a:t>
            </a:r>
            <a:r>
              <a:rPr lang="en-US" sz="1400" noProof="1"/>
              <a:t>– Measurements 2 WG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2005 - 2008: GigaIQoM </a:t>
            </a:r>
            <a:r>
              <a:rPr lang="en-US" sz="1400" noProof="1"/>
              <a:t>– A Measurement Infrastructure for the GIGA Network</a:t>
            </a:r>
          </a:p>
          <a:p>
            <a:r>
              <a:rPr lang="en-US" sz="1400" noProof="1">
                <a:solidFill>
                  <a:srgbClr val="001EFF"/>
                </a:solidFill>
              </a:rPr>
              <a:t>	[UNIFACS, UFF, UFSC, UFRGS, FURG, CPqD]</a:t>
            </a:r>
            <a:endParaRPr lang="en-US" sz="1400" noProof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>
                <a:highlight>
                  <a:srgbClr val="FFFF00"/>
                </a:highlight>
              </a:rPr>
              <a:t>2007</a:t>
            </a:r>
            <a:r>
              <a:rPr lang="en-US" sz="1400" noProof="1">
                <a:highlight>
                  <a:srgbClr val="FFFF00"/>
                </a:highlight>
              </a:rPr>
              <a:t> – PerfSONAR Development Meeting in Salvador (May 1-4)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2008 - 2011: MonIPÊ </a:t>
            </a:r>
            <a:r>
              <a:rPr lang="en-US" sz="1400" noProof="1"/>
              <a:t>- Serviço Experimental de Monitoração da Rede Ipê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2009 - 2010: MonEELA2 </a:t>
            </a:r>
            <a:r>
              <a:rPr lang="en-US" sz="1400" noProof="1"/>
              <a:t>- EELA-2 Network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2009 - 2010: MonCircuitos </a:t>
            </a:r>
            <a:r>
              <a:rPr lang="en-US" sz="1400" noProof="1"/>
              <a:t>– Circuits Monitoring and Traffic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1"/>
              <a:t>2011 - 2013: GT-Mediciones </a:t>
            </a:r>
            <a:r>
              <a:rPr lang="en-US" sz="1400" noProof="1"/>
              <a:t> - Measurements at Red Clara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48106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DA750-B437-6609-ED0F-88939716E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6FD62-2CAE-BB40-7EE8-CCC9F3F6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>
            <a:normAutofit/>
          </a:bodyPr>
          <a:lstStyle/>
          <a:p>
            <a:r>
              <a:rPr lang="pt-BR" dirty="0" err="1"/>
              <a:t>perfSONAR</a:t>
            </a:r>
            <a:r>
              <a:rPr lang="pt-BR" dirty="0"/>
              <a:t> </a:t>
            </a:r>
            <a:r>
              <a:rPr lang="pt-BR" dirty="0" err="1"/>
              <a:t>Development</a:t>
            </a:r>
            <a:r>
              <a:rPr lang="pt-BR" dirty="0"/>
              <a:t> Meeting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8A2F42-6F2C-B859-48D3-2540E7A90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1168855"/>
            <a:ext cx="6510214" cy="382360"/>
          </a:xfrm>
        </p:spPr>
        <p:txBody>
          <a:bodyPr>
            <a:normAutofit/>
          </a:bodyPr>
          <a:lstStyle/>
          <a:p>
            <a:r>
              <a:rPr lang="pt-BR" dirty="0"/>
              <a:t>Salvador, May 1-4, 2007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613F076-B130-5397-EAFF-90FABC77B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579" y="1775374"/>
            <a:ext cx="6033977" cy="30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5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33E3F-8789-92D4-1908-2939B2536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AC52A-6D44-2B35-7C38-FE2DCD0A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1" y="274638"/>
            <a:ext cx="6510215" cy="509133"/>
          </a:xfrm>
        </p:spPr>
        <p:txBody>
          <a:bodyPr>
            <a:normAutofit/>
          </a:bodyPr>
          <a:lstStyle/>
          <a:p>
            <a:r>
              <a:rPr lang="pt-BR" dirty="0" err="1"/>
              <a:t>perfSONAR</a:t>
            </a:r>
            <a:r>
              <a:rPr lang="pt-BR" dirty="0"/>
              <a:t> </a:t>
            </a:r>
            <a:r>
              <a:rPr lang="pt-BR" dirty="0" err="1"/>
              <a:t>Development</a:t>
            </a:r>
            <a:r>
              <a:rPr lang="pt-BR" dirty="0"/>
              <a:t> Meeting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BE0506-9580-B481-9F56-CE0B14E8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1168855"/>
            <a:ext cx="6510214" cy="382360"/>
          </a:xfrm>
        </p:spPr>
        <p:txBody>
          <a:bodyPr>
            <a:normAutofit/>
          </a:bodyPr>
          <a:lstStyle/>
          <a:p>
            <a:r>
              <a:rPr lang="pt-BR" dirty="0"/>
              <a:t>Salvador, May 1-4, 2007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C6CD0A-1768-2FA8-5E48-98DD72F28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90" y="1808593"/>
            <a:ext cx="6326958" cy="3036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4464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2B1C4-7BF7-B45D-98F6-84A81ABA9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E1BD6A5-A829-303B-D412-D22E45F95FB5}"/>
              </a:ext>
            </a:extLst>
          </p:cNvPr>
          <p:cNvSpPr/>
          <p:nvPr/>
        </p:nvSpPr>
        <p:spPr>
          <a:xfrm>
            <a:off x="1863373" y="0"/>
            <a:ext cx="7291137" cy="81049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7963FD32-EC55-F882-CA1D-68D7E84D0878}"/>
              </a:ext>
            </a:extLst>
          </p:cNvPr>
          <p:cNvGrpSpPr/>
          <p:nvPr/>
        </p:nvGrpSpPr>
        <p:grpSpPr>
          <a:xfrm>
            <a:off x="2081530" y="15902"/>
            <a:ext cx="6854822" cy="5143500"/>
            <a:chOff x="2081530" y="15902"/>
            <a:chExt cx="6854822" cy="5143500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A629EC69-A647-37E6-6249-398150146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1530" y="15902"/>
              <a:ext cx="6854822" cy="5143500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4630DDD-F640-AB12-252E-56E365D2C843}"/>
                </a:ext>
              </a:extLst>
            </p:cNvPr>
            <p:cNvSpPr/>
            <p:nvPr/>
          </p:nvSpPr>
          <p:spPr>
            <a:xfrm>
              <a:off x="4160245" y="4651514"/>
              <a:ext cx="2862470" cy="4681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6">
            <a:extLst>
              <a:ext uri="{FF2B5EF4-FFF2-40B4-BE49-F238E27FC236}">
                <a16:creationId xmlns:a16="http://schemas.microsoft.com/office/drawing/2014/main" id="{9515ED8B-5946-393E-A015-84C93C9427FD}"/>
              </a:ext>
            </a:extLst>
          </p:cNvPr>
          <p:cNvSpPr/>
          <p:nvPr/>
        </p:nvSpPr>
        <p:spPr>
          <a:xfrm>
            <a:off x="4412974" y="3323645"/>
            <a:ext cx="2186609" cy="26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34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6CE58-97C7-8BE8-1EA9-5FFD59ABD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47B79E0-0B37-B5D0-904F-8E6940830C8E}"/>
              </a:ext>
            </a:extLst>
          </p:cNvPr>
          <p:cNvSpPr/>
          <p:nvPr/>
        </p:nvSpPr>
        <p:spPr>
          <a:xfrm>
            <a:off x="1863373" y="0"/>
            <a:ext cx="7291137" cy="81049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F03BC1E-76D5-042F-BDB6-6423B891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941" y="15904"/>
            <a:ext cx="6858000" cy="51435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17D6F6D-6455-47AE-8CF8-0DB25273B616}"/>
              </a:ext>
            </a:extLst>
          </p:cNvPr>
          <p:cNvSpPr/>
          <p:nvPr/>
        </p:nvSpPr>
        <p:spPr>
          <a:xfrm>
            <a:off x="5766312" y="1041621"/>
            <a:ext cx="3171629" cy="26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23687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860DC92B-32AC-9D41-9B87-FDACF1D43486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A8F55201-57D3-3C41-82D1-9A370FBFD4AF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BF4B9223-F729-4E44-A568-6178DCF8BC6C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5e868a-31e1-4ebe-9651-7b5e2b90c47f">
      <Terms xmlns="http://schemas.microsoft.com/office/infopath/2007/PartnerControls"/>
    </lcf76f155ced4ddcb4097134ff3c332f>
    <TaxCatchAll xmlns="2aa2c7b6-9799-4ab1-b0ee-3db142e654a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D452AA9114C74DB233E85CC49C021D" ma:contentTypeVersion="13" ma:contentTypeDescription="Crie um novo documento." ma:contentTypeScope="" ma:versionID="107a0a7f101d5df022b2909500738594">
  <xsd:schema xmlns:xsd="http://www.w3.org/2001/XMLSchema" xmlns:xs="http://www.w3.org/2001/XMLSchema" xmlns:p="http://schemas.microsoft.com/office/2006/metadata/properties" xmlns:ns2="2b5e868a-31e1-4ebe-9651-7b5e2b90c47f" xmlns:ns3="2aa2c7b6-9799-4ab1-b0ee-3db142e654af" targetNamespace="http://schemas.microsoft.com/office/2006/metadata/properties" ma:root="true" ma:fieldsID="3e163f63363c44a23ad51a8bb1cd1c52" ns2:_="" ns3:_="">
    <xsd:import namespace="2b5e868a-31e1-4ebe-9651-7b5e2b90c47f"/>
    <xsd:import namespace="2aa2c7b6-9799-4ab1-b0ee-3db142e654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e868a-31e1-4ebe-9651-7b5e2b90c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c7b6-9799-4ab1-b0ee-3db142e654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8d749-8989-4e1d-bf29-fc41001de84f}" ma:internalName="TaxCatchAll" ma:showField="CatchAllData" ma:web="2aa2c7b6-9799-4ab1-b0ee-3db142e654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708038-38BC-42D3-842B-F97B4519D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DE9FC5-F8A3-4DB7-A60C-46C4770C4784}">
  <ds:schemaRefs>
    <ds:schemaRef ds:uri="http://schemas.microsoft.com/office/2006/metadata/properties"/>
    <ds:schemaRef ds:uri="http://schemas.microsoft.com/office/infopath/2007/PartnerControls"/>
    <ds:schemaRef ds:uri="2b5e868a-31e1-4ebe-9651-7b5e2b90c47f"/>
    <ds:schemaRef ds:uri="2aa2c7b6-9799-4ab1-b0ee-3db142e654af"/>
  </ds:schemaRefs>
</ds:datastoreItem>
</file>

<file path=customXml/itemProps3.xml><?xml version="1.0" encoding="utf-8"?>
<ds:datastoreItem xmlns:ds="http://schemas.openxmlformats.org/officeDocument/2006/customXml" ds:itemID="{1DF1F86B-EECD-41B4-B805-BD0EB9869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5e868a-31e1-4ebe-9651-7b5e2b90c47f"/>
    <ds:schemaRef ds:uri="2aa2c7b6-9799-4ab1-b0ee-3db142e654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CAPA</Template>
  <TotalTime>8573</TotalTime>
  <Words>470</Words>
  <Application>Microsoft Macintosh PowerPoint</Application>
  <PresentationFormat>Apresentação na tela (16:9)</PresentationFormat>
  <Paragraphs>60</Paragraphs>
  <Slides>24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Barlow</vt:lpstr>
      <vt:lpstr>Calibri</vt:lpstr>
      <vt:lpstr>Calibri Light</vt:lpstr>
      <vt:lpstr>CAPA</vt:lpstr>
      <vt:lpstr>Personalizar design</vt:lpstr>
      <vt:lpstr>1_Personalizar design</vt:lpstr>
      <vt:lpstr>Monitoring at RNP 2002-2013</vt:lpstr>
      <vt:lpstr>Apresentação do PowerPoint</vt:lpstr>
      <vt:lpstr>III WRNP2 – Florianópolis – May 21-22, 2001</vt:lpstr>
      <vt:lpstr>Chronology</vt:lpstr>
      <vt:lpstr>Chronology</vt:lpstr>
      <vt:lpstr>perfSONAR Development Meeting</vt:lpstr>
      <vt:lpstr>perfSONAR Development Meeting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CT-Mon: Network Monitoring Technical Committee 2011-2013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Augusto Suruagy Monteiro</dc:creator>
  <cp:lastModifiedBy>Jose Augusto Suruagy Monteiro</cp:lastModifiedBy>
  <cp:revision>14</cp:revision>
  <dcterms:created xsi:type="dcterms:W3CDTF">2025-04-18T15:19:26Z</dcterms:created>
  <dcterms:modified xsi:type="dcterms:W3CDTF">2025-05-13T18:06:27Z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0x01010010D452AA9114C74DB233E85CC49C021D</vt:lpwstr>
  </property>
</Properties>
</file>