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modernComment_158_7F27FD77.xml" ContentType="application/vnd.ms-powerpoint.comments+xml"/>
  <Override PartName="/ppt/comments/modernComment_15B_F8524405.xml" ContentType="application/vnd.ms-powerpoint.comments+xml"/>
  <Override PartName="/ppt/comments/modernComment_153_9601CA6B.xml" ContentType="application/vnd.ms-powerpoint.comments+xml"/>
  <Override PartName="/ppt/comments/modernComment_15D_E21CC21.xml" ContentType="application/vnd.ms-powerpoint.comments+xml"/>
  <Override PartName="/ppt/comments/modernComment_14E_FEA2E49B.xml" ContentType="application/vnd.ms-powerpoint.comments+xml"/>
  <Override PartName="/ppt/comments/modernComment_14F_E3577523.xml" ContentType="application/vnd.ms-powerpoint.comment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71" r:id="rId6"/>
  </p:sldMasterIdLst>
  <p:notesMasterIdLst>
    <p:notesMasterId r:id="rId24"/>
  </p:notesMasterIdLst>
  <p:sldIdLst>
    <p:sldId id="263" r:id="rId7"/>
    <p:sldId id="264" r:id="rId8"/>
    <p:sldId id="342" r:id="rId9"/>
    <p:sldId id="344" r:id="rId10"/>
    <p:sldId id="343" r:id="rId11"/>
    <p:sldId id="347" r:id="rId12"/>
    <p:sldId id="339" r:id="rId13"/>
    <p:sldId id="340" r:id="rId14"/>
    <p:sldId id="349" r:id="rId15"/>
    <p:sldId id="334" r:id="rId16"/>
    <p:sldId id="335" r:id="rId17"/>
    <p:sldId id="351" r:id="rId18"/>
    <p:sldId id="346" r:id="rId19"/>
    <p:sldId id="350" r:id="rId20"/>
    <p:sldId id="337" r:id="rId21"/>
    <p:sldId id="345" r:id="rId22"/>
    <p:sldId id="260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E1CE5E-D6A9-9311-4EDC-52302FECB362}" name="Edison Melo" initials="EM" userId="S::edison.melo@pop-sc.rnp.br::3119090c-b349-43f9-a662-74b2b20c0d9c" providerId="AD"/>
  <p188:author id="{5696F792-5233-0BED-C61A-D2BAB2554CA3}" name="Guilherme Eliseu Rhoden" initials="GR" userId="S::guilherme.rhoden@rnp.br::a6405222-86d5-46e4-b9ac-0f9aaca77bc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1FB"/>
    <a:srgbClr val="3231FA"/>
    <a:srgbClr val="1C1C8D"/>
    <a:srgbClr val="001132"/>
    <a:srgbClr val="080628"/>
    <a:srgbClr val="001EFF"/>
    <a:srgbClr val="E8EAE9"/>
    <a:srgbClr val="CCCCCC"/>
    <a:srgbClr val="090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79F00-9454-A6B0-4978-90591B3F960A}" v="277" dt="2025-05-18T13:37:15.198"/>
    <p1510:client id="{948C4347-3BF0-DDE2-F106-794E915275A5}" v="176" dt="2025-05-18T22:04:59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omments/modernComment_14E_FEA2E49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C0DE94D-DEC7-45D6-8A47-989E096B6149}" authorId="{7EE1CE5E-D6A9-9311-4EDC-52302FECB362}" created="2025-05-16T13:30:40.595">
    <pc:sldMkLst xmlns:pc="http://schemas.microsoft.com/office/powerpoint/2013/main/command">
      <pc:docMk/>
      <pc:sldMk cId="4272088219" sldId="334"/>
    </pc:sldMkLst>
    <p188:txBody>
      <a:bodyPr/>
      <a:lstStyle/>
      <a:p>
        <a:r>
          <a:rPr lang="pt-BR"/>
          <a:t>Destacaria o homologador</a:t>
        </a:r>
      </a:p>
    </p188:txBody>
  </p188:cm>
</p188:cmLst>
</file>

<file path=ppt/comments/modernComment_14F_E357752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3B3177A-7ADE-4984-9C32-3ACB5440AA74}" authorId="{7EE1CE5E-D6A9-9311-4EDC-52302FECB362}" created="2025-05-16T13:49:03.704">
    <pc:sldMkLst xmlns:pc="http://schemas.microsoft.com/office/powerpoint/2013/main/command">
      <pc:docMk/>
      <pc:sldMk cId="3814159651" sldId="335"/>
    </pc:sldMkLst>
    <p188:txBody>
      <a:bodyPr/>
      <a:lstStyle/>
      <a:p>
        <a:r>
          <a:rPr lang="pt-BR"/>
          <a:t>Verify circuit compliance with contract specifications.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5-05-16T13:58:16.399" authorId="{5696F792-5233-0BED-C61A-D2BAB2554CA3}"/>
          </p223:rxn>
        </p223:reactions>
      </p:ext>
    </p188:extLst>
  </p188:cm>
  <p188:cm id="{54CE561E-B936-4708-AB5E-2C5CE92D239D}" authorId="{5696F792-5233-0BED-C61A-D2BAB2554CA3}" created="2025-05-16T13:58:54.55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814159651" sldId="335"/>
      <ac:spMk id="7" creationId="{1688315E-CD02-757C-F900-B3C76AF33787}"/>
    </ac:deMkLst>
    <p188:txBody>
      <a:bodyPr/>
      <a:lstStyle/>
      <a:p>
        <a:r>
          <a:rPr lang="pt-BR"/>
          <a:t>Conditions found​
No suitable equipment (hardware/OS/tools) at the remote end​
Short validation period (3 days -&gt; acceptance and entry into operation)​
Remote team (Institutions), usually without network/measurement experts​
Carrier links delivered without prior RFC testing​
RFC 2544 /  RFC 6349​
Manual preparation of technical reports​</a:t>
        </a:r>
      </a:p>
    </p188:txBody>
  </p188:cm>
</p188:cmLst>
</file>

<file path=ppt/comments/modernComment_153_9601CA6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6D0073B-F490-4CE0-B5D4-F326C3E0D267}" authorId="{7EE1CE5E-D6A9-9311-4EDC-52302FECB362}" created="2025-05-16T13:28:37.795">
    <pc:sldMkLst xmlns:pc="http://schemas.microsoft.com/office/powerpoint/2013/main/command">
      <pc:docMk/>
      <pc:sldMk cId="2516699755" sldId="339"/>
    </pc:sldMkLst>
    <p188:txBody>
      <a:bodyPr/>
      <a:lstStyle/>
      <a:p>
        <a:r>
          <a:rPr lang="pt-BR"/>
          <a:t>Não tinhamos a REMEP?</a:t>
        </a:r>
      </a:p>
    </p188:txBody>
  </p188:cm>
</p188:cmLst>
</file>

<file path=ppt/comments/modernComment_158_7F27FD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7A72182-7701-42D1-B969-F171AFD5659B}" authorId="{7EE1CE5E-D6A9-9311-4EDC-52302FECB362}" created="2025-05-16T13:27:36.871">
    <pc:sldMkLst xmlns:pc="http://schemas.microsoft.com/office/powerpoint/2013/main/command">
      <pc:docMk/>
      <pc:sldMk cId="2133327223" sldId="344"/>
    </pc:sldMkLst>
    <p188:txBody>
      <a:bodyPr/>
      <a:lstStyle/>
      <a:p>
        <a:r>
          <a:rPr lang="pt-BR"/>
          <a:t>Porque o NDT foi desativado? Não lembro</a:t>
        </a:r>
      </a:p>
    </p188:txBody>
  </p188:cm>
</p188:cmLst>
</file>

<file path=ppt/comments/modernComment_15B_F85244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20E1C5A-2113-4995-9E64-322C874EFD54}" authorId="{7EE1CE5E-D6A9-9311-4EDC-52302FECB362}" created="2025-05-16T13:28:14.919">
    <pc:sldMkLst xmlns:pc="http://schemas.microsoft.com/office/powerpoint/2013/main/command">
      <pc:docMk/>
      <pc:sldMk cId="4166140933" sldId="347"/>
    </pc:sldMkLst>
    <p188:txBody>
      <a:bodyPr/>
      <a:lstStyle/>
      <a:p>
        <a:r>
          <a:rPr lang="pt-BR"/>
          <a:t>Não está muito claro esss nr 1 e 2 no final</a:t>
        </a:r>
      </a:p>
    </p188:txBody>
  </p188:cm>
</p188:cmLst>
</file>

<file path=ppt/comments/modernComment_15D_E21CC2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E70AEE-2541-4756-902C-70868D6A187A}" authorId="{7EE1CE5E-D6A9-9311-4EDC-52302FECB362}" created="2025-05-16T13:29:54.860">
    <pc:sldMkLst xmlns:pc="http://schemas.microsoft.com/office/powerpoint/2013/main/command">
      <pc:docMk/>
      <pc:sldMk cId="237095969" sldId="349"/>
    </pc:sldMkLst>
    <p188:txBody>
      <a:bodyPr/>
      <a:lstStyle/>
      <a:p>
        <a:r>
          <a:rPr lang="pt-BR"/>
          <a:t>Eu publicaria o dominio raiz
https://monipe-central.rnp.br/maddash-webui/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6D92-F9AE-BE40-B8DC-7EFEA2BCA01F}" type="datetimeFigureOut">
              <a:rPr lang="pt-BR" smtClean="0"/>
              <a:t>18/05/2025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0279-B371-2540-9EEC-102D418A1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14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POP-SC / HISTÓRICO ATÉ 2013</a:t>
            </a:r>
          </a:p>
          <a:p>
            <a:endParaRPr lang="en-US" dirty="0">
              <a:ea typeface="Calibri"/>
              <a:cs typeface="Calibri"/>
            </a:endParaRPr>
          </a:p>
          <a:p>
            <a:pPr marL="39370">
              <a:spcBef>
                <a:spcPts val="200"/>
              </a:spcBef>
              <a:spcAft>
                <a:spcPts val="200"/>
              </a:spcAft>
            </a:pPr>
            <a:r>
              <a:rPr lang="pt-BR" b="1"/>
              <a:t>Histórico </a:t>
            </a:r>
            <a:endParaRPr lang="en-US"/>
          </a:p>
          <a:p>
            <a:pPr marL="382270" indent="-342900">
              <a:spcBef>
                <a:spcPts val="200"/>
              </a:spcBef>
              <a:spcAft>
                <a:spcPts val="200"/>
              </a:spcAft>
              <a:buFont typeface="Wingdings,Sans-Serif"/>
              <a:buChar char="q"/>
            </a:pPr>
            <a:r>
              <a:rPr lang="pt-BR" b="1" dirty="0"/>
              <a:t>2002 - 2004 </a:t>
            </a:r>
            <a:r>
              <a:rPr lang="pt-BR" dirty="0"/>
              <a:t>- </a:t>
            </a:r>
            <a:r>
              <a:rPr lang="pt-BR" dirty="0" err="1"/>
              <a:t>IQoM</a:t>
            </a:r>
            <a:r>
              <a:rPr lang="pt-BR" dirty="0"/>
              <a:t> - Infraestrutura para Medição de </a:t>
            </a:r>
            <a:r>
              <a:rPr lang="pt-BR" dirty="0" err="1"/>
              <a:t>QoS</a:t>
            </a:r>
            <a:r>
              <a:rPr lang="pt-BR" dirty="0"/>
              <a:t> e Implantação de Serviços Diferenciados (CNPq/RNP)</a:t>
            </a:r>
            <a:endParaRPr lang="en-US" dirty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,Sans-Serif"/>
              <a:buChar char="q"/>
            </a:pPr>
            <a:r>
              <a:rPr lang="pt-BR" b="1" dirty="0"/>
              <a:t>2002 - 2003 </a:t>
            </a:r>
            <a:r>
              <a:rPr lang="pt-BR" dirty="0"/>
              <a:t>- GT-</a:t>
            </a:r>
            <a:r>
              <a:rPr lang="pt-BR" dirty="0" err="1"/>
              <a:t>QoS</a:t>
            </a:r>
            <a:r>
              <a:rPr lang="pt-BR" dirty="0"/>
              <a:t>  - Grupo de Trabalho de Qualidade de Serviço da RNP</a:t>
            </a:r>
            <a:endParaRPr lang="en-US" dirty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,Sans-Serif"/>
              <a:buChar char="q"/>
            </a:pPr>
            <a:r>
              <a:rPr lang="pt-BR" b="1" dirty="0"/>
              <a:t>2003 - 2004 </a:t>
            </a:r>
            <a:r>
              <a:rPr lang="pt-BR" dirty="0"/>
              <a:t>- GT-QoS2: GT Qualidade de Serviço 2</a:t>
            </a:r>
            <a:endParaRPr lang="en-US" dirty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,Sans-Serif"/>
              <a:buChar char="q"/>
            </a:pPr>
            <a:r>
              <a:rPr lang="pt-BR" b="1" dirty="0"/>
              <a:t>2004 - 2005 </a:t>
            </a:r>
            <a:r>
              <a:rPr lang="pt-BR" dirty="0"/>
              <a:t>- GT-Med - Grupo de Trabalho de Medições</a:t>
            </a:r>
            <a:endParaRPr lang="en-US" dirty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,Sans-Serif"/>
              <a:buChar char="q"/>
            </a:pPr>
            <a:r>
              <a:rPr lang="pt-BR" b="1" dirty="0"/>
              <a:t>2005 - 2007 </a:t>
            </a:r>
            <a:r>
              <a:rPr lang="pt-BR" dirty="0"/>
              <a:t>- GT Medições 2</a:t>
            </a:r>
            <a:endParaRPr lang="en-US" dirty="0"/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Wingdings,Sans-Serif"/>
              <a:buChar char="q"/>
            </a:pPr>
            <a:r>
              <a:rPr lang="pt-BR" b="1" dirty="0"/>
              <a:t>2005 - 2008 </a:t>
            </a:r>
            <a:r>
              <a:rPr lang="pt-BR" dirty="0"/>
              <a:t>- </a:t>
            </a:r>
            <a:r>
              <a:rPr lang="pt-BR" dirty="0" err="1"/>
              <a:t>GigaIQoM</a:t>
            </a:r>
            <a:r>
              <a:rPr lang="pt-BR" dirty="0"/>
              <a:t> - Uma Infraestrutura de Medições para a Rede Giga</a:t>
            </a:r>
            <a:endParaRPr lang="en-US" dirty="0"/>
          </a:p>
          <a:p>
            <a:pPr marL="325120" indent="-285750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Font typeface="Wingdings,Sans-Serif"/>
              <a:buChar char="q"/>
            </a:pPr>
            <a:r>
              <a:rPr lang="pt-BR" b="1"/>
              <a:t>2008 - 2011 </a:t>
            </a:r>
            <a:r>
              <a:rPr lang="pt-BR"/>
              <a:t>- </a:t>
            </a:r>
            <a:r>
              <a:rPr lang="pt-BR" b="1" err="1"/>
              <a:t>MonIPÊ</a:t>
            </a:r>
            <a:r>
              <a:rPr lang="pt-BR"/>
              <a:t> - Serviço Experimental de Monitoração da Rede IPÊ</a:t>
            </a:r>
            <a:endParaRPr lang="pt-BR" dirty="0"/>
          </a:p>
          <a:p>
            <a:pPr marL="325120" indent="-285750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Font typeface="Wingdings,Sans-Serif"/>
              <a:buChar char="q"/>
            </a:pPr>
            <a:r>
              <a:rPr lang="pt-BR" b="1"/>
              <a:t>2009 - 2010 - </a:t>
            </a:r>
            <a:r>
              <a:rPr lang="pt-BR" err="1"/>
              <a:t>MonCircuitos</a:t>
            </a:r>
            <a:r>
              <a:rPr lang="pt-BR"/>
              <a:t> - Monitoração de Circuitos e Engenharia de Tráfego</a:t>
            </a:r>
            <a:endParaRPr lang="en-US"/>
          </a:p>
          <a:p>
            <a:pPr marL="325120" indent="-285750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Font typeface="Wingdings,Sans-Serif"/>
              <a:buChar char="q"/>
            </a:pPr>
            <a:r>
              <a:rPr lang="pt-BR" b="1" dirty="0"/>
              <a:t>2009 - 2010 - </a:t>
            </a:r>
            <a:r>
              <a:rPr lang="pt-BR" dirty="0"/>
              <a:t>MonEELA2 - EELA-2 Network </a:t>
            </a:r>
            <a:r>
              <a:rPr lang="pt-BR" dirty="0" err="1"/>
              <a:t>Monitoring</a:t>
            </a:r>
          </a:p>
          <a:p>
            <a:pPr marL="325120" indent="-285750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Font typeface="Wingdings,Sans-Serif"/>
              <a:buChar char="q"/>
            </a:pPr>
            <a:r>
              <a:rPr lang="pt-BR" b="1" dirty="0"/>
              <a:t>2012 – </a:t>
            </a:r>
            <a:r>
              <a:rPr lang="pt-BR" b="1" dirty="0" err="1"/>
              <a:t>MonIPÊ</a:t>
            </a:r>
            <a:r>
              <a:rPr lang="pt-BR" b="1" dirty="0"/>
              <a:t> – </a:t>
            </a:r>
            <a:r>
              <a:rPr lang="pt-BR" dirty="0"/>
              <a:t>Serviço</a:t>
            </a:r>
            <a:endParaRPr lang="en-US" dirty="0"/>
          </a:p>
          <a:p>
            <a:pPr marL="382270" indent="-342900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  <a:buFont typeface="Wingdings,Sans-Serif"/>
              <a:buChar char="q"/>
            </a:pPr>
            <a:r>
              <a:rPr lang="pt-BR" b="1" dirty="0"/>
              <a:t>2013 – </a:t>
            </a:r>
            <a:r>
              <a:rPr lang="pt-BR" b="1" dirty="0" err="1"/>
              <a:t>MonIPÊ</a:t>
            </a:r>
            <a:r>
              <a:rPr lang="pt-BR" b="1" dirty="0"/>
              <a:t> – </a:t>
            </a:r>
            <a:r>
              <a:rPr lang="pt-BR" dirty="0"/>
              <a:t>Serviço em produção</a:t>
            </a:r>
            <a:endParaRPr lang="en-US" dirty="0"/>
          </a:p>
          <a:p>
            <a:pPr marL="39370">
              <a:lnSpc>
                <a:spcPct val="150000"/>
              </a:lnSpc>
              <a:spcBef>
                <a:spcPts val="450"/>
              </a:spcBef>
              <a:spcAft>
                <a:spcPct val="0"/>
              </a:spcAft>
            </a:pPr>
            <a:endParaRPr lang="pt-BR" dirty="0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73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72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2862" y="1943030"/>
            <a:ext cx="3344982" cy="753277"/>
          </a:xfrm>
        </p:spPr>
        <p:txBody>
          <a:bodyPr anchor="b">
            <a:normAutofit/>
          </a:bodyPr>
          <a:lstStyle>
            <a:lvl1pPr algn="l">
              <a:defRPr sz="22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5332" y="3518168"/>
            <a:ext cx="3332514" cy="600540"/>
          </a:xfrm>
        </p:spPr>
        <p:txBody>
          <a:bodyPr>
            <a:no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Barlow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NOME PALESTRANTE</a:t>
            </a:r>
          </a:p>
          <a:p>
            <a:endParaRPr lang="en-US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98E250F-0937-D913-0888-E8FDEE0D29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2861" y="4414322"/>
            <a:ext cx="3344983" cy="326572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t-BR" sz="1700" b="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CARGO</a:t>
            </a:r>
          </a:p>
        </p:txBody>
      </p:sp>
    </p:spTree>
    <p:extLst>
      <p:ext uri="{BB962C8B-B14F-4D97-AF65-F5344CB8AC3E}">
        <p14:creationId xmlns:p14="http://schemas.microsoft.com/office/powerpoint/2010/main" val="313546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1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os estilos de TEXTO CORRIDO – 1 COLUNA</a:t>
            </a:r>
          </a:p>
        </p:txBody>
      </p:sp>
    </p:spTree>
    <p:extLst>
      <p:ext uri="{BB962C8B-B14F-4D97-AF65-F5344CB8AC3E}">
        <p14:creationId xmlns:p14="http://schemas.microsoft.com/office/powerpoint/2010/main" val="174473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2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os estilos de TEXTO CORRIDO – 2 COLUNAS</a:t>
            </a:r>
          </a:p>
        </p:txBody>
      </p:sp>
    </p:spTree>
    <p:extLst>
      <p:ext uri="{BB962C8B-B14F-4D97-AF65-F5344CB8AC3E}">
        <p14:creationId xmlns:p14="http://schemas.microsoft.com/office/powerpoint/2010/main" val="6220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1COLUNA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os estilos de TEXTO CORRIDO – 1 COLUNA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1EFF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NP25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DD00-D899-CE72-DE7B-CAD0DD0146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pt-BR"/>
              <a:t>OBRIGADO (A)!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7B4AAF-35FD-FC08-7FFA-20632D614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Contato palestrante</a:t>
            </a:r>
          </a:p>
        </p:txBody>
      </p:sp>
    </p:spTree>
    <p:extLst>
      <p:ext uri="{BB962C8B-B14F-4D97-AF65-F5344CB8AC3E}">
        <p14:creationId xmlns:p14="http://schemas.microsoft.com/office/powerpoint/2010/main" val="378197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C0A7-A2BE-7F43-977C-5F04F40EA1F3}" type="datetimeFigureOut">
              <a:rPr lang="pt-BR" smtClean="0"/>
              <a:t>18/05/2025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45-47E9-9545-833C-EE867628789B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2C68B5B-B2D6-BDA3-5153-36563E2BB9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D3EE3E-223B-7A25-1E6D-578616A202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1338"/>
            <a:ext cx="9146380" cy="51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58B0F5-A0B7-5E6B-5AE7-867FC778A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339"/>
            <a:ext cx="9146380" cy="51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E_FEA2E49B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4F_E357752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58_7F27FD7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15B_F852440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53_9601CA6B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5D_E21CC2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1nq.com/s75bP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4FC3E-CF6A-1CCA-26FA-1672DBBC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212946"/>
            <a:ext cx="4077356" cy="717608"/>
          </a:xfrm>
        </p:spPr>
        <p:txBody>
          <a:bodyPr>
            <a:noAutofit/>
          </a:bodyPr>
          <a:lstStyle/>
          <a:p>
            <a:pPr algn="r"/>
            <a:r>
              <a:rPr lang="pt-BR" sz="2300" dirty="0" err="1">
                <a:solidFill>
                  <a:schemeClr val="bg1"/>
                </a:solidFill>
                <a:latin typeface="Barlow"/>
              </a:rPr>
              <a:t>Monitoring</a:t>
            </a:r>
            <a:r>
              <a:rPr lang="pt-BR" sz="2300" dirty="0">
                <a:solidFill>
                  <a:schemeClr val="bg1"/>
                </a:solidFill>
                <a:latin typeface="Barlow"/>
              </a:rPr>
              <a:t> </a:t>
            </a:r>
            <a:r>
              <a:rPr lang="pt-BR" sz="2300" dirty="0" err="1">
                <a:solidFill>
                  <a:schemeClr val="bg1"/>
                </a:solidFill>
                <a:latin typeface="Barlow"/>
              </a:rPr>
              <a:t>at</a:t>
            </a:r>
            <a:r>
              <a:rPr lang="pt-BR" sz="2300" dirty="0">
                <a:solidFill>
                  <a:schemeClr val="bg1"/>
                </a:solidFill>
                <a:latin typeface="Barlow"/>
              </a:rPr>
              <a:t> </a:t>
            </a:r>
            <a:r>
              <a:rPr lang="pt-BR" sz="2300" dirty="0" err="1">
                <a:solidFill>
                  <a:schemeClr val="bg1"/>
                </a:solidFill>
                <a:latin typeface="Barlow"/>
              </a:rPr>
              <a:t>PoP-SC</a:t>
            </a:r>
            <a:r>
              <a:rPr lang="pt-BR" sz="2300" dirty="0">
                <a:solidFill>
                  <a:schemeClr val="bg1"/>
                </a:solidFill>
                <a:latin typeface="Barlow"/>
              </a:rPr>
              <a:t> / RNP</a:t>
            </a:r>
            <a:br>
              <a:rPr lang="pt-BR" sz="2300" dirty="0"/>
            </a:br>
            <a:r>
              <a:rPr lang="pt-BR" sz="2300" dirty="0">
                <a:solidFill>
                  <a:schemeClr val="bg1"/>
                </a:solidFill>
                <a:latin typeface="Barlow"/>
              </a:rPr>
              <a:t>2012-2020+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A4C62-6BA6-1881-64F0-E7158E96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3644225"/>
            <a:ext cx="4077356" cy="32657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pt-BR">
                <a:solidFill>
                  <a:schemeClr val="bg1"/>
                </a:solidFill>
                <a:latin typeface="Barlow"/>
              </a:rPr>
              <a:t>Guilherme Eliseu </a:t>
            </a:r>
            <a:r>
              <a:rPr lang="pt-BR" err="1">
                <a:solidFill>
                  <a:schemeClr val="bg1"/>
                </a:solidFill>
                <a:latin typeface="Barlow"/>
              </a:rPr>
              <a:t>Rhoden</a:t>
            </a:r>
            <a:endParaRPr lang="pt-BR" err="1">
              <a:solidFill>
                <a:schemeClr val="bg1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6D5401-8468-01AF-52B1-747043254B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1" y="4078732"/>
            <a:ext cx="4077356" cy="3265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pt-BR" err="1">
                <a:solidFill>
                  <a:schemeClr val="bg1"/>
                </a:solidFill>
                <a:latin typeface="Barlow"/>
              </a:rPr>
              <a:t>guilherme.rhoden</a:t>
            </a:r>
            <a:r>
              <a:rPr lang="pt-BR">
                <a:solidFill>
                  <a:schemeClr val="bg1"/>
                </a:solidFill>
                <a:latin typeface="Barlow"/>
              </a:rPr>
              <a:t> {</a:t>
            </a:r>
            <a:r>
              <a:rPr lang="pt-BR" err="1">
                <a:solidFill>
                  <a:schemeClr val="bg1"/>
                </a:solidFill>
                <a:latin typeface="Barlow"/>
              </a:rPr>
              <a:t>at</a:t>
            </a:r>
            <a:r>
              <a:rPr lang="pt-BR">
                <a:solidFill>
                  <a:schemeClr val="bg1"/>
                </a:solidFill>
                <a:latin typeface="Barlow"/>
              </a:rPr>
              <a:t>} rnp.br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80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69D46-CD93-547F-0B9D-896DF05C5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AE006E9-2762-0817-A2C0-1BDAA10D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1">
                <a:latin typeface="Barlow"/>
              </a:rPr>
              <a:t>Contributions from perfSONAR to PoP-SC</a:t>
            </a:r>
            <a:endParaRPr lang="en-US" noProof="1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55A0436C-18E1-95A2-2902-8191E5D631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77816" y="922149"/>
            <a:ext cx="6748654" cy="3923384"/>
          </a:xfrm>
        </p:spPr>
        <p:txBody>
          <a:bodyPr lIns="91440" tIns="45720" rIns="91440" bIns="4572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noProof="1">
                <a:latin typeface="Barlow"/>
              </a:rPr>
              <a:t>Expanded measurement culture </a:t>
            </a:r>
            <a:endParaRPr lang="en-US" sz="2400" noProof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noProof="1">
                <a:latin typeface="Barlow"/>
              </a:rPr>
              <a:t>It has been used for a long time to obtain quality metrics</a:t>
            </a:r>
            <a:endParaRPr lang="en-US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noProof="1">
                <a:ea typeface="+mn-lt"/>
                <a:cs typeface="+mn-lt"/>
              </a:rPr>
              <a:t>One way loss/delay between PoPs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noProof="1">
                <a:ea typeface="+mn-lt"/>
                <a:cs typeface="+mn-lt"/>
              </a:rPr>
              <a:t>It has been deployed on PoP/REMEP/WAN clients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noProof="1">
                <a:latin typeface="Barlow"/>
              </a:rPr>
              <a:t>Development of circuit homologation software </a:t>
            </a:r>
            <a:endParaRPr lang="en-US" sz="2400" b="1" noProof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noProof="1"/>
          </a:p>
        </p:txBody>
      </p:sp>
    </p:spTree>
    <p:extLst>
      <p:ext uri="{BB962C8B-B14F-4D97-AF65-F5344CB8AC3E}">
        <p14:creationId xmlns:p14="http://schemas.microsoft.com/office/powerpoint/2010/main" val="42720882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84828-88B8-55B5-8B54-F3AC5225F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E61E57B-0012-D583-9F74-D03AFB60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181" y="274638"/>
            <a:ext cx="6558948" cy="509133"/>
          </a:xfrm>
        </p:spPr>
        <p:txBody>
          <a:bodyPr lIns="91440" tIns="45720" rIns="91440" bIns="45720" anchor="t"/>
          <a:lstStyle/>
          <a:p>
            <a:pPr algn="ctr"/>
            <a:r>
              <a:rPr lang="en-US" sz="2400" noProof="1">
                <a:latin typeface="Barlow"/>
              </a:rPr>
              <a:t>circuit validation:  manual process on PoP-SC (the beginning)</a:t>
            </a:r>
            <a:endParaRPr lang="en-US" sz="2400" noProof="1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688315E-CD02-757C-F900-B3C76AF3378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94728" y="1445426"/>
            <a:ext cx="6843431" cy="3425153"/>
          </a:xfrm>
        </p:spPr>
        <p:txBody>
          <a:bodyPr lIns="91440" tIns="45720" rIns="91440" bIns="4572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noProof="1">
                <a:latin typeface="Calibri"/>
                <a:ea typeface="Calibri"/>
                <a:cs typeface="Calibri"/>
              </a:rPr>
              <a:t>Objective: </a:t>
            </a:r>
            <a:r>
              <a:rPr lang="en-US" sz="2400" noProof="1">
                <a:latin typeface="Calibri"/>
                <a:ea typeface="Calibri"/>
                <a:cs typeface="Calibri"/>
              </a:rPr>
              <a:t>Verify circuit compliance with contract specifications</a:t>
            </a:r>
            <a:r>
              <a:rPr lang="en-US" sz="2400" noProof="1">
                <a:latin typeface="Barlow"/>
              </a:rPr>
              <a:t> </a:t>
            </a:r>
            <a:endParaRPr lang="en-US" sz="2400" b="1" noProof="1">
              <a:latin typeface="Barlow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noProof="1">
                <a:latin typeface="Barlow"/>
              </a:rPr>
              <a:t>Process </a:t>
            </a:r>
            <a:r>
              <a:rPr lang="en-US" sz="2000" b="1" noProof="1">
                <a:latin typeface="Barlow"/>
                <a:ea typeface="Calibri"/>
                <a:cs typeface="Calibri"/>
              </a:rPr>
              <a:t>- </a:t>
            </a:r>
            <a:r>
              <a:rPr lang="en-US" sz="2000" b="1" noProof="1">
                <a:latin typeface="Calibri"/>
                <a:ea typeface="Calibri"/>
                <a:cs typeface="Calibri"/>
              </a:rPr>
              <a:t>AS-IS</a:t>
            </a:r>
            <a:r>
              <a:rPr lang="en-US" sz="2000" b="1" noProof="1">
                <a:latin typeface="Barlow"/>
                <a:ea typeface="+mn-lt"/>
                <a:cs typeface="+mn-lt"/>
              </a:rPr>
              <a:t>:</a:t>
            </a:r>
            <a:r>
              <a:rPr lang="en-US" sz="2000" noProof="1">
                <a:latin typeface="Barlow"/>
                <a:ea typeface="+mn-lt"/>
                <a:cs typeface="+mn-lt"/>
              </a:rPr>
              <a:t> for new circuit 2012/2013</a:t>
            </a:r>
            <a:endParaRPr lang="en-US" sz="2000" dirty="0">
              <a:latin typeface="Barlow"/>
              <a:ea typeface="+mn-lt"/>
              <a:cs typeface="+mn-lt"/>
            </a:endParaRPr>
          </a:p>
          <a:p>
            <a:pPr marL="742950" lvl="1" indent="-457200">
              <a:buAutoNum type="alphaLcParenR"/>
            </a:pPr>
            <a:r>
              <a:rPr lang="en-US" sz="2200" noProof="1">
                <a:latin typeface="Calibri"/>
                <a:ea typeface="+mn-lt"/>
                <a:cs typeface="+mn-lt"/>
              </a:rPr>
              <a:t>Manual and slow process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pPr marL="1314450" lvl="2">
              <a:buAutoNum type="arabicPeriod"/>
            </a:pPr>
            <a:r>
              <a:rPr lang="en-US" sz="1800" noProof="1">
                <a:solidFill>
                  <a:srgbClr val="000000"/>
                </a:solidFill>
                <a:ea typeface="+mn-lt"/>
                <a:cs typeface="+mn-lt"/>
              </a:rPr>
              <a:t>Approved in the </a:t>
            </a:r>
            <a:r>
              <a:rPr lang="en-US" sz="1800" b="1" noProof="1">
                <a:solidFill>
                  <a:srgbClr val="000000"/>
                </a:solidFill>
                <a:ea typeface="+mn-lt"/>
                <a:cs typeface="+mn-lt"/>
              </a:rPr>
              <a:t>first round</a:t>
            </a:r>
            <a:endParaRPr lang="en-US" sz="1800" noProof="1">
              <a:solidFill>
                <a:srgbClr val="000000"/>
              </a:solidFill>
              <a:ea typeface="+mn-lt"/>
              <a:cs typeface="+mn-lt"/>
            </a:endParaRPr>
          </a:p>
          <a:p>
            <a:pPr marL="1885950" lvl="3" indent="-342900"/>
            <a:r>
              <a:rPr lang="en-US" sz="2000" b="1" noProof="1">
                <a:solidFill>
                  <a:srgbClr val="000000"/>
                </a:solidFill>
                <a:ea typeface="+mn-lt"/>
                <a:cs typeface="+mn-lt"/>
              </a:rPr>
              <a:t> 8 steps</a:t>
            </a:r>
            <a:r>
              <a:rPr lang="en-US" sz="2000" noProof="1">
                <a:solidFill>
                  <a:srgbClr val="000000"/>
                </a:solidFill>
                <a:ea typeface="+mn-lt"/>
                <a:cs typeface="+mn-lt"/>
              </a:rPr>
              <a:t> – 64h / 2.6 days</a:t>
            </a:r>
            <a:endParaRPr lang="en-US" sz="1600" noProof="1">
              <a:ea typeface="Calibri" panose="020F0502020204030204"/>
              <a:cs typeface="Calibri" panose="020F0502020204030204"/>
            </a:endParaRPr>
          </a:p>
          <a:p>
            <a:pPr marL="1314450" lvl="2">
              <a:buAutoNum type="arabicPeriod"/>
            </a:pPr>
            <a:r>
              <a:rPr lang="en-US" sz="1800" noProof="1">
                <a:solidFill>
                  <a:srgbClr val="000000"/>
                </a:solidFill>
                <a:ea typeface="+mn-lt"/>
                <a:cs typeface="+mn-lt"/>
              </a:rPr>
              <a:t>Approved in the  the </a:t>
            </a:r>
            <a:r>
              <a:rPr lang="en-US" sz="1800" b="1" noProof="1">
                <a:solidFill>
                  <a:srgbClr val="000000"/>
                </a:solidFill>
                <a:ea typeface="+mn-lt"/>
                <a:cs typeface="+mn-lt"/>
              </a:rPr>
              <a:t>second round</a:t>
            </a:r>
          </a:p>
          <a:p>
            <a:pPr marL="1771650" lvl="3"/>
            <a:r>
              <a:rPr lang="en-US" sz="2000" noProof="1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000" b="1" noProof="1">
                <a:solidFill>
                  <a:srgbClr val="000000"/>
                </a:solidFill>
                <a:ea typeface="+mn-lt"/>
                <a:cs typeface="+mn-lt"/>
              </a:rPr>
              <a:t>5 steps </a:t>
            </a:r>
            <a:r>
              <a:rPr lang="en-US" sz="2000" noProof="1">
                <a:solidFill>
                  <a:srgbClr val="000000"/>
                </a:solidFill>
                <a:ea typeface="+mn-lt"/>
                <a:cs typeface="+mn-lt"/>
              </a:rPr>
              <a:t>– 61.5h  / 2.5 days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pPr marL="628650" lvl="1" indent="-342900">
              <a:buAutoNum type="alphaLcParenR"/>
            </a:pPr>
            <a:r>
              <a:rPr lang="en-US" sz="2200" b="1" noProof="1">
                <a:solidFill>
                  <a:srgbClr val="FF0000"/>
                </a:solidFill>
                <a:latin typeface="Calibri"/>
                <a:ea typeface="+mn-lt"/>
                <a:cs typeface="+mn-lt"/>
              </a:rPr>
              <a:t>Lots of rework and wait time</a:t>
            </a:r>
            <a:endParaRPr lang="en-US" sz="2200" b="1" noProof="1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endParaRPr lang="en-US" sz="2000" noProof="1">
              <a:latin typeface="Barlow"/>
              <a:ea typeface="Calibri"/>
              <a:cs typeface="Calibri"/>
            </a:endParaRPr>
          </a:p>
          <a:p>
            <a:pPr marL="171450" indent="-171450">
              <a:buChar char="•"/>
            </a:pPr>
            <a:endParaRPr lang="en-US" sz="2400" noProof="1">
              <a:ea typeface="Calibri"/>
              <a:cs typeface="Calibri"/>
            </a:endParaRPr>
          </a:p>
          <a:p>
            <a:pPr marL="742950" lvl="1" indent="-285750">
              <a:buAutoNum type="alphaLcParenR"/>
            </a:pPr>
            <a:endParaRPr lang="en-US" sz="1200" noProof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41596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F0898-4368-734C-10DF-09BFB4DE7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B0871E-06A2-F670-A3DE-FD506FEC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1">
                <a:latin typeface="Barlow"/>
              </a:rPr>
              <a:t>MonIPE | Circuit validation</a:t>
            </a:r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B7F2BF1-41B3-1532-CDBB-BF6F6602A31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922149"/>
            <a:ext cx="6510214" cy="3923384"/>
          </a:xfrm>
        </p:spPr>
        <p:txBody>
          <a:bodyPr lIns="91440" tIns="45720" rIns="91440" bIns="4572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1" noProof="1">
              <a:latin typeface="Barlow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1" noProof="1">
              <a:latin typeface="Barlow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noProof="1">
              <a:latin typeface="Barlow"/>
              <a:ea typeface="Calibri"/>
              <a:cs typeface="Calibri"/>
            </a:endParaRPr>
          </a:p>
          <a:p>
            <a:pPr marL="171450" indent="-171450">
              <a:buChar char="•"/>
            </a:pPr>
            <a:endParaRPr lang="en-US" sz="2000" b="1" noProof="1">
              <a:ea typeface="Calibri" panose="020F0502020204030204"/>
              <a:cs typeface="Calibri" panose="020F0502020204030204"/>
            </a:endParaRPr>
          </a:p>
          <a:p>
            <a:pPr marL="171450" indent="-171450">
              <a:buChar char="•"/>
            </a:pPr>
            <a:endParaRPr lang="en-US" sz="2400" noProof="1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noProof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3910FD0-C210-0F1A-3CAA-66BEAA09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152" y="788898"/>
            <a:ext cx="6874628" cy="407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2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0F7F2-CE10-EF72-473E-EDB51FB9D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525287E-97DB-2BE6-05FC-4F4DB3E5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1">
                <a:latin typeface="Barlow"/>
              </a:rPr>
              <a:t>MonIPE | Circuit validation</a:t>
            </a:r>
            <a:endParaRPr lang="en-US" b="0" noProof="1">
              <a:latin typeface="Barlow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572D297-C4FB-EF22-C21B-B82D10AEF9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922149"/>
            <a:ext cx="6510214" cy="3923384"/>
          </a:xfrm>
        </p:spPr>
        <p:txBody>
          <a:bodyPr lIns="91440" tIns="45720" rIns="91440" bIns="4572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noProof="1">
                <a:latin typeface="Barlow"/>
              </a:rPr>
              <a:t>Circuit validation Tool</a:t>
            </a:r>
            <a:endParaRPr lang="en-US" sz="1800" b="1" noProof="1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noProof="1">
                <a:latin typeface="Barlow"/>
              </a:rPr>
              <a:t>Web interface and PDF result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1" noProof="1">
              <a:latin typeface="Barlow"/>
              <a:ea typeface="Calibri"/>
              <a:cs typeface="Calibri"/>
            </a:endParaRPr>
          </a:p>
          <a:p>
            <a:pPr marL="628650" lvl="1" indent="-171450">
              <a:buChar char="•"/>
            </a:pPr>
            <a:endParaRPr lang="en-US" sz="1600" noProof="1">
              <a:ea typeface="Calibri" panose="020F0502020204030204"/>
              <a:cs typeface="Calibri" panose="020F0502020204030204"/>
            </a:endParaRPr>
          </a:p>
          <a:p>
            <a:pPr marL="171450" indent="-171450">
              <a:buChar char="•"/>
            </a:pPr>
            <a:endParaRPr lang="en-US" sz="2000" b="1" noProof="1"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noProof="1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noProof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Imagem 1" descr="Tabela&#10;&#10;O conteúdo gerado por IA pode estar incorreto.">
            <a:extLst>
              <a:ext uri="{FF2B5EF4-FFF2-40B4-BE49-F238E27FC236}">
                <a16:creationId xmlns:a16="http://schemas.microsoft.com/office/drawing/2014/main" id="{A5342F27-A17C-41A2-62E9-F25832AD3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485" y="1643621"/>
            <a:ext cx="5822390" cy="2220450"/>
          </a:xfrm>
          <a:prstGeom prst="rect">
            <a:avLst/>
          </a:prstGeom>
        </p:spPr>
      </p:pic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36022C40-3E24-0DC3-007B-944361A52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611" y="3186426"/>
            <a:ext cx="2992438" cy="1542521"/>
          </a:xfrm>
          <a:prstGeom prst="rect">
            <a:avLst/>
          </a:prstGeom>
        </p:spPr>
      </p:pic>
      <p:pic>
        <p:nvPicPr>
          <p:cNvPr id="4" name="Imagem 3" descr="Tabela&#10;&#10;O conteúdo gerado por IA pode estar incorreto.">
            <a:extLst>
              <a:ext uri="{FF2B5EF4-FFF2-40B4-BE49-F238E27FC236}">
                <a16:creationId xmlns:a16="http://schemas.microsoft.com/office/drawing/2014/main" id="{B8D1B606-3717-90B1-3B0C-3C95DF282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103" y="783915"/>
            <a:ext cx="2113749" cy="217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27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2BDF0-151E-0337-0F18-9948D766A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BDD2C2E-3BDE-DE7D-FA45-4159887B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181" y="274638"/>
            <a:ext cx="6558948" cy="509133"/>
          </a:xfrm>
        </p:spPr>
        <p:txBody>
          <a:bodyPr lIns="91440" tIns="45720" rIns="91440" bIns="45720" anchor="t"/>
          <a:lstStyle/>
          <a:p>
            <a:pPr algn="ctr"/>
            <a:r>
              <a:rPr lang="en-US" sz="2400" noProof="1">
                <a:latin typeface="Barlow"/>
              </a:rPr>
              <a:t>circuit validation with monIPE</a:t>
            </a:r>
            <a:endParaRPr lang="en-US" sz="2400" noProof="1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35E56ED8-37F1-A65C-93CF-E480729ACF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33940" y="998484"/>
            <a:ext cx="6858083" cy="3923384"/>
          </a:xfrm>
        </p:spPr>
        <p:txBody>
          <a:bodyPr lIns="91440" tIns="45720" rIns="91440" bIns="45720" anchor="t"/>
          <a:lstStyle/>
          <a:p>
            <a:pPr marL="171450" indent="-171450">
              <a:buFont typeface="Arial,Sans-Serif" panose="020B0604020202020204" pitchFamily="34" charset="0"/>
              <a:buChar char="•"/>
            </a:pPr>
            <a:r>
              <a:rPr lang="en-US" sz="2400" b="1" noProof="1">
                <a:latin typeface="Calibri"/>
                <a:ea typeface="Calibri"/>
                <a:cs typeface="Calibri"/>
              </a:rPr>
              <a:t> 2016 ~ 2025</a:t>
            </a:r>
            <a:r>
              <a:rPr lang="en-US" sz="2400" b="1" noProof="1">
                <a:latin typeface="Barlow"/>
                <a:ea typeface="Calibri"/>
                <a:cs typeface="Calibri"/>
              </a:rPr>
              <a:t> </a:t>
            </a:r>
            <a:endParaRPr lang="pt-BR" sz="2400" dirty="0">
              <a:ea typeface="Calibri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noProof="1">
                <a:solidFill>
                  <a:schemeClr val="accent6">
                    <a:lumMod val="49000"/>
                  </a:schemeClr>
                </a:solidFill>
                <a:latin typeface="Calibri"/>
                <a:ea typeface="+mn-lt"/>
                <a:cs typeface="+mn-lt"/>
              </a:rPr>
              <a:t>70% more efficient</a:t>
            </a:r>
            <a:endParaRPr lang="en-US" sz="2400" b="1" noProof="1">
              <a:solidFill>
                <a:schemeClr val="accent6">
                  <a:lumMod val="49000"/>
                </a:schemeClr>
              </a:solidFill>
              <a:latin typeface="Calibri"/>
              <a:ea typeface="Calibri"/>
              <a:cs typeface="Calibri"/>
            </a:endParaRPr>
          </a:p>
          <a:p>
            <a:pPr marL="742950" lvl="1" indent="-457200">
              <a:buAutoNum type="alphaLcParenR"/>
            </a:pPr>
            <a:r>
              <a:rPr lang="en-US" sz="2200" noProof="1">
                <a:latin typeface="Calibri"/>
                <a:ea typeface="Calibri"/>
                <a:cs typeface="Calibri"/>
              </a:rPr>
              <a:t>Approved in the </a:t>
            </a:r>
            <a:r>
              <a:rPr lang="en-US" sz="2200" b="1" noProof="1">
                <a:latin typeface="Calibri"/>
                <a:ea typeface="Calibri"/>
                <a:cs typeface="Calibri"/>
              </a:rPr>
              <a:t>first round </a:t>
            </a:r>
          </a:p>
          <a:p>
            <a:pPr marL="1543050" lvl="2" indent="-457200"/>
            <a:r>
              <a:rPr lang="en-US" sz="2400" b="1" noProof="1">
                <a:latin typeface="Calibri"/>
                <a:ea typeface="Calibri"/>
                <a:cs typeface="Calibri"/>
              </a:rPr>
              <a:t>4 steps</a:t>
            </a:r>
            <a:r>
              <a:rPr lang="en-US" sz="2400" noProof="1">
                <a:latin typeface="Calibri"/>
                <a:ea typeface="Calibri"/>
                <a:cs typeface="Calibri"/>
              </a:rPr>
              <a:t> – 18h / 0.7 days</a:t>
            </a: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628650" lvl="1" indent="-342900">
              <a:buAutoNum type="alphaLcParenR"/>
            </a:pPr>
            <a:r>
              <a:rPr lang="en-US" sz="2200" noProof="1">
                <a:latin typeface="Calibri"/>
                <a:ea typeface="Calibri"/>
                <a:cs typeface="Calibri"/>
              </a:rPr>
              <a:t>Approved in the  the </a:t>
            </a:r>
            <a:r>
              <a:rPr lang="en-US" sz="2200" b="1" noProof="1">
                <a:latin typeface="Calibri"/>
                <a:ea typeface="Calibri"/>
                <a:cs typeface="Calibri"/>
              </a:rPr>
              <a:t>second round</a:t>
            </a:r>
          </a:p>
          <a:p>
            <a:pPr marL="1314450" lvl="2"/>
            <a:r>
              <a:rPr lang="en-US" sz="2400" noProof="1">
                <a:latin typeface="Calibri"/>
                <a:ea typeface="Calibri"/>
                <a:cs typeface="Calibri"/>
              </a:rPr>
              <a:t> </a:t>
            </a:r>
            <a:r>
              <a:rPr lang="en-US" sz="2400" b="1" noProof="1">
                <a:latin typeface="Calibri"/>
                <a:ea typeface="Calibri"/>
                <a:cs typeface="Calibri"/>
              </a:rPr>
              <a:t>3 steps</a:t>
            </a:r>
            <a:r>
              <a:rPr lang="en-US" sz="2400" noProof="1">
                <a:latin typeface="Calibri"/>
                <a:ea typeface="Calibri"/>
                <a:cs typeface="Calibri"/>
              </a:rPr>
              <a:t> – 58h / 2.4 days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AutoNum type="alphaLcParenR"/>
            </a:pPr>
            <a:endParaRPr lang="en-US" sz="1200" noProof="1">
              <a:latin typeface="Calibri" panose="020F0502020204030204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697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0595C-C28A-D31E-5B83-1A0EDE182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C9AD8E8-825D-4D98-9FBA-5943582F6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1">
                <a:latin typeface="Barlow"/>
              </a:rPr>
              <a:t>PoP-SC |  ValidaREDE | recurring circuit validation</a:t>
            </a:r>
            <a:endParaRPr lang="en-US" noProof="1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6FED2A4-CA68-A714-71E6-B453D3B712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922149"/>
            <a:ext cx="6510214" cy="3923384"/>
          </a:xfrm>
        </p:spPr>
        <p:txBody>
          <a:bodyPr lIns="91440" tIns="45720" rIns="91440" bIns="4572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1" noProof="1">
              <a:latin typeface="Barlow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1" noProof="1">
              <a:latin typeface="Barlow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noProof="1">
              <a:latin typeface="Barlow"/>
              <a:ea typeface="Calibri"/>
              <a:cs typeface="Calibri"/>
            </a:endParaRPr>
          </a:p>
          <a:p>
            <a:pPr marL="171450" indent="-171450">
              <a:buChar char="•"/>
            </a:pPr>
            <a:endParaRPr lang="en-US" sz="2000" b="1" noProof="1">
              <a:ea typeface="Calibri" panose="020F0502020204030204"/>
              <a:cs typeface="Calibri" panose="020F0502020204030204"/>
            </a:endParaRPr>
          </a:p>
          <a:p>
            <a:pPr marL="171450" indent="-171450">
              <a:buChar char="•"/>
            </a:pPr>
            <a:endParaRPr lang="en-US" sz="2400" noProof="1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noProof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6" name="Imagem 5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235D9894-B6D6-512F-0E15-0895378C0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89" y="781264"/>
            <a:ext cx="4997824" cy="272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6AE042F6-885C-591B-3F89-3BCEDD0B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902" y="3363343"/>
            <a:ext cx="3664847" cy="1371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AD7EE41-511B-4050-BB01-8BDCBD2DC095}"/>
              </a:ext>
            </a:extLst>
          </p:cNvPr>
          <p:cNvSpPr txBox="1"/>
          <p:nvPr/>
        </p:nvSpPr>
        <p:spPr>
          <a:xfrm>
            <a:off x="7189694" y="1228165"/>
            <a:ext cx="14825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Barlow"/>
              </a:rPr>
              <a:t>2024/2025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3E838A7-2825-2644-9B8D-58A8D59E5F64}"/>
              </a:ext>
            </a:extLst>
          </p:cNvPr>
          <p:cNvSpPr txBox="1"/>
          <p:nvPr/>
        </p:nvSpPr>
        <p:spPr>
          <a:xfrm>
            <a:off x="7001410" y="1631576"/>
            <a:ext cx="214147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Barlow"/>
              </a:rPr>
              <a:t>(via </a:t>
            </a:r>
            <a:r>
              <a:rPr lang="en-US" sz="2000" b="1" err="1">
                <a:latin typeface="Barlow"/>
              </a:rPr>
              <a:t>monIPE</a:t>
            </a:r>
            <a:r>
              <a:rPr lang="en-US" sz="2000" b="1">
                <a:latin typeface="Barlow"/>
              </a:rPr>
              <a:t> API )</a:t>
            </a:r>
            <a:r>
              <a:rPr lang="pt-BR" sz="2000">
                <a:latin typeface="Barlow"/>
              </a:rPr>
              <a:t>​</a:t>
            </a:r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B361F0D-C718-613B-422C-881C1BCD8EA3}"/>
              </a:ext>
            </a:extLst>
          </p:cNvPr>
          <p:cNvSpPr txBox="1"/>
          <p:nvPr/>
        </p:nvSpPr>
        <p:spPr>
          <a:xfrm>
            <a:off x="1957192" y="3644945"/>
            <a:ext cx="378440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u="sng" err="1">
                <a:ea typeface="+mn-lt"/>
                <a:cs typeface="+mn-lt"/>
              </a:rPr>
              <a:t>ValidaREDE</a:t>
            </a:r>
            <a:r>
              <a:rPr lang="en-US" sz="1600" u="sng" dirty="0">
                <a:ea typeface="+mn-lt"/>
                <a:cs typeface="+mn-lt"/>
              </a:rPr>
              <a:t> </a:t>
            </a:r>
            <a:r>
              <a:rPr lang="en-US" sz="1600" dirty="0">
                <a:ea typeface="+mn-lt"/>
                <a:cs typeface="+mn-lt"/>
              </a:rPr>
              <a:t>automates periodic circuit measurements by integrating the </a:t>
            </a:r>
            <a:r>
              <a:rPr lang="en-US" sz="1600" i="1" err="1">
                <a:ea typeface="+mn-lt"/>
                <a:cs typeface="+mn-lt"/>
              </a:rPr>
              <a:t>MonIPÊ</a:t>
            </a:r>
            <a:r>
              <a:rPr lang="en-US" sz="1600" dirty="0">
                <a:ea typeface="+mn-lt"/>
                <a:cs typeface="+mn-lt"/>
              </a:rPr>
              <a:t> API and router traffic data obtained via SNMP, and provides visualization through </a:t>
            </a:r>
            <a:r>
              <a:rPr lang="en-US" sz="1600" err="1">
                <a:ea typeface="+mn-lt"/>
                <a:cs typeface="+mn-lt"/>
              </a:rPr>
              <a:t>InfluxDB</a:t>
            </a:r>
            <a:r>
              <a:rPr lang="en-US" sz="1600" dirty="0">
                <a:ea typeface="+mn-lt"/>
                <a:cs typeface="+mn-lt"/>
              </a:rPr>
              <a:t> and Grafana.</a:t>
            </a:r>
            <a:endParaRPr lang="pt-B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2553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4D051-238A-2FE9-BE98-7CFAA5DAA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 err="1">
                <a:latin typeface="Barlow"/>
              </a:rPr>
              <a:t>Thanks</a:t>
            </a:r>
            <a:r>
              <a:rPr lang="pt-BR">
                <a:latin typeface="Barlow"/>
              </a:rPr>
              <a:t> </a:t>
            </a:r>
            <a:r>
              <a:rPr lang="pt-BR" err="1">
                <a:latin typeface="Barlow"/>
              </a:rPr>
              <a:t>to</a:t>
            </a:r>
            <a:r>
              <a:rPr lang="pt-BR">
                <a:latin typeface="Barlow"/>
              </a:rPr>
              <a:t> </a:t>
            </a:r>
            <a:r>
              <a:rPr lang="pt-BR" err="1">
                <a:latin typeface="Barlow"/>
              </a:rPr>
              <a:t>those</a:t>
            </a:r>
            <a:r>
              <a:rPr lang="pt-BR">
                <a:latin typeface="Barlow"/>
              </a:rPr>
              <a:t> </a:t>
            </a:r>
            <a:r>
              <a:rPr lang="pt-BR" err="1">
                <a:latin typeface="Barlow"/>
              </a:rPr>
              <a:t>involved</a:t>
            </a:r>
            <a:r>
              <a:rPr lang="pt-BR">
                <a:latin typeface="Barlow"/>
              </a:rPr>
              <a:t> in </a:t>
            </a:r>
            <a:r>
              <a:rPr lang="pt-BR" err="1">
                <a:latin typeface="Barlow"/>
              </a:rPr>
              <a:t>PoP-SC</a:t>
            </a:r>
            <a:r>
              <a:rPr lang="pt-BR">
                <a:latin typeface="Barlow"/>
              </a:rPr>
              <a:t>  (2005 – 2025)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79804A-3E55-2533-DF49-B41FC9972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869" y="783425"/>
            <a:ext cx="3267284" cy="382360"/>
          </a:xfrm>
        </p:spPr>
        <p:txBody>
          <a:bodyPr lIns="91440" tIns="45720" rIns="91440" bIns="45720" anchor="t"/>
          <a:lstStyle/>
          <a:p>
            <a:r>
              <a:rPr lang="pt-BR" err="1">
                <a:latin typeface="Barlow"/>
              </a:rPr>
              <a:t>GTs</a:t>
            </a:r>
            <a:r>
              <a:rPr lang="pt-BR">
                <a:latin typeface="Barlow"/>
              </a:rPr>
              <a:t> + </a:t>
            </a:r>
            <a:r>
              <a:rPr lang="pt-BR" err="1">
                <a:latin typeface="Barlow"/>
              </a:rPr>
              <a:t>perfSONAR</a:t>
            </a:r>
            <a:r>
              <a:rPr lang="pt-BR">
                <a:latin typeface="Barlow"/>
              </a:rPr>
              <a:t> + Medições</a:t>
            </a:r>
            <a:endParaRPr lang="pt-BR" err="1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58505A-59A3-30A1-B22A-FD4604F8ED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84183" y="1214942"/>
            <a:ext cx="6492494" cy="2806568"/>
          </a:xfrm>
        </p:spPr>
        <p:txBody>
          <a:bodyPr lIns="91440" tIns="45720" rIns="91440" bIns="45720" numCol="2" spcCol="360000" anchor="t"/>
          <a:lstStyle/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Edison Melo</a:t>
            </a:r>
            <a:endParaRPr lang="pt-BR" sz="1800"/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Murilo </a:t>
            </a:r>
            <a:r>
              <a:rPr lang="pt-BR" sz="1800" err="1">
                <a:latin typeface="Barlow"/>
              </a:rPr>
              <a:t>Vetter</a:t>
            </a:r>
            <a:r>
              <a:rPr lang="pt-BR" sz="1800">
                <a:latin typeface="Barlow"/>
              </a:rPr>
              <a:t> </a:t>
            </a:r>
            <a:endParaRPr lang="pt-BR" sz="1800"/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Guilherme </a:t>
            </a:r>
            <a:r>
              <a:rPr lang="pt-BR" sz="1800" err="1">
                <a:latin typeface="Barlow"/>
              </a:rPr>
              <a:t>Rhoden</a:t>
            </a:r>
            <a:endParaRPr lang="pt-BR" sz="1800">
              <a:latin typeface="Barlow"/>
            </a:endParaRPr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Paulo </a:t>
            </a:r>
            <a:r>
              <a:rPr lang="pt-BR" sz="1800" err="1">
                <a:latin typeface="Barlow"/>
              </a:rPr>
              <a:t>Brandtner</a:t>
            </a:r>
            <a:endParaRPr lang="pt-BR" sz="1800"/>
          </a:p>
          <a:p>
            <a:pPr marL="342900" indent="-342900">
              <a:buAutoNum type="arabicPeriod"/>
            </a:pPr>
            <a:r>
              <a:rPr lang="pt-BR" sz="1800" err="1">
                <a:latin typeface="Barlow"/>
              </a:rPr>
              <a:t>Luis</a:t>
            </a:r>
            <a:r>
              <a:rPr lang="pt-BR" sz="1800">
                <a:latin typeface="Barlow"/>
              </a:rPr>
              <a:t> Cordeiro</a:t>
            </a:r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Rodrigo Pescador</a:t>
            </a:r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Fausto </a:t>
            </a:r>
            <a:r>
              <a:rPr lang="pt-BR" sz="1800" err="1">
                <a:latin typeface="Barlow"/>
              </a:rPr>
              <a:t>Vetter</a:t>
            </a:r>
            <a:endParaRPr lang="pt-BR" sz="1800"/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Bruno </a:t>
            </a:r>
            <a:r>
              <a:rPr lang="pt-BR" sz="1800" err="1">
                <a:latin typeface="Barlow"/>
              </a:rPr>
              <a:t>Petroski</a:t>
            </a:r>
            <a:endParaRPr lang="pt-BR" sz="1800"/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Roberto Neto</a:t>
            </a:r>
            <a:endParaRPr lang="pt-BR" sz="1800"/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Mateus Goulart</a:t>
            </a:r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Caetano Torres</a:t>
            </a:r>
            <a:endParaRPr lang="pt-BR" sz="1800"/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Marco Curi</a:t>
            </a:r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Jonatan Matschulat</a:t>
            </a:r>
            <a:endParaRPr lang="en-US" sz="1800"/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André Durieux</a:t>
            </a:r>
            <a:endParaRPr lang="en-US" sz="1800"/>
          </a:p>
          <a:p>
            <a:pPr marL="342900" indent="-342900">
              <a:buAutoNum type="arabicPeriod"/>
            </a:pPr>
            <a:r>
              <a:rPr lang="pt-BR" sz="1800" err="1">
                <a:latin typeface="Barlow"/>
              </a:rPr>
              <a:t>Leonadro</a:t>
            </a:r>
            <a:r>
              <a:rPr lang="pt-BR" sz="1800">
                <a:latin typeface="Barlow"/>
              </a:rPr>
              <a:t> Leite</a:t>
            </a:r>
            <a:endParaRPr lang="pt-BR" sz="1800"/>
          </a:p>
          <a:p>
            <a:pPr marL="342900" indent="-342900">
              <a:buAutoNum type="arabicPeriod"/>
            </a:pPr>
            <a:r>
              <a:rPr lang="pt-BR" sz="1800" err="1">
                <a:latin typeface="Barlow"/>
              </a:rPr>
              <a:t>Kádio</a:t>
            </a:r>
            <a:r>
              <a:rPr lang="pt-BR" sz="1800">
                <a:latin typeface="Barlow"/>
              </a:rPr>
              <a:t> </a:t>
            </a:r>
            <a:r>
              <a:rPr lang="pt-BR" sz="1800" err="1">
                <a:latin typeface="Barlow"/>
              </a:rPr>
              <a:t>Colzani</a:t>
            </a:r>
            <a:endParaRPr lang="pt-BR" sz="1800"/>
          </a:p>
          <a:p>
            <a:pPr marL="342900" indent="-342900">
              <a:buAutoNum type="arabicPeriod"/>
            </a:pPr>
            <a:r>
              <a:rPr lang="pt-BR" sz="1800">
                <a:latin typeface="Barlow"/>
              </a:rPr>
              <a:t>Augusto Carlson</a:t>
            </a:r>
            <a:endParaRPr lang="pt-BR" sz="1800"/>
          </a:p>
          <a:p>
            <a:endParaRPr lang="pt-BR" sz="1800"/>
          </a:p>
          <a:p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354297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E1B5D43-2D31-BB5B-8844-186CED83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656" y="2008064"/>
            <a:ext cx="3013365" cy="334737"/>
          </a:xfrm>
        </p:spPr>
        <p:txBody>
          <a:bodyPr lIns="91440" tIns="45720" rIns="91440" bIns="45720" anchor="b"/>
          <a:lstStyle/>
          <a:p>
            <a:r>
              <a:rPr lang="pt-BR" dirty="0" err="1">
                <a:latin typeface="Barlow"/>
              </a:rPr>
              <a:t>Thanks</a:t>
            </a:r>
            <a:r>
              <a:rPr lang="pt-BR" dirty="0">
                <a:latin typeface="Barlow"/>
              </a:rPr>
              <a:t>!</a:t>
            </a:r>
            <a:endParaRPr lang="pt-BR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ADC3C6A-1F75-A005-C9D4-BD96DBDC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655" y="2579565"/>
            <a:ext cx="3013364" cy="334737"/>
          </a:xfrm>
        </p:spPr>
        <p:txBody>
          <a:bodyPr lIns="91440" tIns="45720" rIns="91440" bIns="45720" anchor="t"/>
          <a:lstStyle/>
          <a:p>
            <a:r>
              <a:rPr lang="pt-BR" err="1"/>
              <a:t>guilherme.rhoden</a:t>
            </a:r>
            <a:r>
              <a:rPr lang="pt-BR"/>
              <a:t> {</a:t>
            </a:r>
            <a:r>
              <a:rPr lang="pt-BR" err="1"/>
              <a:t>at</a:t>
            </a:r>
            <a:r>
              <a:rPr lang="pt-BR"/>
              <a:t>} rnp.br</a:t>
            </a:r>
            <a:endParaRPr lang="pt-BR">
              <a:ea typeface="Calibri"/>
              <a:cs typeface="Calibri"/>
            </a:endParaRPr>
          </a:p>
        </p:txBody>
      </p:sp>
      <p:pic>
        <p:nvPicPr>
          <p:cNvPr id="2" name="Imagem 1" descr="Código QR&#10;&#10;O conteúdo gerado por IA pode estar incorreto.">
            <a:extLst>
              <a:ext uri="{FF2B5EF4-FFF2-40B4-BE49-F238E27FC236}">
                <a16:creationId xmlns:a16="http://schemas.microsoft.com/office/drawing/2014/main" id="{F6001E55-C64A-886D-E35D-F49DDA8B1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160" y="205008"/>
            <a:ext cx="1702539" cy="1698773"/>
          </a:xfrm>
          <a:prstGeom prst="rect">
            <a:avLst/>
          </a:prstGeom>
        </p:spPr>
      </p:pic>
      <p:pic>
        <p:nvPicPr>
          <p:cNvPr id="3" name="Imagem 2" descr="Ponto de Presen�a da RNP - Santa Catarina">
            <a:extLst>
              <a:ext uri="{FF2B5EF4-FFF2-40B4-BE49-F238E27FC236}">
                <a16:creationId xmlns:a16="http://schemas.microsoft.com/office/drawing/2014/main" id="{CD3F494A-5061-C193-B943-5A5A14249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75" y="4667161"/>
            <a:ext cx="796786" cy="248657"/>
          </a:xfrm>
          <a:prstGeom prst="rect">
            <a:avLst/>
          </a:prstGeom>
        </p:spPr>
      </p:pic>
      <p:pic>
        <p:nvPicPr>
          <p:cNvPr id="4" name="Imagem 3" descr="Ponto de Presen�a da RNP - Santa Catarina">
            <a:extLst>
              <a:ext uri="{FF2B5EF4-FFF2-40B4-BE49-F238E27FC236}">
                <a16:creationId xmlns:a16="http://schemas.microsoft.com/office/drawing/2014/main" id="{EAF8A7FA-DB79-4F06-6C62-A4EADADF5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966" y="3449618"/>
            <a:ext cx="2743197" cy="8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7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A01E2D4-D2A6-76DB-90D0-0D47841D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1">
                <a:latin typeface="Barlow"/>
              </a:rPr>
              <a:t>PoP-SC | Roteiro </a:t>
            </a:r>
            <a:r>
              <a:rPr lang="en-US" noProof="1">
                <a:solidFill>
                  <a:srgbClr val="FF0000"/>
                </a:solidFill>
                <a:latin typeface="Barlow"/>
              </a:rPr>
              <a:t>(suprimir)</a:t>
            </a:r>
            <a:endParaRPr lang="en-US" noProof="1">
              <a:solidFill>
                <a:srgbClr val="FF0000"/>
              </a:solidFill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BC16E8A-6233-CAE6-9323-077B014A81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922149"/>
            <a:ext cx="6510214" cy="3923384"/>
          </a:xfrm>
        </p:spPr>
        <p:txBody>
          <a:bodyPr lIns="91440" tIns="45720" rIns="91440" bIns="4572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noProof="1">
                <a:latin typeface="Barlow"/>
              </a:rPr>
              <a:t>Participações do PoP-SC no perfSONAR</a:t>
            </a:r>
            <a:endParaRPr lang="en-US" sz="2400" noProof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noProof="1">
                <a:latin typeface="Barlow"/>
              </a:rPr>
              <a:t>Timeline (resumida) 2DO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noProof="1">
                <a:latin typeface="Barlow"/>
              </a:rPr>
              <a:t>Monipê 1.0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noProof="1">
                <a:latin typeface="Barlow"/>
              </a:rPr>
              <a:t>Monipê 2.0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noProof="1">
                <a:latin typeface="Barlow"/>
              </a:rPr>
              <a:t>Medições e iniciativas</a:t>
            </a:r>
            <a:endParaRPr lang="en-US" sz="2400" noProof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noProof="1">
                <a:latin typeface="Barlow"/>
              </a:rPr>
              <a:t>Homologador circuitos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noProof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492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EB86A-CF7F-B200-E6BB-9D6A31DD8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F2DF6A2-F5AF-D668-EF2B-E31870F8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noProof="1">
                <a:latin typeface="Barlow"/>
              </a:rPr>
              <a:t>MonIPE releases</a:t>
            </a:r>
            <a:endParaRPr lang="pt-BR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900A21FD-42DD-7A18-2288-B378EF7147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922149"/>
            <a:ext cx="6510214" cy="3923384"/>
          </a:xfrm>
        </p:spPr>
        <p:txBody>
          <a:bodyPr lIns="91440" tIns="45720" rIns="91440" bIns="4572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noProof="1">
                <a:latin typeface="Barlow"/>
              </a:rPr>
              <a:t>2008-2012: MonIPE 1.0 released </a:t>
            </a:r>
            <a:endParaRPr lang="en-US" sz="2400" noProof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noProof="1">
                <a:latin typeface="Barlow"/>
              </a:rPr>
              <a:t>2013-2016: MonIPE 2.0 released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noProof="1">
                <a:latin typeface="Barlow"/>
              </a:rPr>
              <a:t>2016: Circuit Validation Service released </a:t>
            </a:r>
          </a:p>
          <a:p>
            <a:endParaRPr lang="en-US" sz="1800" b="1" noProof="1">
              <a:latin typeface="Barlow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noProof="1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noProof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Imagem 1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C8E0840B-3190-5D42-C5BE-E4A813520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15" y="3954390"/>
            <a:ext cx="2129390" cy="993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C59DD05C-0901-A2F0-B1C3-109C955F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144" y="2932447"/>
            <a:ext cx="2740099" cy="879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0F787A5F-F46A-D3B3-5218-34C89046B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630" y="4036833"/>
            <a:ext cx="3468873" cy="90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386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D9EB1-4CCE-D4B5-14F9-0FD7D4539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6F22C17-8FFD-DC1E-B40A-90A838C71F2B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655DDAF-3185-5F4B-4863-ABCCFF1A4B16}"/>
              </a:ext>
            </a:extLst>
          </p:cNvPr>
          <p:cNvSpPr/>
          <p:nvPr/>
        </p:nvSpPr>
        <p:spPr>
          <a:xfrm>
            <a:off x="4412974" y="3323645"/>
            <a:ext cx="2186609" cy="26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10A240-76D3-0991-A815-2F74E8741429}"/>
              </a:ext>
            </a:extLst>
          </p:cNvPr>
          <p:cNvSpPr txBox="1"/>
          <p:nvPr/>
        </p:nvSpPr>
        <p:spPr>
          <a:xfrm>
            <a:off x="-446228" y="3887598"/>
            <a:ext cx="872174" cy="7301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pt-BR"/>
          </a:p>
        </p:txBody>
      </p:sp>
      <p:pic>
        <p:nvPicPr>
          <p:cNvPr id="10" name="Imagem 9" descr="Diagrama&#10;&#10;O conteúdo gerado por IA pode estar incorreto.">
            <a:extLst>
              <a:ext uri="{FF2B5EF4-FFF2-40B4-BE49-F238E27FC236}">
                <a16:creationId xmlns:a16="http://schemas.microsoft.com/office/drawing/2014/main" id="{88FE9144-C15A-2862-8616-D14B54C34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353" y="22411"/>
            <a:ext cx="6797913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0EB68BE-3FDE-8FF1-DFBB-A4F5EBBA4837}"/>
              </a:ext>
            </a:extLst>
          </p:cNvPr>
          <p:cNvSpPr txBox="1"/>
          <p:nvPr/>
        </p:nvSpPr>
        <p:spPr>
          <a:xfrm>
            <a:off x="5508812" y="809118"/>
            <a:ext cx="3437704" cy="428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ts val="2850"/>
              </a:lnSpc>
              <a:buFont typeface="Arial,Sans-Serif"/>
              <a:buChar char="•"/>
            </a:pPr>
            <a:r>
              <a:rPr lang="en-US" b="1">
                <a:latin typeface="Barlow"/>
                <a:cs typeface="Arial"/>
              </a:rPr>
              <a:t>2008-2012:</a:t>
            </a:r>
            <a:r>
              <a:rPr lang="en-US">
                <a:latin typeface="Barlow"/>
                <a:cs typeface="Arial"/>
              </a:rPr>
              <a:t> </a:t>
            </a:r>
            <a:r>
              <a:rPr lang="en-US" err="1">
                <a:latin typeface="Barlow"/>
                <a:cs typeface="Arial"/>
              </a:rPr>
              <a:t>MonIPE</a:t>
            </a:r>
            <a:r>
              <a:rPr lang="en-US">
                <a:latin typeface="Barlow"/>
                <a:cs typeface="Arial"/>
              </a:rPr>
              <a:t> 1.0 ​</a:t>
            </a:r>
          </a:p>
        </p:txBody>
      </p:sp>
    </p:spTree>
    <p:extLst>
      <p:ext uri="{BB962C8B-B14F-4D97-AF65-F5344CB8AC3E}">
        <p14:creationId xmlns:p14="http://schemas.microsoft.com/office/powerpoint/2010/main" val="21333272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D9C3E-D9E4-DA4D-A96D-2FE12001C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4C91A7C2-058B-6C88-C825-BCE477E7E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11" y="265964"/>
            <a:ext cx="4211170" cy="253196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96C1391-DD49-018E-3370-02D4EC454B3A}"/>
              </a:ext>
            </a:extLst>
          </p:cNvPr>
          <p:cNvSpPr/>
          <p:nvPr/>
        </p:nvSpPr>
        <p:spPr>
          <a:xfrm>
            <a:off x="1863373" y="0"/>
            <a:ext cx="7291137" cy="81049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2CDAB8D-CBA0-5A36-A221-31B767F1FB12}"/>
              </a:ext>
            </a:extLst>
          </p:cNvPr>
          <p:cNvSpPr/>
          <p:nvPr/>
        </p:nvSpPr>
        <p:spPr>
          <a:xfrm>
            <a:off x="4412974" y="3323645"/>
            <a:ext cx="2186609" cy="26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54BB383-C5C2-02B2-ABF5-281F7904C562}"/>
              </a:ext>
            </a:extLst>
          </p:cNvPr>
          <p:cNvSpPr txBox="1"/>
          <p:nvPr/>
        </p:nvSpPr>
        <p:spPr>
          <a:xfrm>
            <a:off x="6507584" y="1064267"/>
            <a:ext cx="1747048" cy="800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ts val="2850"/>
              </a:lnSpc>
              <a:buFont typeface="Arial,Sans-Serif"/>
              <a:buChar char="•"/>
            </a:pPr>
            <a:r>
              <a:rPr lang="en-US" b="1">
                <a:latin typeface="Barlow"/>
                <a:cs typeface="Arial"/>
              </a:rPr>
              <a:t>2008-2012:</a:t>
            </a:r>
            <a:r>
              <a:rPr lang="en-US">
                <a:latin typeface="Barlow"/>
                <a:cs typeface="Arial"/>
              </a:rPr>
              <a:t> </a:t>
            </a:r>
            <a:endParaRPr lang="pt-BR"/>
          </a:p>
          <a:p>
            <a:pPr marL="171450" indent="-171450">
              <a:lnSpc>
                <a:spcPts val="2850"/>
              </a:lnSpc>
              <a:buFont typeface="Arial,Sans-Serif"/>
              <a:buChar char="•"/>
            </a:pPr>
            <a:r>
              <a:rPr lang="en-US" err="1">
                <a:latin typeface="Barlow"/>
                <a:cs typeface="Arial"/>
              </a:rPr>
              <a:t>MonIPE</a:t>
            </a:r>
            <a:r>
              <a:rPr lang="en-US">
                <a:latin typeface="Barlow"/>
                <a:cs typeface="Arial"/>
              </a:rPr>
              <a:t> 1.0</a:t>
            </a:r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7C5366-2E3A-C73B-9C2A-ADF3E3BE85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" t="15706"/>
          <a:stretch/>
        </p:blipFill>
        <p:spPr>
          <a:xfrm>
            <a:off x="5137812" y="2652636"/>
            <a:ext cx="3708042" cy="2361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5">
            <a:extLst>
              <a:ext uri="{FF2B5EF4-FFF2-40B4-BE49-F238E27FC236}">
                <a16:creationId xmlns:a16="http://schemas.microsoft.com/office/drawing/2014/main" id="{526634D4-560F-19F4-9C34-6D33555ADE9A}"/>
              </a:ext>
            </a:extLst>
          </p:cNvPr>
          <p:cNvSpPr txBox="1"/>
          <p:nvPr/>
        </p:nvSpPr>
        <p:spPr>
          <a:xfrm>
            <a:off x="1861722" y="1650221"/>
            <a:ext cx="620319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1600">
                <a:solidFill>
                  <a:srgbClr val="3231FB"/>
                </a:solidFill>
                <a:ea typeface="Calibri"/>
                <a:cs typeface="Calibri"/>
              </a:rPr>
              <a:t>MP</a:t>
            </a:r>
            <a:endParaRPr lang="pt-BR" sz="1600">
              <a:solidFill>
                <a:srgbClr val="3231FB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055EC67-8E24-036F-82F9-DEF62E7BE927}"/>
              </a:ext>
            </a:extLst>
          </p:cNvPr>
          <p:cNvSpPr txBox="1"/>
          <p:nvPr/>
        </p:nvSpPr>
        <p:spPr>
          <a:xfrm>
            <a:off x="2783210" y="1065952"/>
            <a:ext cx="166585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>
                <a:ea typeface="Calibri"/>
                <a:cs typeface="Calibri"/>
              </a:rPr>
              <a:t>GPS Sync kit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D6AB557-ED35-09FD-2528-647F0EACEC7A}"/>
              </a:ext>
            </a:extLst>
          </p:cNvPr>
          <p:cNvSpPr txBox="1"/>
          <p:nvPr/>
        </p:nvSpPr>
        <p:spPr>
          <a:xfrm>
            <a:off x="1964366" y="1855824"/>
            <a:ext cx="886933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1100" b="1">
                <a:solidFill>
                  <a:srgbClr val="3231FB"/>
                </a:solidFill>
              </a:rPr>
              <a:t>1</a:t>
            </a:r>
            <a:br>
              <a:rPr lang="pt-BR" sz="1100" b="1">
                <a:solidFill>
                  <a:srgbClr val="3231FB"/>
                </a:solidFill>
              </a:rPr>
            </a:br>
            <a:r>
              <a:rPr lang="pt-BR" sz="1100" b="1">
                <a:solidFill>
                  <a:srgbClr val="3231FB"/>
                </a:solidFill>
                <a:ea typeface="Calibri"/>
                <a:cs typeface="Calibri"/>
              </a:rPr>
              <a:t>2</a:t>
            </a:r>
          </a:p>
          <a:p>
            <a:r>
              <a:rPr lang="pt-BR" sz="1100" b="1">
                <a:solidFill>
                  <a:srgbClr val="3231FB"/>
                </a:solidFill>
                <a:ea typeface="Calibri"/>
                <a:cs typeface="Calibri"/>
              </a:rPr>
              <a:t>3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0312018-9974-BAD3-5CD1-CD6BB79D7A27}"/>
              </a:ext>
            </a:extLst>
          </p:cNvPr>
          <p:cNvSpPr txBox="1"/>
          <p:nvPr/>
        </p:nvSpPr>
        <p:spPr>
          <a:xfrm>
            <a:off x="7111547" y="3777254"/>
            <a:ext cx="1679144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200" b="1">
                <a:ea typeface="Calibri"/>
                <a:cs typeface="Calibri"/>
              </a:rPr>
              <a:t>Passive </a:t>
            </a:r>
            <a:r>
              <a:rPr lang="pt-BR" sz="1200" b="1" err="1">
                <a:ea typeface="Calibri"/>
                <a:cs typeface="Calibri"/>
              </a:rPr>
              <a:t>measurements</a:t>
            </a:r>
            <a:r>
              <a:rPr lang="pt-BR" sz="1200">
                <a:ea typeface="Calibri"/>
                <a:cs typeface="Calibri"/>
              </a:rPr>
              <a:t> </a:t>
            </a:r>
            <a:br>
              <a:rPr lang="pt-BR" sz="1200">
                <a:ea typeface="Calibri"/>
                <a:cs typeface="Calibri"/>
              </a:rPr>
            </a:br>
            <a:r>
              <a:rPr lang="pt-BR" sz="1200">
                <a:ea typeface="Calibri"/>
                <a:cs typeface="Calibri"/>
              </a:rPr>
              <a:t>(</a:t>
            </a:r>
            <a:r>
              <a:rPr lang="pt-BR" sz="1200" err="1">
                <a:ea typeface="Calibri"/>
                <a:cs typeface="Calibri"/>
              </a:rPr>
              <a:t>flows</a:t>
            </a:r>
            <a:r>
              <a:rPr lang="pt-BR" sz="1200">
                <a:ea typeface="Calibri"/>
                <a:cs typeface="Calibri"/>
              </a:rPr>
              <a:t>)</a:t>
            </a:r>
            <a:endParaRPr lang="pt-BR" sz="1600" err="1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967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88E882B-B2E4-EE4E-4A9C-301D42CB5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8141" y="813597"/>
            <a:ext cx="4161641" cy="3033915"/>
          </a:xfrm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6D7C07E2-38DB-3905-A057-F24251C799B4}"/>
              </a:ext>
            </a:extLst>
          </p:cNvPr>
          <p:cNvSpPr txBox="1">
            <a:spLocks/>
          </p:cNvSpPr>
          <p:nvPr/>
        </p:nvSpPr>
        <p:spPr>
          <a:xfrm>
            <a:off x="6364787" y="731646"/>
            <a:ext cx="2733861" cy="3588724"/>
          </a:xfrm>
          <a:prstGeom prst="rect">
            <a:avLst/>
          </a:prstGeom>
          <a:solidFill>
            <a:srgbClr val="ED7D31"/>
          </a:solidFill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noProof="1">
                <a:latin typeface="Barlow"/>
              </a:rPr>
              <a:t>Metrics</a:t>
            </a:r>
            <a:endParaRPr lang="en-US" sz="1800" b="1" noProof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noProof="1">
                <a:latin typeface="Barlow"/>
              </a:rPr>
              <a:t>1)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000" b="1" noProof="1">
                <a:latin typeface="Barlow"/>
              </a:rPr>
              <a:t>RTT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r>
              <a:rPr lang="en-US" sz="2000" noProof="1">
                <a:latin typeface="Barlow"/>
              </a:rPr>
              <a:t>Delay / Loss / Jitter</a:t>
            </a:r>
            <a:endParaRPr lang="en-US" sz="2000" dirty="0">
              <a:latin typeface="Calibri"/>
              <a:ea typeface="Calibri"/>
              <a:cs typeface="Calibri"/>
            </a:endParaRPr>
          </a:p>
          <a:p>
            <a:pPr marL="628650" lvl="1" indent="-171450">
              <a:buChar char="•"/>
            </a:pPr>
            <a:r>
              <a:rPr lang="en-US" sz="2000" b="1" noProof="1">
                <a:latin typeface="Barlow"/>
              </a:rPr>
              <a:t>One Way</a:t>
            </a:r>
          </a:p>
          <a:p>
            <a:r>
              <a:rPr lang="en-US" sz="2000" noProof="1">
                <a:latin typeface="Barlow"/>
              </a:rPr>
              <a:t>Delay / Loss / Jitter</a:t>
            </a:r>
            <a:endParaRPr lang="en-US" sz="2000" dirty="0">
              <a:ea typeface="Calibri"/>
              <a:cs typeface="Calibri"/>
            </a:endParaRPr>
          </a:p>
          <a:p>
            <a:pPr marL="628650" lvl="1" indent="-171450">
              <a:buChar char="•"/>
            </a:pPr>
            <a:r>
              <a:rPr lang="en-US" sz="2000" b="1" noProof="1">
                <a:latin typeface="Barlow"/>
                <a:ea typeface="Calibri" panose="020F0502020204030204"/>
                <a:cs typeface="Calibri" panose="020F0502020204030204"/>
              </a:rPr>
              <a:t>Traceroute</a:t>
            </a:r>
          </a:p>
          <a:p>
            <a:pPr marL="171450" indent="-171450">
              <a:buChar char="•"/>
            </a:pPr>
            <a:r>
              <a:rPr lang="en-US" sz="1400" noProof="1">
                <a:latin typeface="Barlow"/>
                <a:ea typeface="Calibri" panose="020F0502020204030204"/>
                <a:cs typeface="Calibri" panose="020F0502020204030204"/>
              </a:rPr>
              <a:t>2)</a:t>
            </a:r>
            <a:endParaRPr lang="en-US" sz="1400" noProof="1">
              <a:ea typeface="Calibri" panose="020F0502020204030204"/>
              <a:cs typeface="Calibri" panose="020F0502020204030204"/>
            </a:endParaRPr>
          </a:p>
          <a:p>
            <a:pPr marL="628650" lvl="1" indent="-171450">
              <a:buChar char="•"/>
            </a:pPr>
            <a:r>
              <a:rPr lang="en-US" sz="2000" b="1" noProof="1">
                <a:ea typeface="+mn-lt"/>
                <a:cs typeface="+mn-lt"/>
              </a:rPr>
              <a:t>Achievable bandwidth </a:t>
            </a:r>
            <a:endParaRPr lang="en-US" sz="2000" b="1" noProof="1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buChar char="•"/>
            </a:pPr>
            <a:endParaRPr lang="en-US" sz="1200" noProof="1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6DA169F-8138-1ABA-742A-6CA6ED0D733C}"/>
              </a:ext>
            </a:extLst>
          </p:cNvPr>
          <p:cNvSpPr/>
          <p:nvPr/>
        </p:nvSpPr>
        <p:spPr>
          <a:xfrm>
            <a:off x="3218769" y="3236514"/>
            <a:ext cx="471616" cy="2862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2</a:t>
            </a:r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2FBCCE2-432F-B4C9-E69F-03532CDAA88C}"/>
              </a:ext>
            </a:extLst>
          </p:cNvPr>
          <p:cNvSpPr/>
          <p:nvPr/>
        </p:nvSpPr>
        <p:spPr>
          <a:xfrm>
            <a:off x="3220805" y="2916938"/>
            <a:ext cx="471616" cy="286264"/>
          </a:xfrm>
          <a:prstGeom prst="ellipse">
            <a:avLst/>
          </a:prstGeom>
          <a:solidFill>
            <a:srgbClr val="3231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1</a:t>
            </a:r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F6960F4-5E76-4EA9-85CE-BA5DA2860364}"/>
              </a:ext>
            </a:extLst>
          </p:cNvPr>
          <p:cNvSpPr/>
          <p:nvPr/>
        </p:nvSpPr>
        <p:spPr>
          <a:xfrm>
            <a:off x="6450205" y="1146043"/>
            <a:ext cx="471616" cy="286264"/>
          </a:xfrm>
          <a:prstGeom prst="ellipse">
            <a:avLst/>
          </a:prstGeom>
          <a:solidFill>
            <a:srgbClr val="3231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1</a:t>
            </a:r>
            <a:endParaRPr lang="pt-BR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DF6F283E-BB63-DCFC-5D41-DEF9E3D62E2F}"/>
              </a:ext>
            </a:extLst>
          </p:cNvPr>
          <p:cNvSpPr/>
          <p:nvPr/>
        </p:nvSpPr>
        <p:spPr>
          <a:xfrm>
            <a:off x="6448410" y="3296322"/>
            <a:ext cx="471616" cy="2862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2</a:t>
            </a:r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2AD25176-B0D6-3540-CEC2-DD32A7CCDD74}"/>
              </a:ext>
            </a:extLst>
          </p:cNvPr>
          <p:cNvSpPr/>
          <p:nvPr/>
        </p:nvSpPr>
        <p:spPr>
          <a:xfrm>
            <a:off x="2055859" y="4187235"/>
            <a:ext cx="772335" cy="3409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err="1">
                <a:ea typeface="Calibri"/>
                <a:cs typeface="Calibri"/>
              </a:rPr>
              <a:t>PoPs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F74746D0-8C28-D23A-0610-87BACBD7FF93}"/>
              </a:ext>
            </a:extLst>
          </p:cNvPr>
          <p:cNvSpPr/>
          <p:nvPr/>
        </p:nvSpPr>
        <p:spPr>
          <a:xfrm>
            <a:off x="5573140" y="1621874"/>
            <a:ext cx="471616" cy="2862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2</a:t>
            </a:r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4E79D0C4-8A9A-25C3-67FE-F86CC6D880D5}"/>
              </a:ext>
            </a:extLst>
          </p:cNvPr>
          <p:cNvSpPr/>
          <p:nvPr/>
        </p:nvSpPr>
        <p:spPr>
          <a:xfrm>
            <a:off x="3256247" y="1843265"/>
            <a:ext cx="471616" cy="286264"/>
          </a:xfrm>
          <a:prstGeom prst="ellipse">
            <a:avLst/>
          </a:prstGeom>
          <a:solidFill>
            <a:srgbClr val="3231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1</a:t>
            </a:r>
            <a:endParaRPr lang="pt-BR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162683C6-A7AD-43F4-678B-EB85A92F0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4080" y="4335069"/>
            <a:ext cx="1873594" cy="581026"/>
          </a:xfrm>
          <a:prstGeom prst="rect">
            <a:avLst/>
          </a:prstGeom>
        </p:spPr>
      </p:pic>
      <p:sp>
        <p:nvSpPr>
          <p:cNvPr id="33" name="Elipse 32">
            <a:extLst>
              <a:ext uri="{FF2B5EF4-FFF2-40B4-BE49-F238E27FC236}">
                <a16:creationId xmlns:a16="http://schemas.microsoft.com/office/drawing/2014/main" id="{26F810BD-C3F8-BD7B-359C-1C05EE46A4BC}"/>
              </a:ext>
            </a:extLst>
          </p:cNvPr>
          <p:cNvSpPr/>
          <p:nvPr/>
        </p:nvSpPr>
        <p:spPr>
          <a:xfrm>
            <a:off x="4659853" y="4632516"/>
            <a:ext cx="471616" cy="28626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2</a:t>
            </a:r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42B1B29E-96EE-C7B7-1467-370703FAE621}"/>
              </a:ext>
            </a:extLst>
          </p:cNvPr>
          <p:cNvSpPr/>
          <p:nvPr/>
        </p:nvSpPr>
        <p:spPr>
          <a:xfrm>
            <a:off x="4657697" y="4296176"/>
            <a:ext cx="471616" cy="286264"/>
          </a:xfrm>
          <a:prstGeom prst="ellipse">
            <a:avLst/>
          </a:prstGeom>
          <a:solidFill>
            <a:srgbClr val="3231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>
                <a:ea typeface="Calibri"/>
                <a:cs typeface="Calibri"/>
              </a:rPr>
              <a:t>1</a:t>
            </a:r>
            <a:endParaRPr lang="pt-BR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4181C6A-699D-464E-F809-2A867619E867}"/>
              </a:ext>
            </a:extLst>
          </p:cNvPr>
          <p:cNvSpPr txBox="1"/>
          <p:nvPr/>
        </p:nvSpPr>
        <p:spPr>
          <a:xfrm>
            <a:off x="5083429" y="4288481"/>
            <a:ext cx="344256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Barlow"/>
              </a:rPr>
              <a:t> </a:t>
            </a:r>
            <a:br>
              <a:rPr lang="en-US" sz="2000">
                <a:latin typeface="Barlow"/>
              </a:rPr>
            </a:br>
            <a:r>
              <a:rPr lang="en-US" sz="2000">
                <a:ea typeface="+mn-lt"/>
                <a:cs typeface="+mn-lt"/>
              </a:rPr>
              <a:t>Achievable bandwidth (10Gb/s)</a:t>
            </a:r>
            <a:endParaRPr lang="en-US" sz="2000">
              <a:latin typeface="Barlow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34279A3-3BD0-957D-81C9-251AB17471CF}"/>
              </a:ext>
            </a:extLst>
          </p:cNvPr>
          <p:cNvSpPr txBox="1"/>
          <p:nvPr/>
        </p:nvSpPr>
        <p:spPr>
          <a:xfrm>
            <a:off x="5213522" y="1106637"/>
            <a:ext cx="812457" cy="282148"/>
          </a:xfrm>
          <a:prstGeom prst="rect">
            <a:avLst/>
          </a:prstGeom>
          <a:solidFill>
            <a:schemeClr val="accent4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Barlow"/>
              </a:rPr>
              <a:t>400Mb/s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6F8C54B-8BBD-05D9-2AE7-B2A235E08662}"/>
              </a:ext>
            </a:extLst>
          </p:cNvPr>
          <p:cNvSpPr txBox="1"/>
          <p:nvPr/>
        </p:nvSpPr>
        <p:spPr>
          <a:xfrm>
            <a:off x="5337090" y="2569691"/>
            <a:ext cx="616809" cy="276999"/>
          </a:xfrm>
          <a:prstGeom prst="rect">
            <a:avLst/>
          </a:prstGeom>
          <a:solidFill>
            <a:schemeClr val="accent4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Barlow"/>
              </a:rPr>
              <a:t>1Gb/s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34009F7-0AD3-8E2F-9FE5-846A9C25FB77}"/>
              </a:ext>
            </a:extLst>
          </p:cNvPr>
          <p:cNvSpPr txBox="1"/>
          <p:nvPr/>
        </p:nvSpPr>
        <p:spPr>
          <a:xfrm>
            <a:off x="3581582" y="4247073"/>
            <a:ext cx="657998" cy="276999"/>
          </a:xfrm>
          <a:prstGeom prst="rect">
            <a:avLst/>
          </a:prstGeom>
          <a:solidFill>
            <a:schemeClr val="accent4"/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Barlow"/>
              </a:rPr>
              <a:t>10Gb/s</a:t>
            </a:r>
          </a:p>
        </p:txBody>
      </p:sp>
      <p:sp>
        <p:nvSpPr>
          <p:cNvPr id="41" name="Título 1">
            <a:extLst>
              <a:ext uri="{FF2B5EF4-FFF2-40B4-BE49-F238E27FC236}">
                <a16:creationId xmlns:a16="http://schemas.microsoft.com/office/drawing/2014/main" id="{591CFB02-3CC6-85CE-64BB-B74A979E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137" y="223152"/>
            <a:ext cx="6510215" cy="509133"/>
          </a:xfrm>
        </p:spPr>
        <p:txBody>
          <a:bodyPr lIns="91440" tIns="45720" rIns="91440" bIns="45720" anchor="t"/>
          <a:lstStyle/>
          <a:p>
            <a:r>
              <a:rPr lang="pt-BR" err="1">
                <a:latin typeface="Barlow"/>
              </a:rPr>
              <a:t>Low</a:t>
            </a:r>
            <a:r>
              <a:rPr lang="pt-BR">
                <a:latin typeface="Barlow"/>
              </a:rPr>
              <a:t> </a:t>
            </a:r>
            <a:r>
              <a:rPr lang="pt-BR" err="1">
                <a:latin typeface="Barlow"/>
              </a:rPr>
              <a:t>cost</a:t>
            </a:r>
            <a:r>
              <a:rPr lang="pt-BR">
                <a:latin typeface="Barlow"/>
              </a:rPr>
              <a:t> kits (</a:t>
            </a:r>
            <a:r>
              <a:rPr lang="pt-BR" err="1">
                <a:latin typeface="Barlow"/>
              </a:rPr>
              <a:t>generation</a:t>
            </a:r>
            <a:r>
              <a:rPr lang="pt-BR">
                <a:latin typeface="Barlow"/>
              </a:rPr>
              <a:t> 1 </a:t>
            </a:r>
            <a:r>
              <a:rPr lang="pt-BR" err="1">
                <a:latin typeface="Barlow"/>
              </a:rPr>
              <a:t>and</a:t>
            </a:r>
            <a:r>
              <a:rPr lang="pt-BR">
                <a:latin typeface="Barlow"/>
              </a:rPr>
              <a:t> 2) | 2015 </a:t>
            </a:r>
            <a:endParaRPr lang="pt-BR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AA662DF4-42D4-0F02-C6CF-3E9CD79655D5}"/>
              </a:ext>
            </a:extLst>
          </p:cNvPr>
          <p:cNvSpPr txBox="1"/>
          <p:nvPr/>
        </p:nvSpPr>
        <p:spPr>
          <a:xfrm>
            <a:off x="2012539" y="734652"/>
            <a:ext cx="4283877" cy="341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b="1">
                <a:latin typeface="Barlow"/>
                <a:cs typeface="Arial"/>
              </a:rPr>
              <a:t>2013-2016: </a:t>
            </a:r>
            <a:r>
              <a:rPr lang="en-US" err="1">
                <a:latin typeface="Barlow"/>
                <a:cs typeface="Arial"/>
              </a:rPr>
              <a:t>MonIPE</a:t>
            </a:r>
            <a:r>
              <a:rPr lang="en-US">
                <a:latin typeface="Barlow"/>
                <a:cs typeface="Arial"/>
              </a:rPr>
              <a:t> 2.0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D7C03C6-FAF0-A096-C44B-A6AEC7C2426F}"/>
              </a:ext>
            </a:extLst>
          </p:cNvPr>
          <p:cNvSpPr/>
          <p:nvPr/>
        </p:nvSpPr>
        <p:spPr>
          <a:xfrm>
            <a:off x="1863143" y="1143665"/>
            <a:ext cx="965050" cy="14163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 err="1">
                <a:ea typeface="Calibri"/>
                <a:cs typeface="Calibri"/>
              </a:rPr>
              <a:t>Clients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65759EF1-03C4-D5EB-FDCE-46D191593E52}"/>
              </a:ext>
            </a:extLst>
          </p:cNvPr>
          <p:cNvSpPr/>
          <p:nvPr/>
        </p:nvSpPr>
        <p:spPr>
          <a:xfrm>
            <a:off x="1863143" y="1695228"/>
            <a:ext cx="479940" cy="29447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ea typeface="Calibri"/>
                <a:cs typeface="Calibri"/>
              </a:rPr>
              <a:t>G1</a:t>
            </a:r>
            <a:endParaRPr lang="pt-BR" b="1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2E59CFC4-679E-766B-B06D-793A56DFDB07}"/>
              </a:ext>
            </a:extLst>
          </p:cNvPr>
          <p:cNvSpPr/>
          <p:nvPr/>
        </p:nvSpPr>
        <p:spPr>
          <a:xfrm>
            <a:off x="1863142" y="3057524"/>
            <a:ext cx="479940" cy="29447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b="1" dirty="0">
                <a:ea typeface="Calibri"/>
                <a:cs typeface="Calibri"/>
              </a:rPr>
              <a:t>G2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661409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, Linha do tempo&#10;&#10;O conteúdo gerado por IA pode estar incorreto.">
            <a:extLst>
              <a:ext uri="{FF2B5EF4-FFF2-40B4-BE49-F238E27FC236}">
                <a16:creationId xmlns:a16="http://schemas.microsoft.com/office/drawing/2014/main" id="{45C49BF3-C115-A111-724E-9DE65C3F4A9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rcRect l="495" t="2860" r="11871"/>
          <a:stretch/>
        </p:blipFill>
        <p:spPr>
          <a:xfrm>
            <a:off x="2848642" y="145280"/>
            <a:ext cx="5455754" cy="4593795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940ADA1-F379-A1A4-5E1A-78E560AA7D65}"/>
              </a:ext>
            </a:extLst>
          </p:cNvPr>
          <p:cNvSpPr txBox="1"/>
          <p:nvPr/>
        </p:nvSpPr>
        <p:spPr>
          <a:xfrm>
            <a:off x="5346327" y="4741209"/>
            <a:ext cx="3796552" cy="341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b="1">
                <a:latin typeface="Barlow"/>
                <a:cs typeface="Arial"/>
              </a:rPr>
              <a:t>2013-2016: </a:t>
            </a:r>
            <a:r>
              <a:rPr lang="en-US" err="1">
                <a:latin typeface="Barlow"/>
                <a:cs typeface="Arial"/>
              </a:rPr>
              <a:t>MonIPE</a:t>
            </a:r>
            <a:r>
              <a:rPr lang="en-US">
                <a:latin typeface="Barlow"/>
                <a:cs typeface="Arial"/>
              </a:rPr>
              <a:t> 2.0 released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10835C-D4A4-01AD-F43A-986BE88631A7}"/>
              </a:ext>
            </a:extLst>
          </p:cNvPr>
          <p:cNvSpPr txBox="1"/>
          <p:nvPr/>
        </p:nvSpPr>
        <p:spPr>
          <a:xfrm>
            <a:off x="2792071" y="144464"/>
            <a:ext cx="573280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err="1">
                <a:ea typeface="+mn-lt"/>
                <a:cs typeface="+mn-lt"/>
              </a:rPr>
              <a:t>MonIPE</a:t>
            </a:r>
            <a:r>
              <a:rPr lang="pt-BR" sz="2400" b="1" dirty="0">
                <a:ea typeface="+mn-lt"/>
                <a:cs typeface="+mn-lt"/>
              </a:rPr>
              <a:t>: </a:t>
            </a:r>
            <a:r>
              <a:rPr lang="pt-BR" sz="2400" b="1" err="1">
                <a:ea typeface="+mn-lt"/>
                <a:cs typeface="+mn-lt"/>
              </a:rPr>
              <a:t>Logical</a:t>
            </a:r>
            <a:r>
              <a:rPr lang="pt-BR" sz="2400" b="1" dirty="0">
                <a:ea typeface="+mn-lt"/>
                <a:cs typeface="+mn-lt"/>
              </a:rPr>
              <a:t> </a:t>
            </a:r>
            <a:r>
              <a:rPr lang="pt-BR" sz="2400" b="1" err="1">
                <a:ea typeface="+mn-lt"/>
                <a:cs typeface="+mn-lt"/>
              </a:rPr>
              <a:t>architecture</a:t>
            </a:r>
            <a:r>
              <a:rPr lang="pt-BR" sz="2400" b="1" dirty="0">
                <a:ea typeface="+mn-lt"/>
                <a:cs typeface="+mn-lt"/>
              </a:rPr>
              <a:t> in </a:t>
            </a:r>
            <a:r>
              <a:rPr lang="pt-BR" sz="2400" b="1" err="1">
                <a:ea typeface="+mn-lt"/>
                <a:cs typeface="+mn-lt"/>
              </a:rPr>
              <a:t>domains</a:t>
            </a:r>
            <a:endParaRPr lang="pt-BR" sz="2400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6997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E5AE9-1FE5-304B-E109-169F8FD2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WEB Interface </a:t>
            </a:r>
            <a:endParaRPr lang="pt-BR"/>
          </a:p>
        </p:txBody>
      </p:sp>
      <p:pic>
        <p:nvPicPr>
          <p:cNvPr id="9" name="Espaço Reservado para Conteúdo 8" descr="Texto&#10;&#10;O conteúdo gerado por IA pode estar incorreto.">
            <a:extLst>
              <a:ext uri="{FF2B5EF4-FFF2-40B4-BE49-F238E27FC236}">
                <a16:creationId xmlns:a16="http://schemas.microsoft.com/office/drawing/2014/main" id="{3392893C-F9AF-14A7-694D-DA9B24099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196" y="3118679"/>
            <a:ext cx="1922141" cy="1379683"/>
          </a:xfrm>
        </p:spPr>
      </p:pic>
      <p:pic>
        <p:nvPicPr>
          <p:cNvPr id="6" name="Espaço Reservado para Conteúdo 5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71E6F52F-F250-0405-A23F-7950C638532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660235" y="1276314"/>
            <a:ext cx="4484917" cy="3681278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6982A8-EDC3-F7D1-E1C9-4B97596D4BE1}"/>
              </a:ext>
            </a:extLst>
          </p:cNvPr>
          <p:cNvSpPr txBox="1"/>
          <p:nvPr/>
        </p:nvSpPr>
        <p:spPr>
          <a:xfrm>
            <a:off x="4819651" y="729503"/>
            <a:ext cx="3796552" cy="341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b="1">
                <a:latin typeface="Barlow"/>
                <a:cs typeface="Arial"/>
              </a:rPr>
              <a:t>2013-2016: </a:t>
            </a:r>
            <a:r>
              <a:rPr lang="en-US" err="1">
                <a:latin typeface="Barlow"/>
                <a:cs typeface="Arial"/>
              </a:rPr>
              <a:t>MonIPE</a:t>
            </a:r>
            <a:r>
              <a:rPr lang="en-US">
                <a:latin typeface="Barlow"/>
                <a:cs typeface="Arial"/>
              </a:rPr>
              <a:t> 2.0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4FBECA-E3E8-0EBE-6C15-044386CF0537}"/>
              </a:ext>
            </a:extLst>
          </p:cNvPr>
          <p:cNvSpPr txBox="1"/>
          <p:nvPr/>
        </p:nvSpPr>
        <p:spPr>
          <a:xfrm>
            <a:off x="1956547" y="1368238"/>
            <a:ext cx="2616547" cy="1595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 b="1">
                <a:latin typeface="Barlow"/>
                <a:cs typeface="Arial"/>
              </a:rPr>
              <a:t>2014 | </a:t>
            </a:r>
            <a:r>
              <a:rPr lang="en-US" b="1" err="1">
                <a:latin typeface="Barlow"/>
                <a:cs typeface="Arial"/>
              </a:rPr>
              <a:t>MonIPÊ</a:t>
            </a:r>
            <a:r>
              <a:rPr lang="en-US" b="1">
                <a:latin typeface="Barlow"/>
                <a:cs typeface="Arial"/>
              </a:rPr>
              <a:t> live 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>
                <a:ea typeface="+mn-lt"/>
                <a:cs typeface="+mn-lt"/>
              </a:rPr>
              <a:t>Distribution of more than 200 units in WRNP</a:t>
            </a:r>
            <a:r>
              <a:rPr lang="en-US">
                <a:latin typeface="Barlow"/>
                <a:cs typeface="Arial"/>
              </a:rPr>
              <a:t> 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en-US">
                <a:latin typeface="Barlow"/>
                <a:cs typeface="Arial"/>
              </a:rPr>
              <a:t>Bootable measurement point</a:t>
            </a:r>
          </a:p>
        </p:txBody>
      </p:sp>
    </p:spTree>
    <p:extLst>
      <p:ext uri="{BB962C8B-B14F-4D97-AF65-F5344CB8AC3E}">
        <p14:creationId xmlns:p14="http://schemas.microsoft.com/office/powerpoint/2010/main" val="2167338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B2F60-5CB8-85D5-B726-8967708B2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MEASUREMENT MATRIX | RNP BB :: 2025 </a:t>
            </a:r>
            <a:endParaRPr lang="pt-BR"/>
          </a:p>
        </p:txBody>
      </p:sp>
      <p:pic>
        <p:nvPicPr>
          <p:cNvPr id="7" name="Espaço Reservado para Conteúdo 6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7BA91EAA-192C-B160-6947-3CBB020FF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5721" y="1459755"/>
            <a:ext cx="3359813" cy="2683804"/>
          </a:xfrm>
        </p:spPr>
      </p:pic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8EBBA23-7B45-1172-AACD-0C48BB526208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2192496" y="953917"/>
            <a:ext cx="3357860" cy="3335561"/>
          </a:xfr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280DD5D-FD2F-9B46-96CF-34AB752CBB1B}"/>
              </a:ext>
            </a:extLst>
          </p:cNvPr>
          <p:cNvSpPr txBox="1"/>
          <p:nvPr/>
        </p:nvSpPr>
        <p:spPr>
          <a:xfrm>
            <a:off x="2191264" y="4721826"/>
            <a:ext cx="59508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  <a:hlinkClick r:id="rId5"/>
              </a:rPr>
              <a:t>https://l1nq.com/s75bP</a:t>
            </a:r>
            <a:r>
              <a:rPr lang="en-US">
                <a:ea typeface="+mn-lt"/>
                <a:cs typeface="+mn-lt"/>
              </a:rPr>
              <a:t> | RNP </a:t>
            </a:r>
            <a:r>
              <a:rPr lang="en-US" err="1">
                <a:ea typeface="+mn-lt"/>
                <a:cs typeface="+mn-lt"/>
              </a:rPr>
              <a:t>Madash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perfSONAR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09D55429-02BC-ABA6-387B-200477F6D136}"/>
              </a:ext>
            </a:extLst>
          </p:cNvPr>
          <p:cNvSpPr/>
          <p:nvPr/>
        </p:nvSpPr>
        <p:spPr>
          <a:xfrm>
            <a:off x="5344575" y="3501590"/>
            <a:ext cx="575386" cy="6461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9596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860DC92B-32AC-9D41-9B87-FDACF1D43486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A8F55201-57D3-3C41-82D1-9A370FBFD4AF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5_PPT_TEMPLATE" id="{B3410479-881B-E341-B546-2569FC824EA1}" vid="{BF4B9223-F729-4E44-A568-6178DCF8BC6C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5e868a-31e1-4ebe-9651-7b5e2b90c47f">
      <Terms xmlns="http://schemas.microsoft.com/office/infopath/2007/PartnerControls"/>
    </lcf76f155ced4ddcb4097134ff3c332f>
    <TaxCatchAll xmlns="2aa2c7b6-9799-4ab1-b0ee-3db142e654a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D452AA9114C74DB233E85CC49C021D" ma:contentTypeVersion="13" ma:contentTypeDescription="Crie um novo documento." ma:contentTypeScope="" ma:versionID="107a0a7f101d5df022b2909500738594">
  <xsd:schema xmlns:xsd="http://www.w3.org/2001/XMLSchema" xmlns:xs="http://www.w3.org/2001/XMLSchema" xmlns:p="http://schemas.microsoft.com/office/2006/metadata/properties" xmlns:ns2="2b5e868a-31e1-4ebe-9651-7b5e2b90c47f" xmlns:ns3="2aa2c7b6-9799-4ab1-b0ee-3db142e654af" targetNamespace="http://schemas.microsoft.com/office/2006/metadata/properties" ma:root="true" ma:fieldsID="3e163f63363c44a23ad51a8bb1cd1c52" ns2:_="" ns3:_="">
    <xsd:import namespace="2b5e868a-31e1-4ebe-9651-7b5e2b90c47f"/>
    <xsd:import namespace="2aa2c7b6-9799-4ab1-b0ee-3db142e654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e868a-31e1-4ebe-9651-7b5e2b90c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2c7b6-9799-4ab1-b0ee-3db142e654a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198d749-8989-4e1d-bf29-fc41001de84f}" ma:internalName="TaxCatchAll" ma:showField="CatchAllData" ma:web="2aa2c7b6-9799-4ab1-b0ee-3db142e654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DE9FC5-F8A3-4DB7-A60C-46C4770C4784}">
  <ds:schemaRefs>
    <ds:schemaRef ds:uri="2aa2c7b6-9799-4ab1-b0ee-3db142e654af"/>
    <ds:schemaRef ds:uri="2b5e868a-31e1-4ebe-9651-7b5e2b90c47f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F708038-38BC-42D3-842B-F97B4519D1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F1F86B-EECD-41B4-B805-BD0EB98690C6}">
  <ds:schemaRefs>
    <ds:schemaRef ds:uri="2aa2c7b6-9799-4ab1-b0ee-3db142e654af"/>
    <ds:schemaRef ds:uri="2b5e868a-31e1-4ebe-9651-7b5e2b90c4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CAPA</Template>
  <Application>Microsoft Office PowerPoint</Application>
  <PresentationFormat>Apresentação na tela (16:9)</PresentationFormat>
  <Slides>17</Slides>
  <Notes>2</Notes>
  <HiddenSlides>1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CAPA</vt:lpstr>
      <vt:lpstr>Personalizar design</vt:lpstr>
      <vt:lpstr>1_Personalizar design</vt:lpstr>
      <vt:lpstr>Monitoring at PoP-SC / RNP 2012-2020+</vt:lpstr>
      <vt:lpstr>PoP-SC | Roteiro (suprimir)</vt:lpstr>
      <vt:lpstr>MonIPE releases</vt:lpstr>
      <vt:lpstr>Apresentação do PowerPoint</vt:lpstr>
      <vt:lpstr>Apresentação do PowerPoint</vt:lpstr>
      <vt:lpstr>Low cost kits (generation 1 and 2) | 2015 </vt:lpstr>
      <vt:lpstr>Apresentação do PowerPoint</vt:lpstr>
      <vt:lpstr>WEB Interface </vt:lpstr>
      <vt:lpstr>MEASUREMENT MATRIX | RNP BB :: 2025 </vt:lpstr>
      <vt:lpstr>Contributions from perfSONAR to PoP-SC</vt:lpstr>
      <vt:lpstr>circuit validation:  manual process on PoP-SC (the beginning)</vt:lpstr>
      <vt:lpstr>MonIPE | Circuit validation</vt:lpstr>
      <vt:lpstr>MonIPE | Circuit validation</vt:lpstr>
      <vt:lpstr>circuit validation with monIPE</vt:lpstr>
      <vt:lpstr>PoP-SC |  ValidaREDE | recurring circuit validation</vt:lpstr>
      <vt:lpstr>Thanks to those involved in PoP-SC  (2005 – 2025)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Augusto Suruagy Monteiro</dc:creator>
  <cp:revision>428</cp:revision>
  <dcterms:created xsi:type="dcterms:W3CDTF">2025-04-18T15:19:26Z</dcterms:created>
  <dcterms:modified xsi:type="dcterms:W3CDTF">2025-05-18T22:05:31Z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0x01010010D452AA9114C74DB233E85CC49C021D</vt:lpwstr>
  </property>
</Properties>
</file>