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  <p:sldMasterId id="2147483671" r:id="rId5"/>
    <p:sldMasterId id="2147483677" r:id="rId6"/>
  </p:sldMasterIdLst>
  <p:notesMasterIdLst>
    <p:notesMasterId r:id="rId10"/>
  </p:notesMasterIdLst>
  <p:sldIdLst>
    <p:sldId id="288" r:id="rId7"/>
    <p:sldId id="260" r:id="rId8"/>
    <p:sldId id="289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6132"/>
  </p:normalViewPr>
  <p:slideViewPr>
    <p:cSldViewPr snapToGrid="0">
      <p:cViewPr varScale="1">
        <p:scale>
          <a:sx n="149" d="100"/>
          <a:sy n="149" d="100"/>
        </p:scale>
        <p:origin x="3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419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96D92-F9AE-BE40-B8DC-7EFEA2BCA01F}" type="datetimeFigureOut">
              <a:rPr lang="pt-BR" smtClean="0"/>
              <a:t>19/05/2025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50279-B371-2540-9EEC-102D418A1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14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5" name="Google Shape;405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6" name="Google Shape;406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9171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50279-B371-2540-9EEC-102D418A1CC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72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RNP25_MIOLO_1COLU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6510214" cy="3036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1 COLUNA</a:t>
            </a:r>
          </a:p>
        </p:txBody>
      </p:sp>
    </p:spTree>
    <p:extLst>
      <p:ext uri="{BB962C8B-B14F-4D97-AF65-F5344CB8AC3E}">
        <p14:creationId xmlns:p14="http://schemas.microsoft.com/office/powerpoint/2010/main" val="1744730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8"/>
          <p:cNvPicPr preferRelativeResize="0"/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7569867" y="-14756"/>
            <a:ext cx="1574134" cy="374794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66" name="Google Shape;66;p8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8"/>
          <p:cNvPicPr preferRelativeResize="0"/>
          <p:nvPr/>
        </p:nvPicPr>
        <p:blipFill rotWithShape="1">
          <a:blip r:embed="rId4">
            <a:alphaModFix amt="67000"/>
          </a:blip>
          <a:srcRect/>
          <a:stretch/>
        </p:blipFill>
        <p:spPr>
          <a:xfrm>
            <a:off x="5394956" y="4698188"/>
            <a:ext cx="312039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8"/>
          <p:cNvSpPr txBox="1"/>
          <p:nvPr/>
        </p:nvSpPr>
        <p:spPr>
          <a:xfrm>
            <a:off x="847706" y="4748475"/>
            <a:ext cx="4547250" cy="24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5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675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54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400"/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100"/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3053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pic>
        <p:nvPicPr>
          <p:cNvPr id="73" name="Google Shape;73;p9"/>
          <p:cNvPicPr preferRelativeResize="0"/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7569867" y="-14756"/>
            <a:ext cx="1574134" cy="37479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9"/>
          <p:cNvSpPr txBox="1">
            <a:spLocks noGrp="1"/>
          </p:cNvSpPr>
          <p:nvPr>
            <p:ph type="sldNum" idx="12"/>
          </p:nvPr>
        </p:nvSpPr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5" name="Google Shape;75;p9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9"/>
          <p:cNvPicPr preferRelativeResize="0"/>
          <p:nvPr/>
        </p:nvPicPr>
        <p:blipFill rotWithShape="1">
          <a:blip r:embed="rId4">
            <a:alphaModFix amt="67000"/>
          </a:blip>
          <a:srcRect/>
          <a:stretch/>
        </p:blipFill>
        <p:spPr>
          <a:xfrm>
            <a:off x="5394956" y="4698188"/>
            <a:ext cx="312039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9"/>
          <p:cNvSpPr txBox="1"/>
          <p:nvPr/>
        </p:nvSpPr>
        <p:spPr>
          <a:xfrm>
            <a:off x="847706" y="4748475"/>
            <a:ext cx="4547250" cy="24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5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675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942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3072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pic>
        <p:nvPicPr>
          <p:cNvPr id="82" name="Google Shape;82;p10"/>
          <p:cNvPicPr preferRelativeResize="0"/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7569867" y="-14756"/>
            <a:ext cx="1574134" cy="37479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0"/>
          <p:cNvSpPr txBox="1">
            <a:spLocks noGrp="1"/>
          </p:cNvSpPr>
          <p:nvPr>
            <p:ph type="sldNum" idx="12"/>
          </p:nvPr>
        </p:nvSpPr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84" name="Google Shape;84;p10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0"/>
          <p:cNvPicPr preferRelativeResize="0"/>
          <p:nvPr/>
        </p:nvPicPr>
        <p:blipFill rotWithShape="1">
          <a:blip r:embed="rId4">
            <a:alphaModFix amt="67000"/>
          </a:blip>
          <a:srcRect/>
          <a:stretch/>
        </p:blipFill>
        <p:spPr>
          <a:xfrm>
            <a:off x="5394956" y="4698188"/>
            <a:ext cx="312039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0"/>
          <p:cNvSpPr txBox="1"/>
          <p:nvPr/>
        </p:nvSpPr>
        <p:spPr>
          <a:xfrm>
            <a:off x="847706" y="4748475"/>
            <a:ext cx="4547250" cy="24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5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675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27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 rot="5400000">
            <a:off x="2916549" y="-918680"/>
            <a:ext cx="3310903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0" name="Google Shape;90;p11"/>
          <p:cNvPicPr preferRelativeResize="0"/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7569867" y="-14756"/>
            <a:ext cx="1574134" cy="37479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1"/>
          <p:cNvSpPr txBox="1">
            <a:spLocks noGrp="1"/>
          </p:cNvSpPr>
          <p:nvPr>
            <p:ph type="sldNum" idx="12"/>
          </p:nvPr>
        </p:nvSpPr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92" name="Google Shape;92;p11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1"/>
          <p:cNvPicPr preferRelativeResize="0"/>
          <p:nvPr/>
        </p:nvPicPr>
        <p:blipFill rotWithShape="1">
          <a:blip r:embed="rId4">
            <a:alphaModFix amt="67000"/>
          </a:blip>
          <a:srcRect/>
          <a:stretch/>
        </p:blipFill>
        <p:spPr>
          <a:xfrm>
            <a:off x="5394956" y="4698188"/>
            <a:ext cx="312039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1"/>
          <p:cNvSpPr txBox="1"/>
          <p:nvPr/>
        </p:nvSpPr>
        <p:spPr>
          <a:xfrm>
            <a:off x="847706" y="4748475"/>
            <a:ext cx="4547250" cy="24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5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675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04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 txBox="1">
            <a:spLocks noGrp="1"/>
          </p:cNvSpPr>
          <p:nvPr>
            <p:ph type="title"/>
          </p:nvPr>
        </p:nvSpPr>
        <p:spPr>
          <a:xfrm rot="5400000">
            <a:off x="5326374" y="1491145"/>
            <a:ext cx="4406277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body" idx="1"/>
          </p:nvPr>
        </p:nvSpPr>
        <p:spPr>
          <a:xfrm rot="5400000">
            <a:off x="1325874" y="-423380"/>
            <a:ext cx="440627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8" name="Google Shape;98;p12"/>
          <p:cNvPicPr preferRelativeResize="0"/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7569867" y="-14756"/>
            <a:ext cx="1574134" cy="37479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2"/>
          <p:cNvSpPr txBox="1">
            <a:spLocks noGrp="1"/>
          </p:cNvSpPr>
          <p:nvPr>
            <p:ph type="sldNum" idx="12"/>
          </p:nvPr>
        </p:nvSpPr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00" name="Google Shape;100;p12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2"/>
          <p:cNvPicPr preferRelativeResize="0"/>
          <p:nvPr/>
        </p:nvPicPr>
        <p:blipFill rotWithShape="1">
          <a:blip r:embed="rId4">
            <a:alphaModFix amt="67000"/>
          </a:blip>
          <a:srcRect/>
          <a:stretch/>
        </p:blipFill>
        <p:spPr>
          <a:xfrm>
            <a:off x="5394956" y="4698188"/>
            <a:ext cx="312039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2"/>
          <p:cNvSpPr txBox="1"/>
          <p:nvPr/>
        </p:nvSpPr>
        <p:spPr>
          <a:xfrm>
            <a:off x="847706" y="4748475"/>
            <a:ext cx="4547250" cy="24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5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675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032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NGLE COLUMN">
  <p:cSld name="SINGLE COLUMN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>
            <a:spLocks noGrp="1"/>
          </p:cNvSpPr>
          <p:nvPr>
            <p:ph type="title"/>
          </p:nvPr>
        </p:nvSpPr>
        <p:spPr>
          <a:xfrm>
            <a:off x="358774" y="339725"/>
            <a:ext cx="6518475" cy="34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1"/>
          </p:nvPr>
        </p:nvSpPr>
        <p:spPr>
          <a:xfrm>
            <a:off x="358774" y="1047262"/>
            <a:ext cx="6518475" cy="2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342900" marR="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body" idx="2"/>
          </p:nvPr>
        </p:nvSpPr>
        <p:spPr>
          <a:xfrm>
            <a:off x="358775" y="1429556"/>
            <a:ext cx="6518475" cy="301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342900" marR="0" lvl="0" indent="-28575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8575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8575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8575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8575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sldNum" idx="12"/>
          </p:nvPr>
        </p:nvSpPr>
        <p:spPr>
          <a:xfrm>
            <a:off x="358775" y="4623776"/>
            <a:ext cx="198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42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42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42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42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42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42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42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42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sz="142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8" name="Google Shape;108;p13"/>
          <p:cNvSpPr txBox="1"/>
          <p:nvPr/>
        </p:nvSpPr>
        <p:spPr>
          <a:xfrm>
            <a:off x="847706" y="4748475"/>
            <a:ext cx="4547250" cy="24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5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675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7538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92">
          <p15:clr>
            <a:srgbClr val="FBAE40"/>
          </p15:clr>
        </p15:guide>
        <p15:guide id="2" pos="5776">
          <p15:clr>
            <a:srgbClr val="FBAE40"/>
          </p15:clr>
        </p15:guide>
        <p15:guide id="3" orient="horz" pos="104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no logo">
  <p:cSld name="Title and Content - no logo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>
            <a:spLocks noGrp="1"/>
          </p:cNvSpPr>
          <p:nvPr>
            <p:ph type="title"/>
          </p:nvPr>
        </p:nvSpPr>
        <p:spPr>
          <a:xfrm>
            <a:off x="457200" y="3429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None/>
              <a:defRPr i="0" u="none" strike="noStrike" cap="none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sldNum" idx="12"/>
          </p:nvPr>
        </p:nvSpPr>
        <p:spPr>
          <a:xfrm>
            <a:off x="457200" y="4799691"/>
            <a:ext cx="447525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457275" y="1028700"/>
            <a:ext cx="8229600" cy="377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800"/>
              <a:buChar char="•"/>
              <a:defRPr/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400"/>
              <a:buChar char="•"/>
              <a:defRPr/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20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830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RNP25_MIOLO_2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6510214" cy="3036940"/>
          </a:xfrm>
          <a:prstGeom prst="rect">
            <a:avLst/>
          </a:prstGeom>
        </p:spPr>
        <p:txBody>
          <a:bodyPr numCol="2" spcCol="360000"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2 COLUNAS</a:t>
            </a:r>
          </a:p>
        </p:txBody>
      </p:sp>
    </p:spTree>
    <p:extLst>
      <p:ext uri="{BB962C8B-B14F-4D97-AF65-F5344CB8AC3E}">
        <p14:creationId xmlns:p14="http://schemas.microsoft.com/office/powerpoint/2010/main" val="62201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MIOLO_1COLUNA+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3110523" cy="3036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1 COLUNA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73FED905-7FEC-941A-50D2-EB714E6579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91200" y="1828800"/>
            <a:ext cx="2986088" cy="304006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96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MIOLO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73FED905-7FEC-941A-50D2-EB714E6579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66461" y="1828800"/>
            <a:ext cx="6510827" cy="304006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21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WRNP25_ENCERR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6DD00-D899-CE72-DE7B-CAD0DD0146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42708" y="2008064"/>
            <a:ext cx="3243314" cy="334737"/>
          </a:xfrm>
          <a:prstGeom prst="rect">
            <a:avLst/>
          </a:prstGeom>
        </p:spPr>
        <p:txBody>
          <a:bodyPr anchor="b"/>
          <a:lstStyle>
            <a:lvl1pPr algn="l">
              <a:defRPr sz="2000" b="1" i="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OBRIGADO (A)!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7B4AAF-35FD-FC08-7FFA-20632D614D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2706" y="2579565"/>
            <a:ext cx="3243313" cy="3347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Contato palestrante</a:t>
            </a:r>
          </a:p>
        </p:txBody>
      </p:sp>
    </p:spTree>
    <p:extLst>
      <p:ext uri="{BB962C8B-B14F-4D97-AF65-F5344CB8AC3E}">
        <p14:creationId xmlns:p14="http://schemas.microsoft.com/office/powerpoint/2010/main" val="3781979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28651" y="1343041"/>
            <a:ext cx="7886700" cy="130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21196" y="2745797"/>
            <a:ext cx="7886700" cy="519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i="1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2">
            <a:alphaModFix amt="60000"/>
          </a:blip>
          <a:srcRect/>
          <a:stretch/>
        </p:blipFill>
        <p:spPr>
          <a:xfrm>
            <a:off x="1905001" y="0"/>
            <a:ext cx="5333999" cy="126999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/>
          <p:nvPr/>
        </p:nvSpPr>
        <p:spPr>
          <a:xfrm>
            <a:off x="1142999" y="3402990"/>
            <a:ext cx="6858000" cy="44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1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 txBox="1"/>
          <p:nvPr/>
        </p:nvSpPr>
        <p:spPr>
          <a:xfrm>
            <a:off x="628651" y="4326227"/>
            <a:ext cx="2955186" cy="253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perfSONAR is developed by a partnership of</a:t>
            </a: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2"/>
          </p:nvPr>
        </p:nvSpPr>
        <p:spPr>
          <a:xfrm>
            <a:off x="628651" y="3389240"/>
            <a:ext cx="7886700" cy="519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342900" lvl="0" indent="-17145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3838" y="4213135"/>
            <a:ext cx="4368547" cy="48006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/>
          <p:nvPr/>
        </p:nvSpPr>
        <p:spPr>
          <a:xfrm>
            <a:off x="635813" y="4779413"/>
            <a:ext cx="7857450" cy="553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135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86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628650" y="1268016"/>
            <a:ext cx="7886700" cy="3398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1" name="Google Shape;31;p4"/>
          <p:cNvPicPr preferRelativeResize="0"/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7569867" y="-14756"/>
            <a:ext cx="1574134" cy="374794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4">
            <a:alphaModFix amt="67000"/>
          </a:blip>
          <a:srcRect/>
          <a:stretch/>
        </p:blipFill>
        <p:spPr>
          <a:xfrm>
            <a:off x="5394956" y="4698188"/>
            <a:ext cx="312039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"/>
          <p:cNvSpPr txBox="1"/>
          <p:nvPr/>
        </p:nvSpPr>
        <p:spPr>
          <a:xfrm>
            <a:off x="847706" y="4748475"/>
            <a:ext cx="4547250" cy="24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5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675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5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1421297" y="2173426"/>
            <a:ext cx="7089291" cy="1248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1421296" y="3442098"/>
            <a:ext cx="7089292" cy="112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595959"/>
              </a:buClr>
              <a:buSzPts val="3200"/>
              <a:buNone/>
              <a:defRPr sz="2400" i="1">
                <a:solidFill>
                  <a:srgbClr val="595959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350">
                <a:solidFill>
                  <a:srgbClr val="8888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39" name="Google Shape;39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6333" y="1861524"/>
            <a:ext cx="1264963" cy="1264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5"/>
          <p:cNvPicPr preferRelativeResize="0"/>
          <p:nvPr/>
        </p:nvPicPr>
        <p:blipFill rotWithShape="1">
          <a:blip r:embed="rId3">
            <a:alphaModFix amt="50000"/>
          </a:blip>
          <a:srcRect/>
          <a:stretch/>
        </p:blipFill>
        <p:spPr>
          <a:xfrm>
            <a:off x="7569867" y="-14756"/>
            <a:ext cx="1574134" cy="37479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42" name="Google Shape;42;p5"/>
          <p:cNvPicPr preferRelativeResize="0"/>
          <p:nvPr/>
        </p:nvPicPr>
        <p:blipFill rotWithShape="1">
          <a:blip r:embed="rId4">
            <a:alphaModFix amt="15000"/>
          </a:blip>
          <a:srcRect/>
          <a:stretch/>
        </p:blipFill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5"/>
          <p:cNvPicPr preferRelativeResize="0"/>
          <p:nvPr/>
        </p:nvPicPr>
        <p:blipFill rotWithShape="1">
          <a:blip r:embed="rId5">
            <a:alphaModFix amt="67000"/>
          </a:blip>
          <a:srcRect/>
          <a:stretch/>
        </p:blipFill>
        <p:spPr>
          <a:xfrm>
            <a:off x="5394956" y="4698188"/>
            <a:ext cx="312039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5"/>
          <p:cNvSpPr txBox="1"/>
          <p:nvPr/>
        </p:nvSpPr>
        <p:spPr>
          <a:xfrm>
            <a:off x="847706" y="4748475"/>
            <a:ext cx="4547250" cy="24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5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675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32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7"/>
          <p:cNvPicPr preferRelativeResize="0"/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7569867" y="-14756"/>
            <a:ext cx="1574134" cy="374794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7"/>
          <p:cNvSpPr txBox="1">
            <a:spLocks noGrp="1"/>
          </p:cNvSpPr>
          <p:nvPr>
            <p:ph type="sldNum" idx="12"/>
          </p:nvPr>
        </p:nvSpPr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60" name="Google Shape;60;p7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28650" y="4732734"/>
            <a:ext cx="273763" cy="273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7"/>
          <p:cNvPicPr preferRelativeResize="0"/>
          <p:nvPr/>
        </p:nvPicPr>
        <p:blipFill rotWithShape="1">
          <a:blip r:embed="rId4">
            <a:alphaModFix amt="67000"/>
          </a:blip>
          <a:srcRect/>
          <a:stretch/>
        </p:blipFill>
        <p:spPr>
          <a:xfrm>
            <a:off x="5394956" y="4698188"/>
            <a:ext cx="312039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7"/>
          <p:cNvSpPr txBox="1"/>
          <p:nvPr/>
        </p:nvSpPr>
        <p:spPr>
          <a:xfrm>
            <a:off x="847706" y="4748475"/>
            <a:ext cx="4547250" cy="24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5">
                <a:solidFill>
                  <a:srgbClr val="888888"/>
                </a:solidFill>
              </a:rPr>
              <a:t>©2025 The perfSONAR Project and its Contributors  ・  Licensed CC BY-SA 4.0  ・  https://www.perfsonar.net</a:t>
            </a:r>
            <a:endParaRPr sz="675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0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7D3EE3E-223B-7A25-1E6D-578616A202F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1338"/>
            <a:ext cx="9146380" cy="514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4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858B0F5-A0B7-5E6B-5AE7-867FC778A7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1339"/>
            <a:ext cx="9146380" cy="514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8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-1" y="0"/>
            <a:ext cx="150019" cy="5143500"/>
          </a:xfrm>
          <a:prstGeom prst="rect">
            <a:avLst/>
          </a:prstGeom>
          <a:solidFill>
            <a:srgbClr val="31B63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70392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80" r:id="rId2"/>
    <p:sldLayoutId id="2147483681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5"/>
          <p:cNvSpPr txBox="1">
            <a:spLocks noGrp="1"/>
          </p:cNvSpPr>
          <p:nvPr>
            <p:ph type="body" idx="1"/>
          </p:nvPr>
        </p:nvSpPr>
        <p:spPr>
          <a:xfrm>
            <a:off x="628650" y="1268025"/>
            <a:ext cx="7792336" cy="331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fontScale="92500" lnSpcReduction="10000"/>
          </a:bodyPr>
          <a:lstStyle/>
          <a:p>
            <a:pPr indent="-300038">
              <a:buSzPts val="2700"/>
            </a:pPr>
            <a:r>
              <a:rPr lang="en-US" sz="2025" dirty="0" err="1"/>
              <a:t>perfSONAR</a:t>
            </a:r>
            <a:r>
              <a:rPr lang="en-US" sz="2025" dirty="0"/>
              <a:t> Releases</a:t>
            </a:r>
          </a:p>
          <a:p>
            <a:pPr lvl="1" indent="-300038">
              <a:buSzPts val="2700"/>
            </a:pPr>
            <a:r>
              <a:rPr lang="en-US" sz="1800" dirty="0"/>
              <a:t>5.x brought many architecture changes (archiver/Grafana)</a:t>
            </a:r>
          </a:p>
          <a:p>
            <a:pPr lvl="1" indent="-300038">
              <a:buSzPts val="2700"/>
            </a:pPr>
            <a:r>
              <a:rPr lang="en-US" sz="1800" dirty="0"/>
              <a:t>5.2.0 c</a:t>
            </a:r>
            <a:r>
              <a:rPr lang="en-US" sz="1625" dirty="0"/>
              <a:t>oming in the following months (</a:t>
            </a:r>
            <a:r>
              <a:rPr lang="en-US" sz="1400" dirty="0"/>
              <a:t>beta since march)</a:t>
            </a:r>
          </a:p>
          <a:p>
            <a:pPr indent="-300038">
              <a:buSzPts val="2700"/>
            </a:pPr>
            <a:endParaRPr lang="en-US" sz="1625" dirty="0"/>
          </a:p>
          <a:p>
            <a:pPr indent="-300038">
              <a:buSzPts val="2700"/>
            </a:pPr>
            <a:r>
              <a:rPr lang="en-US" sz="2025" dirty="0"/>
              <a:t>Make it easier</a:t>
            </a:r>
          </a:p>
          <a:p>
            <a:pPr lvl="1" indent="-300038">
              <a:buSzPts val="2700"/>
            </a:pPr>
            <a:r>
              <a:rPr lang="en-US" sz="1625" dirty="0"/>
              <a:t>Updated trainings that focus on the new pieces</a:t>
            </a:r>
          </a:p>
          <a:p>
            <a:pPr lvl="1" indent="-300038">
              <a:buSzPts val="2700"/>
            </a:pPr>
            <a:r>
              <a:rPr lang="en-US" sz="1625" dirty="0"/>
              <a:t>Continue to update documentation and add better guides</a:t>
            </a:r>
          </a:p>
          <a:p>
            <a:pPr lvl="1" indent="-300038">
              <a:buSzPts val="2700"/>
            </a:pPr>
            <a:endParaRPr lang="en-US" sz="1625" dirty="0"/>
          </a:p>
          <a:p>
            <a:pPr indent="-300038">
              <a:buSzPts val="2700"/>
            </a:pPr>
            <a:r>
              <a:rPr lang="en-US" sz="2025" dirty="0"/>
              <a:t>Leverage the changes of the last few years</a:t>
            </a:r>
          </a:p>
          <a:p>
            <a:pPr lvl="1" indent="-300038">
              <a:buSzPts val="2700"/>
            </a:pPr>
            <a:r>
              <a:rPr lang="en-US" sz="1625" dirty="0"/>
              <a:t>Improve Alerting, Analysis, Visualization, Correlation with other data (e.g. Flow, SNMP/Streaming telemetry)</a:t>
            </a:r>
          </a:p>
          <a:p>
            <a:pPr lvl="1" indent="-300038">
              <a:buSzPts val="2700"/>
            </a:pPr>
            <a:r>
              <a:rPr lang="en-US" sz="1625" dirty="0"/>
              <a:t>Explore new ways to enable researchers to use the data </a:t>
            </a:r>
          </a:p>
          <a:p>
            <a:pPr lvl="1" indent="-300038">
              <a:buSzPts val="2700"/>
            </a:pPr>
            <a:endParaRPr lang="en-US" sz="1625" dirty="0"/>
          </a:p>
        </p:txBody>
      </p:sp>
      <p:sp>
        <p:nvSpPr>
          <p:cNvPr id="409" name="Google Shape;409;p4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r>
              <a:rPr lang="en-US" dirty="0"/>
              <a:t>What’s Next?</a:t>
            </a:r>
            <a:endParaRPr dirty="0"/>
          </a:p>
        </p:txBody>
      </p:sp>
      <p:sp>
        <p:nvSpPr>
          <p:cNvPr id="410" name="Google Shape;410;p45"/>
          <p:cNvSpPr txBox="1">
            <a:spLocks noGrp="1"/>
          </p:cNvSpPr>
          <p:nvPr>
            <p:ph type="sldNum" idx="12"/>
          </p:nvPr>
        </p:nvSpPr>
        <p:spPr>
          <a:xfrm>
            <a:off x="628650" y="4732733"/>
            <a:ext cx="273825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defTabSz="685800"/>
            <a:fld id="{00000000-1234-1234-1234-123412341234}" type="slidenum">
              <a:rPr lang="en-US" kern="0"/>
              <a:pPr defTabSz="685800"/>
              <a:t>1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3305121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E1B5D43-2D31-BB5B-8844-186CED838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2656" y="2008064"/>
            <a:ext cx="3013365" cy="334737"/>
          </a:xfrm>
        </p:spPr>
        <p:txBody>
          <a:bodyPr/>
          <a:lstStyle/>
          <a:p>
            <a:r>
              <a:rPr lang="pt-BR" dirty="0"/>
              <a:t>Q&amp;A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AADC3C6A-1F75-A005-C9D4-BD96DBDCD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2655" y="2579565"/>
            <a:ext cx="3013364" cy="334737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367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18246144-4EB3-4D34-A8C7-AC22F09E6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20 anos do projeto </a:t>
            </a:r>
            <a:r>
              <a:rPr lang="pt-BR" dirty="0" err="1"/>
              <a:t>perfSONAR</a:t>
            </a:r>
            <a:endParaRPr lang="en-US" dirty="0"/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68CF30F6-A3CB-4130-83C7-CAB540ECC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Acompanhe</a:t>
            </a:r>
            <a:r>
              <a:rPr lang="en-US" dirty="0"/>
              <a:t> as </a:t>
            </a:r>
            <a:r>
              <a:rPr lang="en-US" dirty="0" err="1"/>
              <a:t>Iniciativas</a:t>
            </a:r>
            <a:r>
              <a:rPr lang="en-US" dirty="0"/>
              <a:t> </a:t>
            </a:r>
            <a:r>
              <a:rPr lang="en-US" dirty="0" err="1"/>
              <a:t>Relacionadas</a:t>
            </a:r>
            <a:endParaRPr lang="en-US" dirty="0"/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3C89C0AD-AC4A-42B2-8777-0659AD6B9CC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b="1" dirty="0" err="1"/>
              <a:t>Movimentação</a:t>
            </a:r>
            <a:r>
              <a:rPr lang="en-US" b="1" dirty="0"/>
              <a:t> de dados 100Gbps+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Salão de Exposição</a:t>
            </a:r>
          </a:p>
          <a:p>
            <a:endParaRPr lang="pt-BR" dirty="0"/>
          </a:p>
          <a:p>
            <a:r>
              <a:rPr lang="pt-BR" b="1" dirty="0"/>
              <a:t>Dados de Rede para Pesquisa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Salão de Exposição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Palco</a:t>
            </a:r>
            <a:r>
              <a:rPr lang="en-US" dirty="0"/>
              <a:t> Inova – </a:t>
            </a:r>
            <a:r>
              <a:rPr lang="en-US" b="1" dirty="0"/>
              <a:t>19/05 14h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err="1"/>
              <a:t>MonIPÊ</a:t>
            </a:r>
            <a:r>
              <a:rPr lang="en-US" b="1" dirty="0"/>
              <a:t> - </a:t>
            </a:r>
            <a:r>
              <a:rPr lang="en-US" b="1" dirty="0" err="1"/>
              <a:t>Homologações</a:t>
            </a:r>
            <a:r>
              <a:rPr lang="en-US" b="1" dirty="0"/>
              <a:t> &amp; </a:t>
            </a:r>
            <a:r>
              <a:rPr lang="en-US" b="1" dirty="0" err="1"/>
              <a:t>Medições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Salão de Exposição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Palco Inova – </a:t>
            </a:r>
            <a:r>
              <a:rPr lang="pt-BR" b="1" dirty="0"/>
              <a:t>20/05 15h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9509071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A8F55201-57D3-3C41-82D1-9A370FBFD4AF}"/>
    </a:ext>
  </a:extLst>
</a:theme>
</file>

<file path=ppt/theme/theme2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BF4B9223-F729-4E44-A568-6178DCF8BC6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5e868a-31e1-4ebe-9651-7b5e2b90c47f">
      <Terms xmlns="http://schemas.microsoft.com/office/infopath/2007/PartnerControls"/>
    </lcf76f155ced4ddcb4097134ff3c332f>
    <TaxCatchAll xmlns="2aa2c7b6-9799-4ab1-b0ee-3db142e654a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D452AA9114C74DB233E85CC49C021D" ma:contentTypeVersion="13" ma:contentTypeDescription="Crie um novo documento." ma:contentTypeScope="" ma:versionID="107a0a7f101d5df022b2909500738594">
  <xsd:schema xmlns:xsd="http://www.w3.org/2001/XMLSchema" xmlns:xs="http://www.w3.org/2001/XMLSchema" xmlns:p="http://schemas.microsoft.com/office/2006/metadata/properties" xmlns:ns2="2b5e868a-31e1-4ebe-9651-7b5e2b90c47f" xmlns:ns3="2aa2c7b6-9799-4ab1-b0ee-3db142e654af" targetNamespace="http://schemas.microsoft.com/office/2006/metadata/properties" ma:root="true" ma:fieldsID="3e163f63363c44a23ad51a8bb1cd1c52" ns2:_="" ns3:_="">
    <xsd:import namespace="2b5e868a-31e1-4ebe-9651-7b5e2b90c47f"/>
    <xsd:import namespace="2aa2c7b6-9799-4ab1-b0ee-3db142e654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5e868a-31e1-4ebe-9651-7b5e2b90c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5c6d6704-c1be-48d0-823f-e0f8bcbfaa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2c7b6-9799-4ab1-b0ee-3db142e654a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198d749-8989-4e1d-bf29-fc41001de84f}" ma:internalName="TaxCatchAll" ma:showField="CatchAllData" ma:web="2aa2c7b6-9799-4ab1-b0ee-3db142e654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DE9FC5-F8A3-4DB7-A60C-46C4770C4784}">
  <ds:schemaRefs>
    <ds:schemaRef ds:uri="http://schemas.microsoft.com/office/2006/metadata/properties"/>
    <ds:schemaRef ds:uri="http://schemas.microsoft.com/office/infopath/2007/PartnerControls"/>
    <ds:schemaRef ds:uri="2b5e868a-31e1-4ebe-9651-7b5e2b90c47f"/>
    <ds:schemaRef ds:uri="2aa2c7b6-9799-4ab1-b0ee-3db142e654af"/>
  </ds:schemaRefs>
</ds:datastoreItem>
</file>

<file path=customXml/itemProps2.xml><?xml version="1.0" encoding="utf-8"?>
<ds:datastoreItem xmlns:ds="http://schemas.openxmlformats.org/officeDocument/2006/customXml" ds:itemID="{1DF1F86B-EECD-41B4-B805-BD0EB98690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5e868a-31e1-4ebe-9651-7b5e2b90c47f"/>
    <ds:schemaRef ds:uri="2aa2c7b6-9799-4ab1-b0ee-3db142e654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708038-38BC-42D3-842B-F97B4519D1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WRNP2025_template (1)</Template>
  <TotalTime>2090</TotalTime>
  <Words>137</Words>
  <Application>Microsoft Office PowerPoint</Application>
  <PresentationFormat>Apresentação na tela (16:9)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Barlow</vt:lpstr>
      <vt:lpstr>Calibri</vt:lpstr>
      <vt:lpstr>Personalizar design</vt:lpstr>
      <vt:lpstr>1_Personalizar design</vt:lpstr>
      <vt:lpstr>Office Theme</vt:lpstr>
      <vt:lpstr>What’s Next?</vt:lpstr>
      <vt:lpstr>Q&amp;A</vt:lpstr>
      <vt:lpstr>20 anos do projeto perfSONAR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anos do projeto perfSONAR</dc:title>
  <dc:creator>Marcos Felipe Schwarz</dc:creator>
  <cp:lastModifiedBy>Marcos Felipe Schwarz</cp:lastModifiedBy>
  <cp:revision>24</cp:revision>
  <dcterms:created xsi:type="dcterms:W3CDTF">2025-05-14T13:20:23Z</dcterms:created>
  <dcterms:modified xsi:type="dcterms:W3CDTF">2025-05-19T09:40:10Z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0x01010010D452AA9114C74DB233E85CC49C021D</vt:lpwstr>
  </property>
</Properties>
</file>