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  <p:sldMasterId id="2147483662" r:id="rId5"/>
    <p:sldMasterId id="2147483671" r:id="rId6"/>
  </p:sldMasterIdLst>
  <p:notesMasterIdLst>
    <p:notesMasterId r:id="rId10"/>
  </p:notesMasterIdLst>
  <p:sldIdLst>
    <p:sldId id="263" r:id="rId7"/>
    <p:sldId id="264" r:id="rId8"/>
    <p:sldId id="26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132"/>
  </p:normalViewPr>
  <p:slideViewPr>
    <p:cSldViewPr snapToGrid="0">
      <p:cViewPr varScale="1">
        <p:scale>
          <a:sx n="83" d="100"/>
          <a:sy n="83" d="100"/>
        </p:scale>
        <p:origin x="75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87" d="100"/>
          <a:sy n="87" d="100"/>
        </p:scale>
        <p:origin x="419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96D92-F9AE-BE40-B8DC-7EFEA2BCA01F}" type="datetimeFigureOut">
              <a:rPr lang="pt-BR" smtClean="0"/>
              <a:t>18/05/2025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50279-B371-2540-9EEC-102D418A1CC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01480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B50279-B371-2540-9EEC-102D418A1CCD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67276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NP25_CAP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12862" y="1943030"/>
            <a:ext cx="3344982" cy="753277"/>
          </a:xfrm>
        </p:spPr>
        <p:txBody>
          <a:bodyPr anchor="b">
            <a:normAutofit/>
          </a:bodyPr>
          <a:lstStyle>
            <a:lvl1pPr algn="l">
              <a:defRPr sz="2200" b="0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225332" y="3518168"/>
            <a:ext cx="3332514" cy="600540"/>
          </a:xfrm>
        </p:spPr>
        <p:txBody>
          <a:bodyPr>
            <a:noAutofit/>
          </a:bodyPr>
          <a:lstStyle>
            <a:lvl1pPr marL="0" indent="0" algn="l">
              <a:buNone/>
              <a:defRPr sz="1700" b="0" i="0">
                <a:solidFill>
                  <a:schemeClr val="tx1"/>
                </a:solidFill>
                <a:latin typeface="Barlow" pitchFamily="2" charset="77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dirty="0"/>
              <a:t>Clique para editar NOME PALESTRANTE</a:t>
            </a:r>
          </a:p>
          <a:p>
            <a:endParaRPr lang="en-US" dirty="0"/>
          </a:p>
        </p:txBody>
      </p:sp>
      <p:sp>
        <p:nvSpPr>
          <p:cNvPr id="13" name="Espaço Reservado para Conteúdo 12">
            <a:extLst>
              <a:ext uri="{FF2B5EF4-FFF2-40B4-BE49-F238E27FC236}">
                <a16:creationId xmlns:a16="http://schemas.microsoft.com/office/drawing/2014/main" id="{998E250F-0937-D913-0888-E8FDEE0D29D6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212861" y="4414322"/>
            <a:ext cx="3344983" cy="326572"/>
          </a:xfrm>
        </p:spPr>
        <p:txBody>
          <a:bodyPr>
            <a:normAutofit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lang="pt-BR" sz="1700" b="0" i="1" kern="1200" dirty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</a:lstStyle>
          <a:p>
            <a:pPr lvl="0"/>
            <a:r>
              <a:rPr lang="pt-BR" dirty="0"/>
              <a:t>Clique para editar CARGO</a:t>
            </a:r>
          </a:p>
        </p:txBody>
      </p:sp>
    </p:spTree>
    <p:extLst>
      <p:ext uri="{BB962C8B-B14F-4D97-AF65-F5344CB8AC3E}">
        <p14:creationId xmlns:p14="http://schemas.microsoft.com/office/powerpoint/2010/main" val="31354604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RNP25_MIOLO_1COLU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1E14165-E4C0-E7C7-C8D7-AD396FFC886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266462" y="1808593"/>
            <a:ext cx="6510214" cy="3036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t-BR" dirty="0"/>
              <a:t>Clique para editar os estilos de TEXTO CORRIDO – 1 COLUNA</a:t>
            </a:r>
          </a:p>
        </p:txBody>
      </p:sp>
    </p:spTree>
    <p:extLst>
      <p:ext uri="{BB962C8B-B14F-4D97-AF65-F5344CB8AC3E}">
        <p14:creationId xmlns:p14="http://schemas.microsoft.com/office/powerpoint/2010/main" val="17447309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WRNP25_MIOLO_2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1E14165-E4C0-E7C7-C8D7-AD396FFC886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266462" y="1808593"/>
            <a:ext cx="6510214" cy="3036940"/>
          </a:xfrm>
          <a:prstGeom prst="rect">
            <a:avLst/>
          </a:prstGeom>
        </p:spPr>
        <p:txBody>
          <a:bodyPr numCol="2" spcCol="360000"/>
          <a:lstStyle>
            <a:lvl1pPr marL="0" indent="0"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t-BR" dirty="0"/>
              <a:t>Clique para editar os estilos de TEXTO CORRIDO – 2 COLUNAS</a:t>
            </a:r>
          </a:p>
        </p:txBody>
      </p:sp>
    </p:spTree>
    <p:extLst>
      <p:ext uri="{BB962C8B-B14F-4D97-AF65-F5344CB8AC3E}">
        <p14:creationId xmlns:p14="http://schemas.microsoft.com/office/powerpoint/2010/main" val="622016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NP25_MIOLO_1COLUNA+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7" name="Espaço Reservado para Conteúdo 2">
            <a:extLst>
              <a:ext uri="{FF2B5EF4-FFF2-40B4-BE49-F238E27FC236}">
                <a16:creationId xmlns:a16="http://schemas.microsoft.com/office/drawing/2014/main" id="{21E14165-E4C0-E7C7-C8D7-AD396FFC886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2266462" y="1808593"/>
            <a:ext cx="3110523" cy="30369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pt-BR" sz="1700" b="0" i="0" kern="1200" dirty="0" smtClean="0">
                <a:solidFill>
                  <a:schemeClr val="tx1"/>
                </a:solidFill>
                <a:latin typeface="Barlow" pitchFamily="2" charset="77"/>
                <a:ea typeface="+mn-ea"/>
                <a:cs typeface="+mn-cs"/>
              </a:defRPr>
            </a:lvl1pPr>
            <a:lvl2pPr marL="457200" indent="0">
              <a:buNone/>
              <a:defRPr/>
            </a:lvl2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pt-BR" dirty="0"/>
              <a:t>Clique para editar os estilos de TEXTO CORRIDO – 1 COLUNA</a:t>
            </a:r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73FED905-7FEC-941A-50D2-EB714E65791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791200" y="1828800"/>
            <a:ext cx="2986088" cy="304006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62962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RNP25_MIOLO_IM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0BA84C-D28B-7B20-37D8-C1CACF0F3EE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266461" y="274638"/>
            <a:ext cx="6510215" cy="509133"/>
          </a:xfrm>
          <a:prstGeom prst="rect">
            <a:avLst/>
          </a:prstGeom>
        </p:spPr>
        <p:txBody>
          <a:bodyPr/>
          <a:lstStyle>
            <a:lvl1pPr>
              <a:defRPr sz="2000" b="1" i="0">
                <a:solidFill>
                  <a:schemeClr val="tx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Clique para editar o título Mestre da PALESTRA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31EC9F-C6DB-F568-D9A0-69FF494EF9A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266462" y="1168855"/>
            <a:ext cx="6510214" cy="3823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0" i="0">
                <a:solidFill>
                  <a:srgbClr val="001EFF"/>
                </a:solidFill>
                <a:latin typeface="Barlow" pitchFamily="2" charset="77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pt-BR" dirty="0"/>
              <a:t>Clique para editar os estilos de TÍTULO</a:t>
            </a:r>
          </a:p>
        </p:txBody>
      </p:sp>
      <p:sp>
        <p:nvSpPr>
          <p:cNvPr id="5" name="Espaço Reservado para Imagem 4">
            <a:extLst>
              <a:ext uri="{FF2B5EF4-FFF2-40B4-BE49-F238E27FC236}">
                <a16:creationId xmlns:a16="http://schemas.microsoft.com/office/drawing/2014/main" id="{73FED905-7FEC-941A-50D2-EB714E65791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266461" y="1828800"/>
            <a:ext cx="6510827" cy="3040063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1211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WRNP25_ENCERRAME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DF6DD00-D899-CE72-DE7B-CAD0DD01467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642708" y="2008064"/>
            <a:ext cx="3243314" cy="334737"/>
          </a:xfrm>
          <a:prstGeom prst="rect">
            <a:avLst/>
          </a:prstGeom>
        </p:spPr>
        <p:txBody>
          <a:bodyPr anchor="b"/>
          <a:lstStyle>
            <a:lvl1pPr algn="l">
              <a:defRPr sz="2000" b="1" i="0">
                <a:solidFill>
                  <a:schemeClr val="bg1"/>
                </a:solidFill>
                <a:latin typeface="Barlow" pitchFamily="2" charset="77"/>
              </a:defRPr>
            </a:lvl1pPr>
          </a:lstStyle>
          <a:p>
            <a:r>
              <a:rPr lang="pt-BR" dirty="0"/>
              <a:t>OBRIGADO (A)!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B7B4AAF-35FD-FC08-7FFA-20632D614D3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642706" y="2579565"/>
            <a:ext cx="3243313" cy="3347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 i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dirty="0"/>
              <a:t>Contato palestrante</a:t>
            </a:r>
          </a:p>
        </p:txBody>
      </p:sp>
    </p:spTree>
    <p:extLst>
      <p:ext uri="{BB962C8B-B14F-4D97-AF65-F5344CB8AC3E}">
        <p14:creationId xmlns:p14="http://schemas.microsoft.com/office/powerpoint/2010/main" val="37819795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8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0C0A7-A2BE-7F43-977C-5F04F40EA1F3}" type="datetimeFigureOut">
              <a:rPr lang="pt-BR" smtClean="0"/>
              <a:t>18/05/2025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D3CB45-47E9-9545-833C-EE867628789B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E2C68B5B-B2D6-BDA3-5153-36563E2BB90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1850" y="0"/>
            <a:ext cx="914029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31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97D3EE3E-223B-7A25-1E6D-578616A202FC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rcRect/>
          <a:stretch/>
        </p:blipFill>
        <p:spPr>
          <a:xfrm>
            <a:off x="0" y="1338"/>
            <a:ext cx="9146380" cy="514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463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74" r:id="rId2"/>
    <p:sldLayoutId id="2147483675" r:id="rId3"/>
    <p:sldLayoutId id="2147483676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D858B0F5-A0B7-5E6B-5AE7-867FC778A74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>
          <a:xfrm>
            <a:off x="0" y="1339"/>
            <a:ext cx="9146380" cy="51421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884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E4FC3E-CF6A-1CCA-26FA-1672DBBCB5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18750" y="2212946"/>
            <a:ext cx="4630607" cy="717608"/>
          </a:xfrm>
        </p:spPr>
        <p:txBody>
          <a:bodyPr>
            <a:noAutofit/>
          </a:bodyPr>
          <a:lstStyle/>
          <a:p>
            <a:pPr algn="r"/>
            <a:br>
              <a:rPr lang="pt-BR" sz="2300" dirty="0">
                <a:solidFill>
                  <a:schemeClr val="bg1"/>
                </a:solidFill>
              </a:rPr>
            </a:br>
            <a:br>
              <a:rPr lang="pt-BR" sz="2300" dirty="0">
                <a:solidFill>
                  <a:schemeClr val="bg1"/>
                </a:solidFill>
              </a:rPr>
            </a:br>
            <a:r>
              <a:rPr lang="pt-BR" sz="2300" dirty="0">
                <a:solidFill>
                  <a:schemeClr val="bg1"/>
                </a:solidFill>
              </a:rPr>
              <a:t>Priorização de Vulnerabilidades com Foco em Risco Real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ADA4C62-6BA6-1881-64F0-E7158E96F6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1" y="3644225"/>
            <a:ext cx="4077356" cy="326572"/>
          </a:xfrm>
        </p:spPr>
        <p:txBody>
          <a:bodyPr/>
          <a:lstStyle/>
          <a:p>
            <a:pPr algn="r"/>
            <a:r>
              <a:rPr lang="pt-BR" dirty="0">
                <a:solidFill>
                  <a:schemeClr val="bg1"/>
                </a:solidFill>
              </a:rPr>
              <a:t>Michelle Wangham (moderadora - RNP)</a:t>
            </a:r>
          </a:p>
          <a:p>
            <a:pPr algn="r"/>
            <a:r>
              <a:rPr lang="pt-BR" dirty="0">
                <a:solidFill>
                  <a:schemeClr val="bg1"/>
                </a:solidFill>
              </a:rPr>
              <a:t> Cristine </a:t>
            </a:r>
            <a:r>
              <a:rPr lang="pt-BR" dirty="0" err="1">
                <a:solidFill>
                  <a:schemeClr val="bg1"/>
                </a:solidFill>
              </a:rPr>
              <a:t>Hoepers</a:t>
            </a:r>
            <a:r>
              <a:rPr lang="pt-BR" dirty="0">
                <a:solidFill>
                  <a:schemeClr val="bg1"/>
                </a:solidFill>
              </a:rPr>
              <a:t> (CERT.br/NIC.br)</a:t>
            </a:r>
          </a:p>
          <a:p>
            <a:pPr algn="r"/>
            <a:r>
              <a:rPr lang="pt-BR" dirty="0">
                <a:solidFill>
                  <a:schemeClr val="bg1"/>
                </a:solidFill>
              </a:rPr>
              <a:t>Ítalo Cunha (UFMG)</a:t>
            </a:r>
          </a:p>
        </p:txBody>
      </p:sp>
    </p:spTree>
    <p:extLst>
      <p:ext uri="{BB962C8B-B14F-4D97-AF65-F5344CB8AC3E}">
        <p14:creationId xmlns:p14="http://schemas.microsoft.com/office/powerpoint/2010/main" val="2609800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5793BCC6-DC44-4762-9CA7-F069CACDD5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2800" dirty="0"/>
              <a:t>Contexto e Dinâmica do Painel</a:t>
            </a:r>
            <a:endParaRPr lang="pt-BR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DBABE7C9-6962-41A9-91EC-4EC8B464424A}"/>
              </a:ext>
            </a:extLst>
          </p:cNvPr>
          <p:cNvSpPr>
            <a:spLocks noGrp="1" noChangeArrowheads="1"/>
          </p:cNvSpPr>
          <p:nvPr>
            <p:ph idx="13"/>
          </p:nvPr>
        </p:nvSpPr>
        <p:spPr bwMode="auto">
          <a:xfrm>
            <a:off x="2034042" y="878241"/>
            <a:ext cx="6975051" cy="40575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Volume crescente de vulnerabilidades identificadas diariamente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Limitações do CVSS como métrica única de priorização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Abordagens baseadas em risco real</a:t>
            </a:r>
          </a:p>
          <a:p>
            <a:pPr marL="742950" lvl="1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KEV (</a:t>
            </a:r>
            <a:r>
              <a:rPr kumimoji="0" lang="pt-BR" altLang="pt-BR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Known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t-BR" altLang="pt-BR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Exploited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t-BR" altLang="pt-BR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Vulnerabilities</a:t>
            </a: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742950" lvl="1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EPSS (</a:t>
            </a:r>
            <a:r>
              <a:rPr kumimoji="0" lang="pt-BR" altLang="pt-BR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Exploit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t-BR" altLang="pt-BR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Prediction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t-BR" altLang="pt-BR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Scoring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System</a:t>
            </a: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742950" lvl="1" indent="-28575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SSVC (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Stakeholder-</a:t>
            </a:r>
            <a:r>
              <a:rPr kumimoji="0" lang="pt-BR" altLang="pt-BR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Specific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t-BR" altLang="pt-BR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Vulnerability</a:t>
            </a:r>
            <a:r>
              <a:rPr kumimoji="0" lang="pt-BR" altLang="pt-BR" sz="16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  <a:r>
              <a:rPr kumimoji="0" lang="pt-BR" altLang="pt-BR" sz="1600" b="0" i="1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Categorization</a:t>
            </a: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)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Consideração do contexto operacional da organização afetada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Uso de Inteligência Artificial para qualificação e priorização</a:t>
            </a:r>
          </a:p>
          <a:p>
            <a:pPr marL="285750" marR="0" lvl="0" indent="-28575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Decisões mais eficazes e alinhadas à realidade de risco</a:t>
            </a:r>
          </a:p>
          <a:p>
            <a:pPr marR="0" lvl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pt-BR" altLang="pt-BR" sz="1800" b="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20 minutos para cada painelista e depois debate</a:t>
            </a:r>
          </a:p>
        </p:txBody>
      </p:sp>
    </p:spTree>
    <p:extLst>
      <p:ext uri="{BB962C8B-B14F-4D97-AF65-F5344CB8AC3E}">
        <p14:creationId xmlns:p14="http://schemas.microsoft.com/office/powerpoint/2010/main" val="13449285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>
            <a:extLst>
              <a:ext uri="{FF2B5EF4-FFF2-40B4-BE49-F238E27FC236}">
                <a16:creationId xmlns:a16="http://schemas.microsoft.com/office/drawing/2014/main" id="{AE1B5D43-2D31-BB5B-8844-186CED8385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72656" y="2008064"/>
            <a:ext cx="3013365" cy="334737"/>
          </a:xfrm>
        </p:spPr>
        <p:txBody>
          <a:bodyPr/>
          <a:lstStyle/>
          <a:p>
            <a:r>
              <a:rPr lang="pt-BR" dirty="0"/>
              <a:t>OBRIGADA!</a:t>
            </a:r>
          </a:p>
        </p:txBody>
      </p:sp>
      <p:sp>
        <p:nvSpPr>
          <p:cNvPr id="6" name="Subtítulo 5">
            <a:extLst>
              <a:ext uri="{FF2B5EF4-FFF2-40B4-BE49-F238E27FC236}">
                <a16:creationId xmlns:a16="http://schemas.microsoft.com/office/drawing/2014/main" id="{AADC3C6A-1F75-A005-C9D4-BD96DBDCD1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72655" y="2579565"/>
            <a:ext cx="3013364" cy="334737"/>
          </a:xfrm>
        </p:spPr>
        <p:txBody>
          <a:bodyPr/>
          <a:lstStyle/>
          <a:p>
            <a:r>
              <a:rPr lang="pt-BR" dirty="0"/>
              <a:t>Michelle Wangham</a:t>
            </a:r>
          </a:p>
        </p:txBody>
      </p:sp>
    </p:spTree>
    <p:extLst>
      <p:ext uri="{BB962C8B-B14F-4D97-AF65-F5344CB8AC3E}">
        <p14:creationId xmlns:p14="http://schemas.microsoft.com/office/powerpoint/2010/main" val="1093675032"/>
      </p:ext>
    </p:extLst>
  </p:cSld>
  <p:clrMapOvr>
    <a:masterClrMapping/>
  </p:clrMapOvr>
</p:sld>
</file>

<file path=ppt/theme/theme1.xml><?xml version="1.0" encoding="utf-8"?>
<a:theme xmlns:a="http://schemas.openxmlformats.org/drawingml/2006/main" name="CAPA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NP2025_PPT_TEMPLATE" id="{B3410479-881B-E341-B546-2569FC824EA1}" vid="{860DC92B-32AC-9D41-9B87-FDACF1D43486}"/>
    </a:ext>
  </a:extLst>
</a:theme>
</file>

<file path=ppt/theme/theme2.xml><?xml version="1.0" encoding="utf-8"?>
<a:theme xmlns:a="http://schemas.openxmlformats.org/drawingml/2006/main" name="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NP2025_PPT_TEMPLATE" id="{B3410479-881B-E341-B546-2569FC824EA1}" vid="{A8F55201-57D3-3C41-82D1-9A370FBFD4AF}"/>
    </a:ext>
  </a:extLst>
</a:theme>
</file>

<file path=ppt/theme/theme3.xml><?xml version="1.0" encoding="utf-8"?>
<a:theme xmlns:a="http://schemas.openxmlformats.org/drawingml/2006/main" name="1_Personalizar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RNP2025_PPT_TEMPLATE" id="{B3410479-881B-E341-B546-2569FC824EA1}" vid="{BF4B9223-F729-4E44-A568-6178DCF8BC6C}"/>
    </a:ext>
  </a:extLst>
</a:theme>
</file>

<file path=ppt/theme/theme4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0D452AA9114C74DB233E85CC49C021D" ma:contentTypeVersion="13" ma:contentTypeDescription="Crie um novo documento." ma:contentTypeScope="" ma:versionID="107a0a7f101d5df022b2909500738594">
  <xsd:schema xmlns:xsd="http://www.w3.org/2001/XMLSchema" xmlns:xs="http://www.w3.org/2001/XMLSchema" xmlns:p="http://schemas.microsoft.com/office/2006/metadata/properties" xmlns:ns2="2b5e868a-31e1-4ebe-9651-7b5e2b90c47f" xmlns:ns3="2aa2c7b6-9799-4ab1-b0ee-3db142e654af" targetNamespace="http://schemas.microsoft.com/office/2006/metadata/properties" ma:root="true" ma:fieldsID="3e163f63363c44a23ad51a8bb1cd1c52" ns2:_="" ns3:_="">
    <xsd:import namespace="2b5e868a-31e1-4ebe-9651-7b5e2b90c47f"/>
    <xsd:import namespace="2aa2c7b6-9799-4ab1-b0ee-3db142e654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5e868a-31e1-4ebe-9651-7b5e2b90c4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Marcações de imagem" ma:readOnly="false" ma:fieldId="{5cf76f15-5ced-4ddc-b409-7134ff3c332f}" ma:taxonomyMulti="true" ma:sspId="5c6d6704-c1be-48d0-823f-e0f8bcbfaae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a2c7b6-9799-4ab1-b0ee-3db142e654af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0198d749-8989-4e1d-bf29-fc41001de84f}" ma:internalName="TaxCatchAll" ma:showField="CatchAllData" ma:web="2aa2c7b6-9799-4ab1-b0ee-3db142e654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b5e868a-31e1-4ebe-9651-7b5e2b90c47f">
      <Terms xmlns="http://schemas.microsoft.com/office/infopath/2007/PartnerControls"/>
    </lcf76f155ced4ddcb4097134ff3c332f>
    <TaxCatchAll xmlns="2aa2c7b6-9799-4ab1-b0ee-3db142e654af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DF1F86B-EECD-41B4-B805-BD0EB98690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b5e868a-31e1-4ebe-9651-7b5e2b90c47f"/>
    <ds:schemaRef ds:uri="2aa2c7b6-9799-4ab1-b0ee-3db142e654a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5DE9FC5-F8A3-4DB7-A60C-46C4770C4784}">
  <ds:schemaRefs>
    <ds:schemaRef ds:uri="http://schemas.microsoft.com/office/2006/metadata/properties"/>
    <ds:schemaRef ds:uri="http://schemas.microsoft.com/office/infopath/2007/PartnerControls"/>
    <ds:schemaRef ds:uri="2b5e868a-31e1-4ebe-9651-7b5e2b90c47f"/>
    <ds:schemaRef ds:uri="2aa2c7b6-9799-4ab1-b0ee-3db142e654af"/>
  </ds:schemaRefs>
</ds:datastoreItem>
</file>

<file path=customXml/itemProps3.xml><?xml version="1.0" encoding="utf-8"?>
<ds:datastoreItem xmlns:ds="http://schemas.openxmlformats.org/officeDocument/2006/customXml" ds:itemID="{CF708038-38BC-42D3-842B-F97B4519D14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WRNP2025_template</Template>
  <TotalTime>46</TotalTime>
  <Words>114</Words>
  <Application>Microsoft Office PowerPoint</Application>
  <PresentationFormat>Apresentação na tela (16:9)</PresentationFormat>
  <Paragraphs>18</Paragraphs>
  <Slides>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3</vt:i4>
      </vt:variant>
      <vt:variant>
        <vt:lpstr>Títulos de slides</vt:lpstr>
      </vt:variant>
      <vt:variant>
        <vt:i4>3</vt:i4>
      </vt:variant>
    </vt:vector>
  </HeadingPairs>
  <TitlesOfParts>
    <vt:vector size="11" baseType="lpstr">
      <vt:lpstr>Arial</vt:lpstr>
      <vt:lpstr>Barlow</vt:lpstr>
      <vt:lpstr>Calibri</vt:lpstr>
      <vt:lpstr>Calibri Light</vt:lpstr>
      <vt:lpstr>Wingdings</vt:lpstr>
      <vt:lpstr>CAPA</vt:lpstr>
      <vt:lpstr>Personalizar design</vt:lpstr>
      <vt:lpstr>1_Personalizar design</vt:lpstr>
      <vt:lpstr>  Priorização de Vulnerabilidades com Foco em Risco Real</vt:lpstr>
      <vt:lpstr>Contexto e Dinâmica do Painel</vt:lpstr>
      <vt:lpstr>OBRIGADA!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Michelle Silva Wangham</dc:creator>
  <cp:lastModifiedBy>Michelle Silva Wangham</cp:lastModifiedBy>
  <cp:revision>3</cp:revision>
  <dcterms:created xsi:type="dcterms:W3CDTF">2025-05-19T02:20:13Z</dcterms:created>
  <dcterms:modified xsi:type="dcterms:W3CDTF">2025-05-19T03:06:45Z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0x01010010D452AA9114C74DB233E85CC49C021D</vt:lpwstr>
  </property>
</Properties>
</file>