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omments/modernComment_1A0_C4A69CF5.xml" ContentType="application/vnd.ms-powerpoint.comments+xml"/>
  <Override PartName="/ppt/comments/modernComment_1A4_27CD9402.xml" ContentType="application/vnd.ms-powerpoint.comments+xml"/>
  <Override PartName="/ppt/authors.xml" ContentType="application/vnd.ms-powerpoint.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  <p:sldMasterId id="2147483770" r:id="rId2"/>
    <p:sldMasterId id="2147483803" r:id="rId3"/>
    <p:sldMasterId id="2147483721" r:id="rId4"/>
    <p:sldMasterId id="2147483728" r:id="rId5"/>
    <p:sldMasterId id="2147483754" r:id="rId6"/>
    <p:sldMasterId id="2147483726" r:id="rId7"/>
    <p:sldMasterId id="2147483783" r:id="rId8"/>
    <p:sldMasterId id="2147483785" r:id="rId9"/>
    <p:sldMasterId id="2147483790" r:id="rId10"/>
    <p:sldMasterId id="2147483800" r:id="rId11"/>
    <p:sldMasterId id="2147483744" r:id="rId12"/>
    <p:sldMasterId id="2147483756" r:id="rId13"/>
    <p:sldMasterId id="2147483684" r:id="rId14"/>
    <p:sldMasterId id="2147483696" r:id="rId15"/>
    <p:sldMasterId id="2147483792" r:id="rId16"/>
    <p:sldMasterId id="2147483671" r:id="rId17"/>
    <p:sldMasterId id="2147483806" r:id="rId18"/>
    <p:sldMasterId id="2147483648" r:id="rId19"/>
    <p:sldMasterId id="2147483650" r:id="rId20"/>
    <p:sldMasterId id="2147483657" r:id="rId21"/>
  </p:sldMasterIdLst>
  <p:notesMasterIdLst>
    <p:notesMasterId r:id="rId120"/>
  </p:notesMasterIdLst>
  <p:sldIdLst>
    <p:sldId id="263" r:id="rId22"/>
    <p:sldId id="264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10" r:id="rId49"/>
    <p:sldId id="411" r:id="rId50"/>
    <p:sldId id="266" r:id="rId51"/>
    <p:sldId id="412" r:id="rId52"/>
    <p:sldId id="267" r:id="rId53"/>
    <p:sldId id="413" r:id="rId54"/>
    <p:sldId id="473" r:id="rId55"/>
    <p:sldId id="474" r:id="rId56"/>
    <p:sldId id="475" r:id="rId57"/>
    <p:sldId id="476" r:id="rId58"/>
    <p:sldId id="477" r:id="rId59"/>
    <p:sldId id="478" r:id="rId60"/>
    <p:sldId id="479" r:id="rId61"/>
    <p:sldId id="480" r:id="rId62"/>
    <p:sldId id="481" r:id="rId63"/>
    <p:sldId id="482" r:id="rId64"/>
    <p:sldId id="483" r:id="rId65"/>
    <p:sldId id="484" r:id="rId66"/>
    <p:sldId id="485" r:id="rId67"/>
    <p:sldId id="486" r:id="rId68"/>
    <p:sldId id="487" r:id="rId69"/>
    <p:sldId id="488" r:id="rId70"/>
    <p:sldId id="489" r:id="rId71"/>
    <p:sldId id="286" r:id="rId72"/>
    <p:sldId id="287" r:id="rId73"/>
    <p:sldId id="288" r:id="rId74"/>
    <p:sldId id="289" r:id="rId75"/>
    <p:sldId id="290" r:id="rId76"/>
    <p:sldId id="291" r:id="rId77"/>
    <p:sldId id="292" r:id="rId78"/>
    <p:sldId id="293" r:id="rId79"/>
    <p:sldId id="294" r:id="rId80"/>
    <p:sldId id="295" r:id="rId81"/>
    <p:sldId id="442" r:id="rId82"/>
    <p:sldId id="422" r:id="rId83"/>
    <p:sldId id="423" r:id="rId84"/>
    <p:sldId id="424" r:id="rId85"/>
    <p:sldId id="425" r:id="rId86"/>
    <p:sldId id="426" r:id="rId87"/>
    <p:sldId id="427" r:id="rId88"/>
    <p:sldId id="428" r:id="rId89"/>
    <p:sldId id="429" r:id="rId90"/>
    <p:sldId id="430" r:id="rId91"/>
    <p:sldId id="431" r:id="rId92"/>
    <p:sldId id="432" r:id="rId93"/>
    <p:sldId id="433" r:id="rId94"/>
    <p:sldId id="434" r:id="rId95"/>
    <p:sldId id="435" r:id="rId96"/>
    <p:sldId id="436" r:id="rId97"/>
    <p:sldId id="437" r:id="rId98"/>
    <p:sldId id="438" r:id="rId99"/>
    <p:sldId id="439" r:id="rId100"/>
    <p:sldId id="440" r:id="rId101"/>
    <p:sldId id="490" r:id="rId102"/>
    <p:sldId id="491" r:id="rId103"/>
    <p:sldId id="492" r:id="rId104"/>
    <p:sldId id="493" r:id="rId105"/>
    <p:sldId id="494" r:id="rId106"/>
    <p:sldId id="495" r:id="rId107"/>
    <p:sldId id="496" r:id="rId108"/>
    <p:sldId id="497" r:id="rId109"/>
    <p:sldId id="498" r:id="rId110"/>
    <p:sldId id="499" r:id="rId111"/>
    <p:sldId id="414" r:id="rId112"/>
    <p:sldId id="415" r:id="rId113"/>
    <p:sldId id="416" r:id="rId114"/>
    <p:sldId id="417" r:id="rId115"/>
    <p:sldId id="418" r:id="rId116"/>
    <p:sldId id="419" r:id="rId117"/>
    <p:sldId id="420" r:id="rId118"/>
    <p:sldId id="421" r:id="rId1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9EC202-7547-AE7C-624C-AF79ABBCB5F7}" name="Rildo Antonio Souza" initials="RS" userId="S::rildo.souza@rnp.br::c3141d2c-8c57-42d7-b2d4-da171370ce7d" providerId="AD"/>
  <p188:author id="{D11211BE-FE4D-C0DF-546F-5E49C7CF0C86}" name="Kaique Ferreira Peres" initials="KP" userId="S::kaique.peres@rnp.br::25884894-fbb5-44eb-b9be-b3d46ce6b1a7" providerId="AD"/>
  <p188:author id="{35346EC6-5A40-3626-3D45-4FC993A0597F}" name="Matheus Nascimento de Camargo" initials="MC" userId="S::matheus.camargo@rnp.br::d7b6d36e-72f0-4d8d-bff0-78e524eea2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DF729-8667-0A7B-25C1-BDC470362860}" v="273" dt="2025-05-17T02:44:27.741"/>
    <p1510:client id="{930BB61F-275D-E3E4-6EFD-5E3B6A973CD2}" v="92" dt="2025-05-17T01:20:33.363"/>
    <p1510:client id="{D6887696-994D-EBCA-7961-6871915B1A01}" v="228" dt="2025-05-18T22:50:21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1"/>
    <p:restoredTop sz="96132"/>
  </p:normalViewPr>
  <p:slideViewPr>
    <p:cSldViewPr snapToGrid="0">
      <p:cViewPr varScale="1">
        <p:scale>
          <a:sx n="87" d="100"/>
          <a:sy n="87" d="100"/>
        </p:scale>
        <p:origin x="6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41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theme" Target="theme/theme1.xml"/><Relationship Id="rId128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tableStyles" Target="tableStyles.xml"/><Relationship Id="rId129" Type="http://schemas.openxmlformats.org/officeDocument/2006/relationships/customXml" Target="../customXml/item3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notesMaster" Target="notesMasters/notesMaster1.xml"/><Relationship Id="rId125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customXml" Target="../customXml/item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5.xml"/></Relationships>
</file>

<file path=ppt/comments/modernComment_1A0_C4A69C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1C423F-F6A7-45BF-8852-3BEB3392994F}" authorId="{35346EC6-5A40-3626-3D45-4FC993A0597F}" created="2025-05-15T18:34:05.3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9"/>
      <ac:spMk id="4" creationId="{CBEB0F86-F758-4D12-96C1-FA632E3928B1}"/>
    </ac:deMkLst>
    <p188:replyLst>
      <p188:reply id="{DDB73247-3703-49ED-AA36-A59E134C143C}" authorId="{F79EC202-7547-AE7C-624C-AF79ABBCB5F7}" created="2025-05-15T18:46:14.007">
        <p188:txBody>
          <a:bodyPr/>
          <a:lstStyle/>
          <a:p>
            <a:r>
              <a:rPr lang="pt-BR"/>
              <a:t>tem sim, obrigado</a:t>
            </a:r>
          </a:p>
        </p188:txBody>
      </p188:reply>
    </p188:replyLst>
    <p188:txBody>
      <a:bodyPr/>
      <a:lstStyle/>
      <a:p>
        <a:r>
          <a:rPr lang="pt-BR"/>
          <a:t>Já tem nome a solução? Se sim, caberia bem em algum lugar aqui</a:t>
        </a:r>
      </a:p>
    </p188:txBody>
  </p188:cm>
</p188:cmLst>
</file>

<file path=ppt/comments/modernComment_1A4_27CD94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A9BABA-9C64-4A1D-AAC8-02B6A5D4EA5D}" authorId="{D11211BE-FE4D-C0DF-546F-5E49C7CF0C86}" created="2025-05-15T19:24:44.38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67784194" sldId="264"/>
      <ac:spMk id="2" creationId="{A648E40E-0E80-4A76-BFF6-61297E367AEF}"/>
      <ac:txMk cp="0" len="20">
        <ac:context len="21" hash="1107222999"/>
      </ac:txMk>
    </ac:txMkLst>
    <p188:pos x="2691113" y="180854"/>
    <p188:replyLst>
      <p188:reply id="{E068B775-935D-42A7-90E3-F29030B13B85}" authorId="{F79EC202-7547-AE7C-624C-AF79ABBCB5F7}" created="2025-05-15T19:32:10.068">
        <p188:txBody>
          <a:bodyPr/>
          <a:lstStyle/>
          <a:p>
            <a:r>
              <a:rPr lang="pt-BR"/>
              <a:t>obrigado , vou verificar isso e acrescentar</a:t>
            </a:r>
          </a:p>
        </p188:txBody>
      </p188:reply>
    </p188:replyLst>
    <p188:txBody>
      <a:bodyPr/>
      <a:lstStyle/>
      <a:p>
        <a:r>
          <a:rPr lang="pt-BR"/>
          <a:t>Não sei como funciona e nem o tamanho do local onde tera os estandes, mas se for muito grande seria legal colocar onde vai ficar localizado o de voces. Ex: visite nosso estande nº 20 localizado na saida do evento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6D92-F9AE-BE40-B8DC-7EFEA2BCA01F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50279-B371-2540-9EEC-102D418A1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4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91c2b155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591c2b155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91c2b155b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g3591c2b155b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617FE-8AFA-28FE-4E1A-90F46F136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A3EEA-000F-2CC0-77B1-C8965466C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BED14-22F2-8986-5863-20C161F97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F764-40D7-365A-C5BC-9C3CC5781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4381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727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727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5303655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5303655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5303655b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5303655b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60a9be206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360a9be206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60a9be206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3360a9be20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60a9be206_2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3360a9be206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60a9be206_2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360a9be206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60a9be206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360a9be206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5303655b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5303655b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5303655b2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5303655b2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60a9be206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60a9be206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60a9be206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60a9be206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60a9be206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60a9be206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91c2b15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591c2b15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60a9be206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60a9be206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5303655b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5303655b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60a9be206_2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360a9be206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b25a90ab5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34b25a90ab5_0_3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g34b25a90ab5_0_3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b25a90ab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b25a90ab5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4b25a90ab5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b25a90ab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b25a90ab5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34b25a90ab5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b25a90ab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b25a90ab5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4b25a90ab5_0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b25a90ab5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b25a90ab5_0_3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4b25a90ab5_0_3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b25a90ab5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130" y="1143179"/>
            <a:ext cx="5931600" cy="30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34b25a90ab5_0_336:notes"/>
          <p:cNvSpPr txBox="1">
            <a:spLocks noGrp="1"/>
          </p:cNvSpPr>
          <p:nvPr>
            <p:ph type="body" idx="1"/>
          </p:nvPr>
        </p:nvSpPr>
        <p:spPr>
          <a:xfrm>
            <a:off x="685799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/>
          </a:p>
        </p:txBody>
      </p:sp>
      <p:sp>
        <p:nvSpPr>
          <p:cNvPr id="179" name="Google Shape;179;g34b25a90ab5_0_336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Questrial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4b25a90ab5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4b25a90ab5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4b25a90ab5_0_1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b25a90ab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130" y="1143179"/>
            <a:ext cx="5931600" cy="30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34b25a90ab5_0_194:notes"/>
          <p:cNvSpPr txBox="1">
            <a:spLocks noGrp="1"/>
          </p:cNvSpPr>
          <p:nvPr>
            <p:ph type="body" idx="1"/>
          </p:nvPr>
        </p:nvSpPr>
        <p:spPr>
          <a:xfrm>
            <a:off x="685799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/>
          </a:p>
        </p:txBody>
      </p:sp>
      <p:sp>
        <p:nvSpPr>
          <p:cNvPr id="197" name="Google Shape;197;g34b25a90ab5_0_194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Quest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47b14602d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47b14602d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g347b14602d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82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7b14602d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7b14602db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347b14602db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83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47b14602d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47b14602d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347b14602d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84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7b14602d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7b14602db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347b14602db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85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7b14602db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7b14602db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47b14602db_1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91c2b155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g3591c2b155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7b14602db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7b14602db_1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47b14602db_1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87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7b14602db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7b14602db_1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47b14602db_1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88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7b14602db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7b14602db_1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47b14602db_1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89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90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373511-5C5C-4503-BF33-3BBB3375CD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3595176-CAC9-4B5A-B0CF-5BCE7B4DC2A9}" type="slidenum">
              <a:t>91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2EA055-9DB2-49B2-A2A1-A6ACE17A37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71AB1D6-E952-4FE5-AECC-7DD15EC130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23237F-ABEA-42F2-9F4F-6AB3AD2607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74F53F7-FAC6-4F5B-AEE4-F779B2AB264E}" type="slidenum">
              <a:t>92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9014B9-B5F6-463F-9C63-34EE9997390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4DDEA67-529A-4A16-8E3E-08DA6AA180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0062B5-9178-4966-9DE9-0C5A448425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AAF14EE-4A03-4774-9374-67039ED39475}" type="slidenum">
              <a:t>93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12333C-C014-43A4-9B2C-666364709F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9B4429-8B12-4D28-A517-CF311C3B7B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CFB0E1-16B6-463E-8A53-C7FCF6D921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4F65646-7800-4DAD-B964-C6CF4E09411E}" type="slidenum">
              <a:t>94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660748-FA27-4EA6-AD7A-EF7DC11FF2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0D3876-C40C-403A-875E-BA0C28BE9A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BE6A31-356A-4CD1-A446-A564D58CB2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BF3B585-C64B-4595-B4EB-0312652FFDE6}" type="slidenum">
              <a:t>95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6D0B57-9442-438B-8603-C9ECB429A5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985816-942E-4564-99CA-CBA4514466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BE6A31-356A-4CD1-A446-A564D58CB2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BF3B585-C64B-4595-B4EB-0312652FFDE6}" type="slidenum">
              <a:t>96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6D0B57-9442-438B-8603-C9ECB429A5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985816-942E-4564-99CA-CBA4514466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15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91c2b155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g3591c2b155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BE6A31-356A-4CD1-A446-A564D58CB2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BF3B585-C64B-4595-B4EB-0312652FFDE6}" type="slidenum">
              <a:t>97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6D0B57-9442-438B-8603-C9ECB429A5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985816-942E-4564-99CA-CBA4514466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8129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C8C6DE-1587-47E9-8746-D2230E2F38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759" y="8685360"/>
            <a:ext cx="2971440" cy="458279"/>
          </a:xfrm>
        </p:spPr>
        <p:txBody>
          <a:bodyPr wrap="square" lIns="91440" tIns="45720" rIns="91440" bIns="45720"/>
          <a:lstStyle/>
          <a:p>
            <a:pPr lvl="0"/>
            <a:fld id="{F68886CC-588B-4D70-A808-0F5E1C3F9493}" type="slidenum">
              <a:t>98</a:t>
            </a:fld>
            <a:endParaRPr lang="pt-BR" sz="1200">
              <a:highlight>
                <a:scrgbClr r="0" g="0" b="0">
                  <a:alpha val="0"/>
                </a:scrgbClr>
              </a:highlight>
            </a:endParaRPr>
          </a:p>
        </p:txBody>
      </p:sp>
      <p:sp>
        <p:nvSpPr>
          <p:cNvPr id="8" name="Espaço Reservado para Número de Slide 6">
            <a:extLst>
              <a:ext uri="{FF2B5EF4-FFF2-40B4-BE49-F238E27FC236}">
                <a16:creationId xmlns:a16="http://schemas.microsoft.com/office/drawing/2014/main" id="{BF56352F-08ED-44A6-8EA2-30D6EE22BF4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5BB19C4-172A-48A1-B90C-B0B34EDA3EE3}" type="slidenum">
              <a:t>98</a:t>
            </a:fld>
            <a:endParaRPr lang="pt-BR"/>
          </a:p>
        </p:txBody>
      </p:sp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F682C9E-4636-4D45-BCDB-C1682B00F8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1948DA5-EB87-4A2B-AEAA-3180729452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400639"/>
            <a:ext cx="5486040" cy="3600000"/>
          </a:xfrm>
        </p:spPr>
        <p:txBody>
          <a:bodyPr vert="horz" wrap="square" lIns="91440" tIns="45720" rIns="91440" bIns="45720" anchor="t">
            <a:no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91c2b155b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g3591c2b155b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91c2b155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g3591c2b155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1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2" y="4414323"/>
            <a:ext cx="3344983" cy="326572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37868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556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235168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CD3BE-A378-47D4-9111-BB0B2C65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B5835A-12A2-4AF0-AEF1-96A91F08D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34D147-54B1-4125-A4BE-8EA29A401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882347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510E6-27AD-40A1-A929-FD3FA1A9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BF9F47-83E3-4411-9C50-7D2A787C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827578-C679-4F3F-B1B4-59C1D0668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9261846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752AA-26AC-4AB9-A171-DAAFFC154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1B76D6-9353-40EE-91AE-F8BB4A3D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333726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4DD8F8-18B5-4D1A-9B7D-4648990B4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48513" y="274638"/>
            <a:ext cx="1627187" cy="12763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7DAFB7-7A2D-49EF-8D52-CDB782A55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66950" y="274638"/>
            <a:ext cx="4729163" cy="12763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810401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B7BCF-056E-46C5-BBEB-F188DD044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82A5C7-FD8D-4AC0-8B90-1DC0640DC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72895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2F984-7F82-4B08-92A6-7A4B6AAA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D5A957-2706-44F5-BF5F-BA15F540C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939584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A9C51-5357-4FD0-B3FC-557F694B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0448A7-BEDD-4A43-BCA9-0E21FFB87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619429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29E6F-E664-4B3A-A56B-36E20135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48D362-FF3B-48FF-9499-1DFA7CCE3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089243-4EF0-445A-AB14-CA95F3BAA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161681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9CC8C-821B-497A-A493-ACC41F04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058D00-426B-4988-A96C-2F11CA6CA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34F897-4B23-49B3-A14D-24D614FE6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F36B734-579F-4FB8-9733-2FB7DE210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991E45F-B3DE-4AA3-AA35-040827AD8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386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591c2b155b_0_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0" name="Google Shape;50;g3591c2b155b_0_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rlow"/>
              <a:buChar char="●"/>
              <a:defRPr sz="2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●"/>
              <a:defRPr sz="20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●"/>
              <a:defRPr sz="20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1" name="Google Shape;51;g3591c2b155b_0_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6402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CE072-1EF0-4982-BF1C-E5538264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0244310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93838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CC409-6B83-489F-B43B-E1E7003F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94268C-1875-44F7-9F3B-ED8A494F4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696FDE-B525-4FEB-9C6A-54D3B5A04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139220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841D0-4214-403D-BE20-83B1431E2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2527FAF-8701-46D4-8431-0A490CF80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A34177-B5A7-4CB5-B19E-0E3B6674A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5593745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F0EEB-FEB1-4FB7-BF45-F6B20507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89168E-B087-488D-8FB4-DBE961F24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89059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8E4DC4-65D2-4E7F-B66C-B1A3A775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21488" y="1370013"/>
            <a:ext cx="2063750" cy="32623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3C77CD-4A5A-439A-A0C7-EC7339118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6040438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82217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378197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1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2" y="4414323"/>
            <a:ext cx="3344983" cy="326572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64062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E39F5-768A-4044-8364-193710521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46DB43-725D-4BA5-A5FF-A735458DD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340552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31BAB-3D23-4601-AD07-B8979B45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5F1538-2494-41D7-A0F4-FFC94E8F1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8687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+IMG">
  <p:cSld name="WRNP25_MIOLO_1COLUNA+IMG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>
            <a:spLocks noGrp="1"/>
          </p:cNvSpPr>
          <p:nvPr>
            <p:ph type="pic" idx="3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9705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C3481-59AF-4FB1-AB61-C46CA0F88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F6E78D-ED47-4E16-8F8A-5D93FF961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558867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D5B45-B641-4049-BA05-592B3D76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B5DDC8-51E8-4F21-9EFB-8D9F25BC8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3350" y="4414838"/>
            <a:ext cx="1595438" cy="3254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CA4B24-CC8F-43E1-8EB8-1F0AAFC08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61188" y="4414838"/>
            <a:ext cx="1597025" cy="3254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0907036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D73BB-BB35-44B8-97A3-206AE9B1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F20538-F791-420A-A1E1-5AF7E6F05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CF137C-7971-40E6-93B5-A343E37BF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F744A80-B19D-4DF4-9F7D-EB03260CA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5CBBC34-DFEA-4CD9-97E0-526A62D00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073661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C4E09-F7BD-4FE2-8AB1-B05926EF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450665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48782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08350-897F-42AB-96BE-13793081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6EA130-10B3-4254-8D00-9330977E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90F564-1B21-4E51-BBC0-09D5F6F6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912921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CD8F6B-17D9-4BF8-8E09-51EFE669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FCBC70-EF86-4F74-94A0-0DDE1E2A8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1BCD02-FF09-4728-98A7-E1C0FB05A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953760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541E6-9CB1-4EDB-BEED-AFF0786C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B1DD227-3B31-42C6-AA8B-C8EE444D8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478191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7573AB-A999-44C0-9856-DCC7A7099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23188" y="1943100"/>
            <a:ext cx="835025" cy="27971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0F2621-C37D-495C-84F0-3D7808747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3350" y="1943100"/>
            <a:ext cx="2357438" cy="27971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40680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B2245-68EF-E6FB-58C8-8D8A5B24F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C125D-C934-D803-5D3D-7CA948635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8FB50-9D00-6440-B75D-B1EBE6EC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F476-08F7-584A-9028-10E6684E7FBF}" type="datetime1">
              <a:rPr lang="en-US" smtClean="0"/>
              <a:t>5/19/2025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A7052-F2EA-499B-1F12-E4F7A8A3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4FCFB-D960-EC96-7E0F-25EA4D1C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9640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IMG">
  <p:cSld name="WRNP25_MIOLO_IM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4"/>
          <p:cNvSpPr>
            <a:spLocks noGrp="1"/>
          </p:cNvSpPr>
          <p:nvPr>
            <p:ph type="pic" idx="2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3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AA22-B248-3971-63AA-43EAF674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DA029-5A02-265A-CCC2-592D07FDD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29F4F-1A37-2298-EE10-2D70A985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D589-B8DC-3649-A7CD-39722AC91A6E}" type="datetime1">
              <a:rPr lang="en-US" smtClean="0"/>
              <a:t>5/19/2025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9CA9F-5C4A-6160-FF47-E9C894F3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A221-66F4-58F1-477D-2A7B9392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596967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A4BC-CB8B-72B8-66F6-FDA4E84C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91E66-C99D-C158-C679-41A6564A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CDC25-0A48-0BD6-FBF1-3BFA76CD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237A-1906-AF48-A519-655102D922FC}" type="datetime1">
              <a:rPr lang="en-US" smtClean="0"/>
              <a:t>5/19/2025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C98C7-E599-698B-5F50-6F616B1A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168F6-B4CE-D382-E020-EB1B1DB7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982571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8E4F-2CFC-B5D6-DA85-81F3BB1A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B71EB-1F90-ABDA-32C9-D8FD07BF8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6BD67-7F13-49A2-EA7C-75256C6F9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1B0D3-173D-CFAD-C8DE-67C97A0A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D753-AAB8-014D-B07C-28D8C667508E}" type="datetime1">
              <a:rPr lang="en-US" smtClean="0"/>
              <a:t>5/19/2025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7CC71-B2B0-BF7E-32AC-D8793DC7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C3356-8177-AA88-0423-AF8C1E9A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716979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F90E7-B31D-C537-4A34-60CE69BA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C7FAC-F879-30FA-557A-1E1F3504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925C7-2283-D987-3C32-31B4DCF0F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F77E6-C366-7FDE-E5EB-6DEED9094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3163C-F2BB-720F-E55D-3591C4833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A88C1-C34C-C41C-B4F9-88E70DE2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851F-76C6-FB49-BE17-322B3453760D}" type="datetime1">
              <a:rPr lang="en-US" smtClean="0"/>
              <a:t>5/19/2025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65484C-BC95-A51C-4C1A-614A78AC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29706-124C-9CE3-09EE-C668A1BD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635845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9A08-2AB6-9CF2-2548-7EBC1537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546CA-6BB8-A396-8D92-4176C08A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F50F-9E8F-4940-8A7C-863E3BB895CF}" type="datetime1">
              <a:rPr lang="en-US" smtClean="0"/>
              <a:t>5/19/2025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94329-9701-3290-1890-CD78CB3CF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4E9C5-8B03-6924-57B7-8DB6A942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096950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95D18-E337-2775-795F-7206107D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9746-C0FA-8344-8C80-A7A66583DC9A}" type="datetime1">
              <a:rPr lang="en-US" smtClean="0"/>
              <a:t>5/19/2025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E1A64-DA0F-025E-7E6F-7098CAB8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69A3A-9032-F55C-0560-608D5531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305148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556C-9B1F-4066-E81E-2D57BACA0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43B58-0A61-A578-38A2-65464B8D7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4B367-22EF-F849-48FE-7D7F8305C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54CBA-AC9B-DED4-94A1-21A54A42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6FCB3-6CA3-1E4D-AADB-1B775285934E}" type="datetime1">
              <a:rPr lang="en-US" smtClean="0"/>
              <a:t>5/19/2025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E0220-73E7-3537-7F02-6344E4C8A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CE411-8242-9532-6E62-13BBA31C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417086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ABEB0-3600-5AD0-03BC-879B9420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2C75D0-E00B-175C-61D6-555282CA6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1118B-7C03-328C-C971-E300A7805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F9E4A-C7E1-B6D0-0D5A-82FA07EA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EFE3-0814-6842-ABE0-D56F49F929EC}" type="datetime1">
              <a:rPr lang="en-US" smtClean="0"/>
              <a:t>5/19/2025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B4543-398C-668B-B986-7CE8370B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B02EA-D506-CC45-5FA4-2E1374E6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500411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1C00-1BB4-0623-6893-A9608DA1C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6D719-933A-7370-CAA0-6C800F67C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E23C5-CF54-05D1-2D0B-9ED5E37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7BF1-E45C-0342-A0FE-06EA6DEDB03A}" type="datetime1">
              <a:rPr lang="en-US" smtClean="0"/>
              <a:t>5/19/2025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DEB75-668E-E28B-E82A-5B7FD13A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22E45-7583-3E07-D1F9-D2F43B90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582200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C86FD1-092C-8B69-E759-AB69F989D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CD251-C636-A030-8089-18F8A6686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DDB38-0E97-5D76-B0AE-5A2B6787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77FE-7352-DE42-A702-F51561BE6F89}" type="datetime1">
              <a:rPr lang="en-US" smtClean="0"/>
              <a:t>5/19/2025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84872-C472-1FF7-E508-35A36CE3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29FCF-8B89-EDC3-823D-6B9ABCFF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F1A8-D912-054D-BE08-64C2E46ABF54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33739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ENCERRAMENTO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ctrTitle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ubTitle" idx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8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na">
  <p:cSld name="1 colun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 txBox="1">
            <a:spLocks noGrp="1"/>
          </p:cNvSpPr>
          <p:nvPr>
            <p:ph type="body" idx="1"/>
          </p:nvPr>
        </p:nvSpPr>
        <p:spPr>
          <a:xfrm>
            <a:off x="303950" y="1343759"/>
            <a:ext cx="4210050" cy="338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294744" y="-78698"/>
            <a:ext cx="6339626" cy="93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23;p42"/>
          <p:cNvSpPr txBox="1">
            <a:spLocks noGrp="1"/>
          </p:cNvSpPr>
          <p:nvPr>
            <p:ph type="sldNum" idx="12"/>
          </p:nvPr>
        </p:nvSpPr>
        <p:spPr>
          <a:xfrm>
            <a:off x="7004265" y="477888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5808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2COLUNAS">
  <p:cSld name="WRNP25_MIOLO_2COLUNA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+IMG">
  <p:cSld name="WRNP25_MIOLO_1COLUNA+IMG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3"/>
          <p:cNvSpPr>
            <a:spLocks noGrp="1"/>
          </p:cNvSpPr>
          <p:nvPr>
            <p:ph type="pic" idx="3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IMG">
  <p:cSld name="WRNP25_MIOLO_IMG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4"/>
          <p:cNvSpPr>
            <a:spLocks noGrp="1"/>
          </p:cNvSpPr>
          <p:nvPr>
            <p:ph type="pic" idx="2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05303655b2_0_17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●"/>
              <a:defRPr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g305303655b2_0_1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8" name="Google Shape;48;g305303655b2_0_1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05303655b2_0_17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305303655b2_0_1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ENCERRAMENTO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ctrTitle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ubTitle" idx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CAPA">
  <p:cSld name="WRNP25_CAP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5212862" y="1943030"/>
            <a:ext cx="3344982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sz="22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5225332" y="3518168"/>
            <a:ext cx="3332514" cy="60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5212861" y="4414322"/>
            <a:ext cx="3344983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CAPA">
  <p:cSld name="WRNP25_CAP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5212862" y="1943030"/>
            <a:ext cx="3344982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sz="22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5225332" y="3518168"/>
            <a:ext cx="3332514" cy="60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5212861" y="4414322"/>
            <a:ext cx="3344983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2COLUNAS">
  <p:cSld name="WRNP25_MIOLO_2COLUNA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+IMG">
  <p:cSld name="WRNP25_MIOLO_1COLUNA+IMG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>
            <a:spLocks noGrp="1"/>
          </p:cNvSpPr>
          <p:nvPr>
            <p:ph type="pic" idx="3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0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1" y="4414322"/>
            <a:ext cx="3344983" cy="326572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1354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IMG">
  <p:cSld name="WRNP25_MIOLO_IM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4"/>
          <p:cNvSpPr>
            <a:spLocks noGrp="1"/>
          </p:cNvSpPr>
          <p:nvPr>
            <p:ph type="pic" idx="2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591c2b155b_0_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0" name="Google Shape;50;g3591c2b155b_0_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rlow"/>
              <a:buChar char="●"/>
              <a:defRPr sz="2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●"/>
              <a:defRPr sz="20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●"/>
              <a:defRPr sz="20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1" name="Google Shape;51;g3591c2b155b_0_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91c2b155b_0_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91c2b155b_0_8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Barlow"/>
              <a:buNone/>
              <a:defRPr sz="52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g3591c2b155b_0_8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g3591c2b155b_0_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91c2b155b_0_8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"/>
              <a:buNone/>
              <a:defRPr sz="36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g3591c2b155b_0_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91c2b155b_0_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3" name="Google Shape;63;g3591c2b155b_0_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4" name="Google Shape;64;g3591c2b155b_0_8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5" name="Google Shape;65;g3591c2b155b_0_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91c2b155b_0_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3591c2b155b_0_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91c2b155b_0_9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rlow"/>
              <a:buNone/>
              <a:defRPr sz="2400"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g3591c2b155b_0_9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2" name="Google Shape;72;g3591c2b155b_0_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91c2b155b_0_10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arlow"/>
              <a:buNone/>
              <a:defRPr sz="4800"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g3591c2b155b_0_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91c2b155b_0_10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g3591c2b155b_0_10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Barlow"/>
              <a:buNone/>
              <a:defRPr sz="42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9" name="Google Shape;79;g3591c2b155b_0_10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rlow"/>
              <a:buNone/>
              <a:defRPr sz="21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g3591c2b155b_0_10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1" name="Google Shape;81;g3591c2b155b_0_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1744730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91c2b155b_0_1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endParaRPr/>
          </a:p>
        </p:txBody>
      </p:sp>
      <p:sp>
        <p:nvSpPr>
          <p:cNvPr id="84" name="Google Shape;84;g3591c2b155b_0_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91c2b155b_0_1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g3591c2b155b_0_1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8" name="Google Shape;88;g3591c2b155b_0_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na">
  <p:cSld name="1 coluna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91c2b155b_0_117"/>
          <p:cNvSpPr txBox="1">
            <a:spLocks noGrp="1"/>
          </p:cNvSpPr>
          <p:nvPr>
            <p:ph type="body" idx="1"/>
          </p:nvPr>
        </p:nvSpPr>
        <p:spPr>
          <a:xfrm>
            <a:off x="303949" y="1343759"/>
            <a:ext cx="4209900" cy="3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g3591c2b155b_0_117"/>
          <p:cNvSpPr txBox="1">
            <a:spLocks noGrp="1"/>
          </p:cNvSpPr>
          <p:nvPr>
            <p:ph type="title"/>
          </p:nvPr>
        </p:nvSpPr>
        <p:spPr>
          <a:xfrm>
            <a:off x="303949" y="13644"/>
            <a:ext cx="4733700" cy="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91c2b155b_0_2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Barlow"/>
              <a:buNone/>
              <a:defRPr sz="52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8" name="Google Shape;98;g3591c2b155b_0_2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g3591c2b155b_0_2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91c2b155b_0_2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Barlow"/>
              <a:buNone/>
              <a:defRPr sz="36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g3591c2b155b_0_2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91c2b155b_0_2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05" name="Google Shape;105;g3591c2b155b_0_2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Barlow"/>
              <a:buChar char="●"/>
              <a:defRPr sz="2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●"/>
              <a:defRPr sz="20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●"/>
              <a:defRPr sz="20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○"/>
              <a:defRPr sz="20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■"/>
              <a:defRPr sz="20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06" name="Google Shape;106;g3591c2b155b_0_2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91c2b155b_0_2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09" name="Google Shape;109;g3591c2b155b_0_2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0" name="Google Shape;110;g3591c2b155b_0_23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g3591c2b155b_0_2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91c2b155b_0_2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591c2b155b_0_2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91c2b155b_0_24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Barlow"/>
              <a:buNone/>
              <a:defRPr sz="24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g3591c2b155b_0_24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○"/>
              <a:defRPr sz="12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Barlow"/>
              <a:buChar char="■"/>
              <a:defRPr sz="1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8" name="Google Shape;118;g3591c2b155b_0_2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91c2b155b_0_25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Barlow"/>
              <a:buNone/>
              <a:defRPr sz="48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g3591c2b155b_0_2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2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2 COLUNAS</a:t>
            </a:r>
          </a:p>
        </p:txBody>
      </p:sp>
    </p:spTree>
    <p:extLst>
      <p:ext uri="{BB962C8B-B14F-4D97-AF65-F5344CB8AC3E}">
        <p14:creationId xmlns:p14="http://schemas.microsoft.com/office/powerpoint/2010/main" val="622016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91c2b155b_0_2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3591c2b155b_0_25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Barlow"/>
              <a:buNone/>
              <a:defRPr sz="42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5" name="Google Shape;125;g3591c2b155b_0_25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rlow"/>
              <a:buNone/>
              <a:defRPr sz="21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" name="Google Shape;126;g3591c2b155b_0_25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7" name="Google Shape;127;g3591c2b155b_0_2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91c2b155b_0_25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endParaRPr/>
          </a:p>
        </p:txBody>
      </p:sp>
      <p:sp>
        <p:nvSpPr>
          <p:cNvPr id="130" name="Google Shape;130;g3591c2b155b_0_2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91c2b155b_0_26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Barlow"/>
              <a:buNone/>
              <a:defRPr sz="120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g3591c2b155b_0_26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4" name="Google Shape;134;g3591c2b155b_0_2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91c2b155b_0_2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na">
  <p:cSld name="1 coluna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91c2b155b_0_268"/>
          <p:cNvSpPr txBox="1">
            <a:spLocks noGrp="1"/>
          </p:cNvSpPr>
          <p:nvPr>
            <p:ph type="body" idx="1"/>
          </p:nvPr>
        </p:nvSpPr>
        <p:spPr>
          <a:xfrm>
            <a:off x="303949" y="1343759"/>
            <a:ext cx="4209900" cy="3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g3591c2b155b_0_268"/>
          <p:cNvSpPr txBox="1">
            <a:spLocks noGrp="1"/>
          </p:cNvSpPr>
          <p:nvPr>
            <p:ph type="title"/>
          </p:nvPr>
        </p:nvSpPr>
        <p:spPr>
          <a:xfrm>
            <a:off x="303949" y="13644"/>
            <a:ext cx="4733700" cy="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ENCERRAMENTO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ctrTitle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ubTitle" idx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CAPA">
  <p:cSld name="WRNP25_CAP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5212862" y="1943030"/>
            <a:ext cx="3344982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sz="22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225332" y="3518168"/>
            <a:ext cx="3332514" cy="60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212861" y="4414322"/>
            <a:ext cx="3344983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2COLUNAS">
  <p:cSld name="WRNP25_MIOLO_2COLUNA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+IMG">
  <p:cSld name="WRNP25_MIOLO_1COLUNA+IMG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>
            <a:spLocks noGrp="1"/>
          </p:cNvSpPr>
          <p:nvPr>
            <p:ph type="pic" idx="3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96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IMG">
  <p:cSld name="WRNP25_MIOLO_IM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>
            <a:spLocks noGrp="1"/>
          </p:cNvSpPr>
          <p:nvPr>
            <p:ph type="pic" idx="2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738446" y="2622364"/>
            <a:ext cx="22872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100" b="0" i="0" u="none" strike="noStrike" cap="none">
                <a:solidFill>
                  <a:srgbClr val="01D7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738446" y="3452381"/>
            <a:ext cx="2349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>
              <a:buNone/>
              <a:defRPr sz="1100"/>
            </a:lvl1pPr>
            <a:lvl2pPr lvl="1">
              <a:buNone/>
              <a:defRPr sz="1100"/>
            </a:lvl2pPr>
            <a:lvl3pPr lvl="2">
              <a:buNone/>
              <a:defRPr sz="1100"/>
            </a:lvl3pPr>
            <a:lvl4pPr lvl="3">
              <a:buNone/>
              <a:defRPr sz="1100"/>
            </a:lvl4pPr>
            <a:lvl5pPr lvl="4">
              <a:buNone/>
              <a:defRPr sz="1100"/>
            </a:lvl5pPr>
            <a:lvl6pPr lvl="5">
              <a:buNone/>
              <a:defRPr sz="1100"/>
            </a:lvl6pPr>
            <a:lvl7pPr lvl="6">
              <a:buNone/>
              <a:defRPr sz="1100"/>
            </a:lvl7pPr>
            <a:lvl8pPr lvl="7">
              <a:buNone/>
              <a:defRPr sz="1100"/>
            </a:lvl8pPr>
            <a:lvl9pPr lvl="8">
              <a:buNone/>
              <a:defRPr sz="11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na">
  <p:cSld name="1 coluna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03949" y="1343759"/>
            <a:ext cx="4209900" cy="3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303949" y="13644"/>
            <a:ext cx="4733700" cy="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Questrial"/>
              <a:buNone/>
              <a:defRPr sz="33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457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Questrial"/>
              <a:buNone/>
              <a:defRPr sz="9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486150" y="4767263"/>
            <a:ext cx="2171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Questrial"/>
              <a:buNone/>
              <a:defRPr sz="9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572250" y="4767263"/>
            <a:ext cx="2457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  <a:defRPr sz="1100" b="0" i="0" u="none" strike="noStrike" cap="non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3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2COLUNAS">
  <p:cSld name="WRNP25_MIOLO_2COLUNA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3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+IMG">
  <p:cSld name="WRNP25_MIOLO_1COLUNA+IMG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31104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>
            <a:spLocks noGrp="1"/>
          </p:cNvSpPr>
          <p:nvPr>
            <p:ph type="pic" idx="3"/>
          </p:nvPr>
        </p:nvSpPr>
        <p:spPr>
          <a:xfrm>
            <a:off x="5791200" y="1828800"/>
            <a:ext cx="2986200" cy="304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IMG">
  <p:cSld name="WRNP25_MIOLO_IM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>
            <a:spLocks noGrp="1"/>
          </p:cNvSpPr>
          <p:nvPr>
            <p:ph type="pic" idx="2"/>
          </p:nvPr>
        </p:nvSpPr>
        <p:spPr>
          <a:xfrm>
            <a:off x="2266461" y="1828800"/>
            <a:ext cx="6510900" cy="304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ENCERRAMENTO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ctrTitle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211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ENCERRAMENT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B6AB5-8220-4DC1-AA43-E2D3B8F58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4466A7-C4F3-492B-97CF-E72A9E3E0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89715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33A794-46E7-44C3-B187-450DD033D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67F2BE-506E-4DB5-BC39-130C703B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4241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9CAF6-CE36-43CE-8154-77B13507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5825D2-2116-405C-BB88-38FAB6120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02500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DC985-EA98-4140-BBAB-A6E9CF35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3FC31B-03A7-47B8-A1AD-69679979F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6950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0EFD1A-374E-4397-B80B-5A2B025FE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525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067767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DF6DC-32AE-4837-ACC1-E4A43DD2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907475-A311-46CC-B0FC-343084884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C082BA-CC86-47B2-B2CA-908DDCE53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3FB607-D750-49AE-AC69-D046686D4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E9BD365-28A8-4EA5-8115-9D2C553ED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891943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B37234-07B9-48D7-9B57-89CB667C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96273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286886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5BA469-3C59-4823-BB61-271EEC0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771F93-3D36-4385-8DDD-6F15BAB59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232379-CA23-42A3-8768-00CC8FD19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57931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1073-6B3C-4BCD-BDEE-41F1EF12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4D8481-3F72-4329-B2B0-C8A52A1CE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1EA126-C777-4AA8-BB2F-48789A975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1115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303950" y="1343759"/>
            <a:ext cx="4210050" cy="33813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200"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303949" y="13644"/>
            <a:ext cx="4733511" cy="931793"/>
          </a:xfrm>
          <a:prstGeom prst="rect">
            <a:avLst/>
          </a:prstGeom>
        </p:spPr>
        <p:txBody>
          <a:bodyPr anchor="ctr"/>
          <a:lstStyle>
            <a:lvl1pPr>
              <a:defRPr sz="1125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036502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F5F3C-3AAA-4661-8239-803BDA93E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89371B-3116-4601-9D54-EEB821389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775848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505FC6-87E8-4960-8FED-DA6C98D23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48513" y="274638"/>
            <a:ext cx="1627187" cy="12763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386CEC-B94F-4A8C-845B-1CD373FAD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66950" y="274638"/>
            <a:ext cx="4729163" cy="12763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58158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E1433-5AF4-4A53-8491-7FE21D781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861F6D-2ABB-48AF-9DB8-756CE8B6D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4151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2D606-4B92-4229-B27D-B860CCF8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D2BFB7-45C1-4F66-96DB-ED43D35FF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721555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A032A-2FD6-41E8-839C-A6EE7ADC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AD4AC5-6952-4726-904E-9117BFA5B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50108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5C39B-1D4F-4F2B-9AA2-23DDDD51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4067C0-D685-45E4-8440-7F43FCE47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6950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CB4950-7FEB-4597-AD6D-AD1072EE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525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513131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63DF0-D924-43EB-9242-46D572E3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D1F873-F3A1-4641-B7E9-72D48B0D8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3804E1-376B-4E08-92C1-48EA9A57E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EA827F-125A-4741-AE64-5042ECFB1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158DD7D-0082-4F58-9874-41754BE0B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308451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A118B-2182-4455-BE05-6071DC07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31985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434358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48DC4-076B-440F-B467-3C753158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E70E5F-8E01-487A-9ECC-AC5D62686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B9EB8B-B3D7-47BC-9BAA-046C2AC6E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43029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CAPA">
  <p:cSld name="WRNP25_CAP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5212862" y="1943030"/>
            <a:ext cx="3344982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sz="22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5225332" y="3518168"/>
            <a:ext cx="3332514" cy="60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5212861" y="4414322"/>
            <a:ext cx="3344983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6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8E6F8-72FF-4BEF-83A4-72F0316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A5DA216-3BDC-43A6-B09D-BD95A030A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ABAF4A-348C-4F6F-8554-98E63D533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580421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ED817-A818-47B5-9F76-40095E1D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2AE550-90D9-4A30-8A3B-22B190C4A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12814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31B0B8E-F0A7-4024-8C6E-83F89B742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48513" y="274638"/>
            <a:ext cx="1627187" cy="12763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6F9FE8-D797-4015-AC6B-C35051603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66950" y="274638"/>
            <a:ext cx="4729163" cy="12763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789814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DF887-5244-44E4-B457-628F46857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85B16F-70F3-47E5-A472-A4DE28E47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866657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0BA99-5C86-4EF2-BF22-98E89E88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087A61-5D50-4E1D-B126-908C927C0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141219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94E09-2BDD-4909-91BA-D3D7D4A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788A7C-9299-4FC0-9D58-377F50659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23817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06580-02D7-4D24-AA23-534C1C9C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AF13B7-B572-4C8C-AAE4-99628C4D1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6950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288C89-4148-466C-8751-2F18FB27B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525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47708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B8F1B-F15E-4044-97C4-D73FD1FE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5AFB30-0365-417E-BE6A-9F7B257C0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A13594-E168-4CAE-B118-143FF7192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3F6F68-5CE5-429E-BE5B-566BE924B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9E68250-AD9B-4EDA-8781-9D6FCC611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049393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28534-2C45-4624-9E9D-60530E66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58572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54330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2COLUNAS">
  <p:cSld name="WRNP25_MIOLO_2COLUNA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8382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A6A96-1559-4030-98D2-EA237A49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F19C23-0F9C-4836-8D60-AE261DBFE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146C20-4B0A-4806-A80D-F02746E6B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97901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AA5DE-70E9-416A-8157-CA24B3523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949728D-8621-4787-B790-1F23777B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B4BCAC-6139-45BA-B198-1A86A90BF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907169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DE3BF-A30A-41D2-9F74-A1982E26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838759-0D2B-4EB3-90F5-15D7C8B93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98193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C72400-39FB-4546-8988-5646018FD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48513" y="274638"/>
            <a:ext cx="1627187" cy="12763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EF3603-8CC3-433F-BA9F-8E85B3183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66950" y="274638"/>
            <a:ext cx="4729163" cy="12763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157893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9C993-A458-487F-9745-43DBA3469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5BFD2D-441D-4B77-BDF8-473BDCBA6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256306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79CD5-CE5E-4649-A102-D15A58EB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740E74-FBEA-42A6-8D9A-0AFA22DC9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989739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A47A3-2947-402E-B161-5D2C30ECE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62C133-CE3C-46EA-867D-E16A6720E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00797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88814-F94F-49FE-8A11-CD848D44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07F0DD-3CC0-45F4-8450-6CB75C68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6950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B3433D-580E-49C7-88B3-B7D7AD25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525" y="1168400"/>
            <a:ext cx="3178175" cy="382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887670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4E84F-9702-4C15-B0A5-EC5ADB2E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2E9825-D520-47C9-AEA6-D31ACD85A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AC26C8-A2F5-40F8-A9A0-31BFD95CB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EF18F2-4D9D-4B10-80CA-9E388675B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222CF3F-E7E4-4D04-9E26-0A7DE89332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598800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FA0603-1D86-4637-A290-52782E766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3629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3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4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4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C68B5B-B2D6-BDA3-5153-36563E2BB9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69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BEB334DC-E773-4105-ABBE-451261D73E1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1440"/>
            <a:ext cx="9146160" cy="51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2F0C867-626F-4D5C-BDF9-9A16921DF9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6560" y="274680"/>
            <a:ext cx="6509879" cy="508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 título Mestre da PALESTRA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761163C-5978-4305-BF5D-E1C5F53695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66560" y="1168920"/>
            <a:ext cx="6509879" cy="38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55D16C1-8B03-4FAE-BA0E-00255D3908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266560" y="1808639"/>
            <a:ext cx="6509879" cy="3036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os estilos de TEXTO CORRIDO – 1 COLUNA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18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804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2000" b="1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</p:titleStyle>
    <p:bodyStyle>
      <a:lvl1pPr marL="0" marR="0" lvl="0" indent="0" algn="l" rtl="0" hangingPunct="1">
        <a:lnSpc>
          <a:spcPct val="90000"/>
        </a:lnSpc>
        <a:spcBef>
          <a:spcPts val="1001"/>
        </a:spcBef>
        <a:spcAft>
          <a:spcPts val="0"/>
        </a:spcAft>
        <a:buNone/>
        <a:tabLst>
          <a:tab pos="0" algn="l"/>
        </a:tabLst>
        <a:defRPr lang="pt-BR" sz="17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1A9B3D89-B0A8-4095-A47A-FB496B525EAC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1440"/>
            <a:ext cx="9146160" cy="51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1A882E3-BA0F-4F7A-8A2B-BBB5EC5C7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6560" y="274680"/>
            <a:ext cx="6509879" cy="508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 título Mestre da PALESTRA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DEBB6C0-EE8C-4C6E-8385-B1EF25FF8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66560" y="1168920"/>
            <a:ext cx="6509879" cy="38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F8FD9F8-7C04-42B1-9C85-19C1C58CBF1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266560" y="1808639"/>
            <a:ext cx="6509879" cy="3036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os estilos de TEXTO CORRIDO – 2 COLUNAS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830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2000" b="1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</p:titleStyle>
    <p:bodyStyle>
      <a:lvl1pPr marL="0" marR="0" lvl="0" indent="0" algn="l" rtl="0" hangingPunct="1">
        <a:lnSpc>
          <a:spcPct val="90000"/>
        </a:lnSpc>
        <a:spcBef>
          <a:spcPts val="1001"/>
        </a:spcBef>
        <a:spcAft>
          <a:spcPts val="0"/>
        </a:spcAft>
        <a:buNone/>
        <a:tabLst>
          <a:tab pos="0" algn="l"/>
        </a:tabLst>
        <a:defRPr lang="pt-BR" sz="17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4492D517-E0F0-4FA2-B1C2-4798A7EDD7E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1440"/>
            <a:ext cx="9146160" cy="51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E26D3E8-260A-4CF4-AB98-0D3B25FB21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6560" y="274680"/>
            <a:ext cx="6509879" cy="508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 título Mestre da PALESTRA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FFBA7D-B5E2-468A-8F7E-3E55EB3E90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66560" y="1168920"/>
            <a:ext cx="6509879" cy="38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7658320-4A00-4BA8-8110-AB64241E3F8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266560" y="1808639"/>
            <a:ext cx="3110039" cy="3036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os estilos de TEXTO CORRIDO – 1 COLUNA</a:t>
            </a:r>
          </a:p>
        </p:txBody>
      </p:sp>
      <p:sp>
        <p:nvSpPr>
          <p:cNvPr id="6" name="Espaço Reservado para Imagem 4">
            <a:extLst>
              <a:ext uri="{FF2B5EF4-FFF2-40B4-BE49-F238E27FC236}">
                <a16:creationId xmlns:a16="http://schemas.microsoft.com/office/drawing/2014/main" id="{A5BE5FA4-6E9B-45A3-A125-50BF115AD53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791320" y="1828800"/>
            <a:ext cx="2985839" cy="303983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2000" b="1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</p:titleStyle>
    <p:bodyStyle>
      <a:lvl1pPr algn="l" rtl="0" hangingPunct="1">
        <a:lnSpc>
          <a:spcPct val="90000"/>
        </a:lnSpc>
        <a:spcBef>
          <a:spcPts val="1417"/>
        </a:spcBef>
        <a:spcAft>
          <a:spcPts val="0"/>
        </a:spcAft>
        <a:tabLst/>
        <a:defRPr lang="en-US" sz="28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Calibri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030BBAA0-6F6A-45BE-B04B-FB6C1E653B9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1440"/>
            <a:ext cx="9146160" cy="51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39F76A5-F3BC-45F0-922E-DD35B51CE0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6560" y="274680"/>
            <a:ext cx="6509879" cy="508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 título Mestre da PALESTRA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85DAD36-C3FC-4772-9A5E-7E9FFEF38F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66560" y="1168920"/>
            <a:ext cx="6509879" cy="38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46B783AA-A5D8-40B5-AAFC-86A02F82E24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266560" y="1828800"/>
            <a:ext cx="6510599" cy="303983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2000" b="1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</p:titleStyle>
    <p:bodyStyle>
      <a:lvl1pPr algn="l" rtl="0" hangingPunct="1">
        <a:lnSpc>
          <a:spcPct val="90000"/>
        </a:lnSpc>
        <a:spcBef>
          <a:spcPts val="1417"/>
        </a:spcBef>
        <a:spcAft>
          <a:spcPts val="0"/>
        </a:spcAft>
        <a:tabLst/>
        <a:defRPr lang="en-US" sz="28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Calibri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77735064-44AB-4C3D-A179-883A1D275A7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1440"/>
            <a:ext cx="9146160" cy="51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A7D48B4-93EF-40B5-BB64-4F959F08C3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42640" y="2008080"/>
            <a:ext cx="3242879" cy="33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pt-BR"/>
              <a:t>OBRIGADO (A)!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2000" b="1" i="0" u="none" strike="noStrike" kern="1200" cap="none" spc="0" baseline="0">
          <a:ln>
            <a:noFill/>
          </a:ln>
          <a:solidFill>
            <a:srgbClr val="FFFFFF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58B0F5-A0B7-5E6B-5AE7-867FC778A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8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7">
            <a:extLst>
              <a:ext uri="{FF2B5EF4-FFF2-40B4-BE49-F238E27FC236}">
                <a16:creationId xmlns:a16="http://schemas.microsoft.com/office/drawing/2014/main" id="{9CFAE441-2097-4654-ABE3-1A10073D751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800" y="0"/>
            <a:ext cx="9140040" cy="51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3C965A-1B90-4C37-A859-34E8120493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2800" y="1942919"/>
            <a:ext cx="3344759" cy="752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>
            <a:normAutofit/>
          </a:bodyPr>
          <a:lstStyle/>
          <a:p>
            <a:pPr lvl="0"/>
            <a:r>
              <a:rPr lang="pt-BR"/>
              <a:t>Clique para editar o título Mestre da PALESTRA</a:t>
            </a:r>
          </a:p>
        </p:txBody>
      </p:sp>
      <p:sp>
        <p:nvSpPr>
          <p:cNvPr id="4" name="Espaço Reservado para Conteúdo 12">
            <a:extLst>
              <a:ext uri="{FF2B5EF4-FFF2-40B4-BE49-F238E27FC236}">
                <a16:creationId xmlns:a16="http://schemas.microsoft.com/office/drawing/2014/main" id="{45FE1C1F-A476-4CAC-BD47-B061D2E1FC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12800" y="4414320"/>
            <a:ext cx="3344759" cy="326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normAutofit/>
          </a:bodyPr>
          <a:lstStyle/>
          <a:p>
            <a:pPr lvl="0"/>
            <a:r>
              <a:rPr lang="pt-BR"/>
              <a:t>Clique para editar CARGO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22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</p:titleStyle>
    <p:bodyStyle>
      <a:lvl1pPr marL="0" marR="0" lvl="0" indent="0" algn="l" rtl="0" hangingPunct="1">
        <a:lnSpc>
          <a:spcPct val="90000"/>
        </a:lnSpc>
        <a:spcBef>
          <a:spcPts val="751"/>
        </a:spcBef>
        <a:spcAft>
          <a:spcPts val="0"/>
        </a:spcAft>
        <a:buNone/>
        <a:tabLst>
          <a:tab pos="0" algn="l"/>
        </a:tabLst>
        <a:defRPr lang="pt-BR" sz="1700" b="0" i="1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Barlow" pitchFamily="2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3C0BA6-9BEA-45A5-F447-E0FE8FF9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C7DB6-5BCE-A659-7AC5-C7E6AD2D1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2B35-244D-EAB8-6CC0-C2D4B74BF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D0CA-953C-6A4A-88C5-927023679CF5}" type="datetime1">
              <a:rPr lang="en-US" smtClean="0"/>
              <a:t>5/19/2025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8CD87-2DAD-C527-5536-C1C667F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8AFC5-84FE-F0A6-6560-31FDFEC64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9841" y="481921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9F1A8-D912-054D-BE08-64C2E46ABF54}" type="slidenum">
              <a:rPr lang="en-BR" smtClean="0"/>
              <a:pPr/>
              <a:t>‹nº›</a:t>
            </a:fld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300171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659" r:id="rId11"/>
    <p:sldLayoutId id="214748366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D3EE3E-223B-7A25-1E6D-578616A202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1338"/>
            <a:ext cx="9146380" cy="51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4" r:id="rId2"/>
    <p:sldLayoutId id="2147483775" r:id="rId3"/>
    <p:sldLayoutId id="2147483776" r:id="rId4"/>
    <p:sldLayoutId id="2147483677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338"/>
            <a:ext cx="9146380" cy="514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2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338"/>
            <a:ext cx="9146380" cy="51421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591c2b155b_0_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363"/>
              </a:buClr>
              <a:buSzPts val="2800"/>
              <a:buFont typeface="Barlow SemiBold"/>
              <a:buNone/>
              <a:defRPr sz="2800" b="0" i="0" u="none" strike="noStrike" cap="none">
                <a:solidFill>
                  <a:srgbClr val="19136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6" name="Google Shape;46;g3591c2b155b_0_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Char char="●"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7" name="Google Shape;47;g3591c2b155b_0_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660" r:id="rId3"/>
    <p:sldLayoutId id="2147483745" r:id="rId4"/>
    <p:sldLayoutId id="2147483746" r:id="rId5"/>
    <p:sldLayoutId id="2147483731" r:id="rId6"/>
    <p:sldLayoutId id="2147483748" r:id="rId7"/>
    <p:sldLayoutId id="2147483802" r:id="rId8"/>
    <p:sldLayoutId id="2147483750" r:id="rId9"/>
    <p:sldLayoutId id="2147483751" r:id="rId10"/>
    <p:sldLayoutId id="2147483752" r:id="rId11"/>
    <p:sldLayoutId id="214748375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91c2b155b_0_2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363"/>
              </a:buClr>
              <a:buSzPts val="2800"/>
              <a:buFont typeface="Barlow SemiBold"/>
              <a:buNone/>
              <a:defRPr sz="2800">
                <a:solidFill>
                  <a:srgbClr val="19136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4" name="Google Shape;94;g3591c2b155b_0_2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Char char="●"/>
              <a:defRPr sz="18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5" name="Google Shape;95;g3591c2b155b_0_2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80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1338"/>
            <a:ext cx="9146380" cy="51421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786" r:id="rId9"/>
    <p:sldLayoutId id="2147483787" r:id="rId10"/>
    <p:sldLayoutId id="2147483788" r:id="rId11"/>
    <p:sldLayoutId id="21474837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4.xml"/><Relationship Id="rId5" Type="http://schemas.openxmlformats.org/officeDocument/2006/relationships/hyperlink" Target="https://hackinsdn.ufba.br/" TargetMode="Externa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19" Type="http://schemas.openxmlformats.org/officeDocument/2006/relationships/image" Target="../media/image105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19" Type="http://schemas.openxmlformats.org/officeDocument/2006/relationships/image" Target="../media/image105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19" Type="http://schemas.openxmlformats.org/officeDocument/2006/relationships/image" Target="../media/image105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6.png"/><Relationship Id="rId21" Type="http://schemas.openxmlformats.org/officeDocument/2006/relationships/image" Target="../media/image103.pn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19" Type="http://schemas.openxmlformats.org/officeDocument/2006/relationships/image" Target="../media/image105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0_C4A69CF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0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4_27CD9402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26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9629" y="1610555"/>
            <a:ext cx="4077356" cy="192239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Barlow"/>
                <a:ea typeface="Calibri"/>
                <a:cs typeface="Calibri"/>
              </a:rPr>
              <a:t>Resultados dos </a:t>
            </a:r>
            <a:r>
              <a:rPr lang="pt-BR" sz="2800" err="1">
                <a:solidFill>
                  <a:schemeClr val="bg1"/>
                </a:solidFill>
                <a:latin typeface="Barlow"/>
                <a:ea typeface="Calibri"/>
                <a:cs typeface="Calibri"/>
              </a:rPr>
              <a:t>GTs</a:t>
            </a:r>
            <a:r>
              <a:rPr lang="pt-BR" sz="2800" dirty="0">
                <a:solidFill>
                  <a:schemeClr val="bg1"/>
                </a:solidFill>
                <a:latin typeface="Barlow"/>
                <a:ea typeface="Calibri"/>
                <a:cs typeface="Calibri"/>
              </a:rPr>
              <a:t> de P&amp;D em Cibersegurança (projeto Hackers do Bem)</a:t>
            </a:r>
          </a:p>
          <a:p>
            <a:pPr algn="r"/>
            <a:endParaRPr lang="pt-BR" sz="2300" dirty="0">
              <a:solidFill>
                <a:schemeClr val="bg1"/>
              </a:solidFill>
              <a:latin typeface="Barlow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Barlow"/>
              </a:rPr>
              <a:t>Rômulo Silva Pinheiro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1" y="3970610"/>
            <a:ext cx="4077356" cy="326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t-BR">
                <a:solidFill>
                  <a:schemeClr val="bg1"/>
                </a:solidFill>
                <a:latin typeface="Barlow"/>
              </a:rPr>
              <a:t>Coordenador P&amp;D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80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C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3591c2b155b_0_137" title="loja-exss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325"/>
            <a:ext cx="9203275" cy="5176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692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E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3591c2b155b_0_147" descr="barraprogresso.png"/>
          <p:cNvPicPr preferRelativeResize="0"/>
          <p:nvPr/>
        </p:nvPicPr>
        <p:blipFill rotWithShape="1">
          <a:blip r:embed="rId3">
            <a:alphaModFix/>
          </a:blip>
          <a:srcRect t="4552"/>
          <a:stretch/>
        </p:blipFill>
        <p:spPr>
          <a:xfrm>
            <a:off x="0" y="455700"/>
            <a:ext cx="9144002" cy="4232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1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E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591c2b155b_0_152" title="trilha-de-progresso-exss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175"/>
            <a:ext cx="9144000" cy="4429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90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Conclusão</a:t>
            </a:r>
            <a:endParaRPr/>
          </a:p>
        </p:txBody>
      </p:sp>
      <p:sp>
        <p:nvSpPr>
          <p:cNvPr id="209" name="Google Shape;209;p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Versão 1 do MVP disponível para </a:t>
            </a:r>
            <a:r>
              <a:rPr lang="pt-BR" i="1"/>
              <a:t>download</a:t>
            </a:r>
            <a:r>
              <a:rPr lang="pt-BR"/>
              <a:t> e avaliação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Menção honrosa: entre as três melhores ferramentas do Salão de Ferramentas do SBSeg 2024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135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C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91c2b155b_0_217"/>
          <p:cNvSpPr txBox="1"/>
          <p:nvPr/>
        </p:nvSpPr>
        <p:spPr>
          <a:xfrm>
            <a:off x="311700" y="133175"/>
            <a:ext cx="85206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25"/>
              <a:buFont typeface="Arial"/>
              <a:buNone/>
            </a:pPr>
            <a:r>
              <a:rPr lang="pt-BR" sz="2925" b="0" i="0" strike="noStrike" cap="none">
                <a:solidFill>
                  <a:srgbClr val="011EFF"/>
                </a:solidFill>
                <a:latin typeface="Barlow Medium"/>
                <a:ea typeface="Barlow Medium"/>
                <a:cs typeface="Barlow Medium"/>
                <a:sym typeface="Barlow Medium"/>
              </a:rPr>
              <a:t>Faça o </a:t>
            </a:r>
            <a:r>
              <a:rPr lang="pt-BR" sz="2925" b="0" i="1" strike="noStrike" cap="none">
                <a:solidFill>
                  <a:srgbClr val="011EFF"/>
                </a:solidFill>
                <a:latin typeface="Barlow Medium"/>
                <a:ea typeface="Barlow Medium"/>
                <a:cs typeface="Barlow Medium"/>
                <a:sym typeface="Barlow Medium"/>
              </a:rPr>
              <a:t>download</a:t>
            </a:r>
            <a:r>
              <a:rPr lang="pt-BR" sz="2925" b="0" i="0" strike="noStrike" cap="none">
                <a:solidFill>
                  <a:srgbClr val="011EFF"/>
                </a:solidFill>
                <a:latin typeface="Barlow Medium"/>
                <a:ea typeface="Barlow Medium"/>
                <a:cs typeface="Barlow Medium"/>
                <a:sym typeface="Barlow Medium"/>
              </a:rPr>
              <a:t> e avalie nosso </a:t>
            </a:r>
            <a:r>
              <a:rPr lang="pt-BR" sz="2925">
                <a:solidFill>
                  <a:srgbClr val="011EFF"/>
                </a:solidFill>
                <a:latin typeface="Barlow Medium"/>
                <a:ea typeface="Barlow Medium"/>
                <a:cs typeface="Barlow Medium"/>
                <a:sym typeface="Barlow Medium"/>
              </a:rPr>
              <a:t>e</a:t>
            </a:r>
            <a:r>
              <a:rPr lang="pt-BR" sz="2925" b="0" i="0" strike="noStrike" cap="none">
                <a:solidFill>
                  <a:srgbClr val="011EFF"/>
                </a:solidFill>
                <a:latin typeface="Barlow Medium"/>
                <a:ea typeface="Barlow Medium"/>
                <a:cs typeface="Barlow Medium"/>
                <a:sym typeface="Barlow Medium"/>
              </a:rPr>
              <a:t>mulador!</a:t>
            </a:r>
            <a:endParaRPr sz="2925" b="0" i="0" strike="noStrike" cap="none">
              <a:solidFill>
                <a:srgbClr val="011E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38"/>
              <a:buFont typeface="Arial"/>
              <a:buNone/>
            </a:pPr>
            <a:endParaRPr sz="1237" b="1" i="0" strike="noStrike" cap="none">
              <a:solidFill>
                <a:srgbClr val="011E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25"/>
              <a:buFont typeface="Arial"/>
              <a:buNone/>
            </a:pPr>
            <a:r>
              <a:rPr lang="pt-BR" sz="4425" b="1" i="0" strike="noStrike" cap="none">
                <a:solidFill>
                  <a:srgbClr val="011EFF"/>
                </a:solidFill>
                <a:latin typeface="Barlow"/>
                <a:ea typeface="Barlow"/>
                <a:cs typeface="Barlow"/>
                <a:sym typeface="Barlow"/>
              </a:rPr>
              <a:t>https://</a:t>
            </a:r>
            <a:r>
              <a:rPr lang="pt-BR" sz="4425" b="1">
                <a:solidFill>
                  <a:srgbClr val="011EFF"/>
                </a:solidFill>
                <a:latin typeface="Barlow"/>
                <a:ea typeface="Barlow"/>
                <a:cs typeface="Barlow"/>
                <a:sym typeface="Barlow"/>
              </a:rPr>
              <a:t>gtexss</a:t>
            </a:r>
            <a:r>
              <a:rPr lang="pt-BR" sz="4425" b="1" i="0" strike="noStrike" cap="none">
                <a:solidFill>
                  <a:srgbClr val="011EFF"/>
                </a:solidFill>
                <a:latin typeface="Barlow"/>
                <a:ea typeface="Barlow"/>
                <a:cs typeface="Barlow"/>
                <a:sym typeface="Barlow"/>
              </a:rPr>
              <a:t>.uff.br</a:t>
            </a:r>
            <a:endParaRPr sz="4425" b="1" i="0" strike="noStrike" cap="none">
              <a:solidFill>
                <a:srgbClr val="011E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25"/>
              <a:buFont typeface="Arial"/>
              <a:buNone/>
            </a:pPr>
            <a:endParaRPr sz="4425" b="1" i="0" strike="noStrike" cap="none">
              <a:solidFill>
                <a:srgbClr val="01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15" name="Google Shape;215;g3591c2b155b_0_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7730" y="1561781"/>
            <a:ext cx="2078318" cy="326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591c2b155b_0_217" title="frame (1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161" y="1642575"/>
            <a:ext cx="3099150" cy="309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591c2b155b_0_217"/>
          <p:cNvSpPr/>
          <p:nvPr/>
        </p:nvSpPr>
        <p:spPr>
          <a:xfrm>
            <a:off x="844288" y="1642575"/>
            <a:ext cx="1919400" cy="1487100"/>
          </a:xfrm>
          <a:prstGeom prst="wedgeRoundRectCallout">
            <a:avLst>
              <a:gd name="adj1" fmla="val 64198"/>
              <a:gd name="adj2" fmla="val 69948"/>
              <a:gd name="adj3" fmla="val 0"/>
            </a:avLst>
          </a:prstGeom>
          <a:solidFill>
            <a:srgbClr val="011EFF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FF6D4C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4,6</a:t>
            </a:r>
            <a:endParaRPr sz="6000">
              <a:solidFill>
                <a:srgbClr val="FF6D4C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90976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 txBox="1"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VISITEM-NOS !</a:t>
            </a:r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 i="0"/>
              <a:t>igor@ic.uff.br</a:t>
            </a:r>
            <a:endParaRPr i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 i="0"/>
              <a:t>gt-exss@midiacom.uff.br</a:t>
            </a:r>
            <a:endParaRPr i="0"/>
          </a:p>
        </p:txBody>
      </p:sp>
    </p:spTree>
    <p:extLst>
      <p:ext uri="{BB962C8B-B14F-4D97-AF65-F5344CB8AC3E}">
        <p14:creationId xmlns:p14="http://schemas.microsoft.com/office/powerpoint/2010/main" val="3131802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1" y="1539227"/>
            <a:ext cx="4077356" cy="1391327"/>
          </a:xfrm>
        </p:spPr>
        <p:txBody>
          <a:bodyPr>
            <a:noAutofit/>
          </a:bodyPr>
          <a:lstStyle/>
          <a:p>
            <a:pPr algn="ctr"/>
            <a:br>
              <a:rPr lang="pt-BR" sz="2300" dirty="0">
                <a:solidFill>
                  <a:schemeClr val="bg1"/>
                </a:solidFill>
                <a:latin typeface="Barlow"/>
              </a:rPr>
            </a:br>
            <a:r>
              <a:rPr lang="pt-BR" sz="2300" dirty="0">
                <a:solidFill>
                  <a:schemeClr val="bg1"/>
                </a:solidFill>
                <a:latin typeface="Barlow"/>
              </a:rPr>
              <a:t>GT-ETSC</a:t>
            </a:r>
            <a:br>
              <a:rPr lang="pt-BR" sz="2300" dirty="0">
                <a:latin typeface="Barlow"/>
              </a:rPr>
            </a:br>
            <a:r>
              <a:rPr lang="pt-BR" sz="2300" dirty="0">
                <a:solidFill>
                  <a:schemeClr val="bg1"/>
                </a:solidFill>
                <a:latin typeface="Barlow"/>
              </a:rPr>
              <a:t>Solução para Treinamento</a:t>
            </a:r>
            <a:r>
              <a:rPr lang="pt-BR" sz="2300" i="1" dirty="0">
                <a:solidFill>
                  <a:schemeClr val="bg1"/>
                </a:solidFill>
                <a:latin typeface="Barlow"/>
              </a:rPr>
              <a:t> Hands </a:t>
            </a:r>
            <a:r>
              <a:rPr lang="pt-BR" sz="2300" i="1" dirty="0" err="1">
                <a:solidFill>
                  <a:schemeClr val="bg1"/>
                </a:solidFill>
                <a:latin typeface="Barlow"/>
              </a:rPr>
              <a:t>On</a:t>
            </a:r>
            <a:r>
              <a:rPr lang="pt-BR" sz="2300" dirty="0">
                <a:solidFill>
                  <a:schemeClr val="bg1"/>
                </a:solidFill>
                <a:latin typeface="Barlow"/>
              </a:rPr>
              <a:t> em Cibersegurança</a:t>
            </a:r>
            <a:endParaRPr lang="pt-BR" sz="23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Barlow"/>
              </a:rPr>
              <a:t>Edmar Candeia Gurjão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11629" y="4078732"/>
            <a:ext cx="5137728" cy="6226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Barlow"/>
              </a:rPr>
              <a:t>Universidade Federal de Campina Grande/Professor</a:t>
            </a:r>
          </a:p>
          <a:p>
            <a:pPr algn="r"/>
            <a:r>
              <a:rPr lang="pt-BR">
                <a:solidFill>
                  <a:schemeClr val="bg1"/>
                </a:solidFill>
                <a:latin typeface="Barlow"/>
              </a:rPr>
              <a:t>P&amp;D Hackers do Bem – GT ETSC/Coordenador</a:t>
            </a:r>
          </a:p>
        </p:txBody>
      </p:sp>
    </p:spTree>
    <p:extLst>
      <p:ext uri="{BB962C8B-B14F-4D97-AF65-F5344CB8AC3E}">
        <p14:creationId xmlns:p14="http://schemas.microsoft.com/office/powerpoint/2010/main" val="129813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232" y="274638"/>
            <a:ext cx="6496444" cy="674386"/>
          </a:xfrm>
        </p:spPr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Emulador para Treinamento em Segurança Cibernética - ETSC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1126273"/>
            <a:ext cx="6510214" cy="424942"/>
          </a:xfrm>
        </p:spPr>
        <p:txBody>
          <a:bodyPr/>
          <a:lstStyle/>
          <a:p>
            <a:r>
              <a:rPr lang="pt-BR" dirty="0"/>
              <a:t>Equipe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D4067-3658-19AC-41BC-DA848B0E09AD}"/>
              </a:ext>
            </a:extLst>
          </p:cNvPr>
          <p:cNvSpPr txBox="1"/>
          <p:nvPr/>
        </p:nvSpPr>
        <p:spPr>
          <a:xfrm>
            <a:off x="3754176" y="1696428"/>
            <a:ext cx="13219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 dirty="0" err="1">
                <a:solidFill>
                  <a:srgbClr val="000000"/>
                </a:solidFill>
                <a:effectLst/>
                <a:latin typeface="Barlow"/>
              </a:rPr>
              <a:t>Leocarlos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Barlow"/>
              </a:rPr>
              <a:t> B. S. Lima</a:t>
            </a:r>
          </a:p>
        </p:txBody>
      </p:sp>
      <p:pic>
        <p:nvPicPr>
          <p:cNvPr id="8" name="Picture 5" descr="Pessoa de cabelos curtos sorrindo&#10;&#10;Descrição gerada automaticamente">
            <a:extLst>
              <a:ext uri="{FF2B5EF4-FFF2-40B4-BE49-F238E27FC236}">
                <a16:creationId xmlns:a16="http://schemas.microsoft.com/office/drawing/2014/main" id="{EBA1B412-7829-E5E2-4A81-3BBBB62F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694" y="2325342"/>
            <a:ext cx="790313" cy="79240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A896740-4250-A60A-4C82-FC32CDAA153D}"/>
              </a:ext>
            </a:extLst>
          </p:cNvPr>
          <p:cNvSpPr txBox="1"/>
          <p:nvPr/>
        </p:nvSpPr>
        <p:spPr>
          <a:xfrm>
            <a:off x="5436215" y="1688454"/>
            <a:ext cx="10424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Barlow"/>
              </a:rPr>
              <a:t>Matheus </a:t>
            </a:r>
            <a:r>
              <a:rPr lang="en-US" sz="1600" b="1" dirty="0">
                <a:solidFill>
                  <a:srgbClr val="000000"/>
                </a:solidFill>
                <a:latin typeface="Barlow"/>
              </a:rPr>
              <a:t>Vilarim</a:t>
            </a:r>
            <a:endParaRPr lang="en-US" sz="1600" b="1" i="0" dirty="0">
              <a:solidFill>
                <a:srgbClr val="000000"/>
              </a:solidFill>
              <a:effectLst/>
              <a:latin typeface="Barlow"/>
            </a:endParaRPr>
          </a:p>
        </p:txBody>
      </p:sp>
      <p:pic>
        <p:nvPicPr>
          <p:cNvPr id="10" name="Picture 8" descr="Homem de terno e óculos&#10;&#10;Descrição gerada automaticamente">
            <a:extLst>
              <a:ext uri="{FF2B5EF4-FFF2-40B4-BE49-F238E27FC236}">
                <a16:creationId xmlns:a16="http://schemas.microsoft.com/office/drawing/2014/main" id="{303A12DD-C8E0-AB48-5880-122DCB725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32" y="2281203"/>
            <a:ext cx="925188" cy="876098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41CEB2D3-CC69-3277-F3B0-A711D6F47B61}"/>
              </a:ext>
            </a:extLst>
          </p:cNvPr>
          <p:cNvSpPr txBox="1"/>
          <p:nvPr/>
        </p:nvSpPr>
        <p:spPr>
          <a:xfrm>
            <a:off x="2781013" y="3485193"/>
            <a:ext cx="11724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0" dirty="0">
                <a:solidFill>
                  <a:srgbClr val="000000"/>
                </a:solidFill>
                <a:effectLst/>
                <a:latin typeface="Barlow"/>
              </a:rPr>
              <a:t>Fernando Barros</a:t>
            </a:r>
            <a:endParaRPr lang="pt-BR" sz="1600" dirty="0">
              <a:latin typeface="Barlow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D022C4B4-6D2D-27C7-9DDA-85461906E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979" y="4158511"/>
            <a:ext cx="770390" cy="789294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5BC7CAAF-7BD2-9149-8A2F-29E06EEEAEE2}"/>
              </a:ext>
            </a:extLst>
          </p:cNvPr>
          <p:cNvSpPr txBox="1"/>
          <p:nvPr/>
        </p:nvSpPr>
        <p:spPr>
          <a:xfrm>
            <a:off x="4843139" y="3432452"/>
            <a:ext cx="75163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Barlow"/>
              </a:rPr>
              <a:t>João Paulo</a:t>
            </a:r>
          </a:p>
        </p:txBody>
      </p:sp>
      <p:pic>
        <p:nvPicPr>
          <p:cNvPr id="14" name="Picture 19" descr="Homem com camisa azul&#10;&#10;Descrição gerada automaticamente">
            <a:extLst>
              <a:ext uri="{FF2B5EF4-FFF2-40B4-BE49-F238E27FC236}">
                <a16:creationId xmlns:a16="http://schemas.microsoft.com/office/drawing/2014/main" id="{191FC639-E8D6-0C63-A821-339E5419C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757" y="4075292"/>
            <a:ext cx="773993" cy="79357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EE8CAD7B-9E39-7C8E-E4C0-67E650D74C4B}"/>
              </a:ext>
            </a:extLst>
          </p:cNvPr>
          <p:cNvSpPr txBox="1"/>
          <p:nvPr/>
        </p:nvSpPr>
        <p:spPr>
          <a:xfrm>
            <a:off x="1784119" y="1707631"/>
            <a:ext cx="14743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Barlow"/>
              </a:rPr>
              <a:t>Edmar C. Gurjão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731879-FB13-7E89-4288-A3DB92E54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531" y="4095044"/>
            <a:ext cx="852761" cy="852761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C3BDF5EA-D4AF-AEE6-6401-2D4DE3EE7206}"/>
              </a:ext>
            </a:extLst>
          </p:cNvPr>
          <p:cNvSpPr txBox="1"/>
          <p:nvPr/>
        </p:nvSpPr>
        <p:spPr>
          <a:xfrm>
            <a:off x="6551531" y="3485192"/>
            <a:ext cx="100486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Barlow"/>
              </a:rPr>
              <a:t>Lucas </a:t>
            </a:r>
            <a:r>
              <a:rPr lang="en-US" sz="1600" b="1" dirty="0">
                <a:solidFill>
                  <a:srgbClr val="000000"/>
                </a:solidFill>
                <a:latin typeface="Barlow"/>
              </a:rPr>
              <a:t>R. Albino</a:t>
            </a:r>
            <a:endParaRPr lang="en-US" sz="1600" b="1" i="0" dirty="0">
              <a:solidFill>
                <a:srgbClr val="000000"/>
              </a:solidFill>
              <a:effectLst/>
              <a:latin typeface="Barlow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6A8B288D-FA35-C121-817B-F614897C22D0}"/>
              </a:ext>
            </a:extLst>
          </p:cNvPr>
          <p:cNvSpPr txBox="1"/>
          <p:nvPr/>
        </p:nvSpPr>
        <p:spPr>
          <a:xfrm>
            <a:off x="7053418" y="1710808"/>
            <a:ext cx="10856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Barlow"/>
              </a:rPr>
              <a:t>Bárbara Barbosa</a:t>
            </a:r>
            <a:endParaRPr lang="pt-BR" sz="1600" dirty="0"/>
          </a:p>
        </p:txBody>
      </p:sp>
      <p:pic>
        <p:nvPicPr>
          <p:cNvPr id="19" name="Imagem 7">
            <a:extLst>
              <a:ext uri="{FF2B5EF4-FFF2-40B4-BE49-F238E27FC236}">
                <a16:creationId xmlns:a16="http://schemas.microsoft.com/office/drawing/2014/main" id="{BFBE6439-DA2F-9176-0C1F-A9D75DCB2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930" y="2384654"/>
            <a:ext cx="763060" cy="798550"/>
          </a:xfrm>
          <a:prstGeom prst="rect">
            <a:avLst/>
          </a:prstGeom>
        </p:spPr>
      </p:pic>
      <p:pic>
        <p:nvPicPr>
          <p:cNvPr id="20" name="Picture 19" descr="A person in a red shirt&#10;&#10;AI-generated content may be incorrect.">
            <a:extLst>
              <a:ext uri="{FF2B5EF4-FFF2-40B4-BE49-F238E27FC236}">
                <a16:creationId xmlns:a16="http://schemas.microsoft.com/office/drawing/2014/main" id="{8A8F9B43-7A7F-BD0F-8E77-591B102D3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61" y="2289177"/>
            <a:ext cx="655672" cy="8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5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E2AC810-69D3-AAD7-41C6-57634D46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ETSC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220CB7-4185-C168-179A-7A2C31D86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783771"/>
            <a:ext cx="6510214" cy="382360"/>
          </a:xfrm>
        </p:spPr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Conjunto de cenários em módulos que podem ser personalizados</a:t>
            </a:r>
            <a:endParaRPr lang="pt-BR" dirty="0"/>
          </a:p>
        </p:txBody>
      </p:sp>
      <p:sp>
        <p:nvSpPr>
          <p:cNvPr id="4" name="Espaço Reservado para Texto 1">
            <a:extLst>
              <a:ext uri="{FF2B5EF4-FFF2-40B4-BE49-F238E27FC236}">
                <a16:creationId xmlns:a16="http://schemas.microsoft.com/office/drawing/2014/main" id="{B79FA378-F3C8-8AEC-1CA7-6A65B896768F}"/>
              </a:ext>
            </a:extLst>
          </p:cNvPr>
          <p:cNvSpPr txBox="1">
            <a:spLocks/>
          </p:cNvSpPr>
          <p:nvPr/>
        </p:nvSpPr>
        <p:spPr>
          <a:xfrm>
            <a:off x="2266461" y="974951"/>
            <a:ext cx="5437973" cy="34505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206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2060"/>
                </a:solidFill>
              </a:rPr>
              <a:t>Ferramentas: 16 cenários;           </a:t>
            </a:r>
          </a:p>
          <a:p>
            <a:pPr algn="just">
              <a:lnSpc>
                <a:spcPct val="100000"/>
              </a:lnSpc>
            </a:pPr>
            <a:r>
              <a:rPr lang="pt-BR" sz="1600" b="1" dirty="0" err="1">
                <a:solidFill>
                  <a:srgbClr val="002060"/>
                </a:solidFill>
              </a:rPr>
              <a:t>Red</a:t>
            </a:r>
            <a:r>
              <a:rPr lang="pt-BR" sz="1600" b="1" dirty="0">
                <a:solidFill>
                  <a:srgbClr val="002060"/>
                </a:solidFill>
              </a:rPr>
              <a:t> Team: 18 cenários;                </a:t>
            </a: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2060"/>
                </a:solidFill>
              </a:rPr>
              <a:t>Blue Team: 11 cenários;</a:t>
            </a: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2060"/>
                </a:solidFill>
              </a:rPr>
              <a:t>Instrutor escolhe ferramentas de acordo com o público;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24A3E6-5A03-040F-9CC3-2AE4D64D3B39}"/>
              </a:ext>
            </a:extLst>
          </p:cNvPr>
          <p:cNvSpPr/>
          <p:nvPr/>
        </p:nvSpPr>
        <p:spPr>
          <a:xfrm>
            <a:off x="2619857" y="2909047"/>
            <a:ext cx="1714654" cy="1835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4AA86596-729F-395D-4A06-B0C4C3F7C8A1}"/>
              </a:ext>
            </a:extLst>
          </p:cNvPr>
          <p:cNvSpPr/>
          <p:nvPr/>
        </p:nvSpPr>
        <p:spPr>
          <a:xfrm>
            <a:off x="2772640" y="2929511"/>
            <a:ext cx="1356606" cy="1732431"/>
          </a:xfrm>
          <a:prstGeom prst="can">
            <a:avLst>
              <a:gd name="adj" fmla="val 342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8B39B6-F820-BF00-3C1D-8DF2ED30B7AE}"/>
              </a:ext>
            </a:extLst>
          </p:cNvPr>
          <p:cNvSpPr/>
          <p:nvPr/>
        </p:nvSpPr>
        <p:spPr>
          <a:xfrm>
            <a:off x="2891760" y="3501808"/>
            <a:ext cx="223951" cy="23723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9BDBECA-961D-8035-D105-31B0BF69C034}"/>
              </a:ext>
            </a:extLst>
          </p:cNvPr>
          <p:cNvSpPr/>
          <p:nvPr/>
        </p:nvSpPr>
        <p:spPr>
          <a:xfrm>
            <a:off x="3226992" y="3501808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BE041D-E8C8-E3D0-8BC9-331F08EDF9FD}"/>
              </a:ext>
            </a:extLst>
          </p:cNvPr>
          <p:cNvSpPr/>
          <p:nvPr/>
        </p:nvSpPr>
        <p:spPr>
          <a:xfrm>
            <a:off x="3521859" y="3488182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0F1119D-FF98-3B3D-AB9C-A73ACA40F9C6}"/>
              </a:ext>
            </a:extLst>
          </p:cNvPr>
          <p:cNvSpPr/>
          <p:nvPr/>
        </p:nvSpPr>
        <p:spPr>
          <a:xfrm>
            <a:off x="3828253" y="3503802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4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C6678D6-08A6-EAE5-7652-A5C9A0BC438F}"/>
              </a:ext>
            </a:extLst>
          </p:cNvPr>
          <p:cNvSpPr/>
          <p:nvPr/>
        </p:nvSpPr>
        <p:spPr>
          <a:xfrm>
            <a:off x="2896128" y="3834085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4B162B7-58EB-58F8-A9EE-DB3D94CECFAC}"/>
              </a:ext>
            </a:extLst>
          </p:cNvPr>
          <p:cNvSpPr/>
          <p:nvPr/>
        </p:nvSpPr>
        <p:spPr>
          <a:xfrm>
            <a:off x="3247723" y="3834085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6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9A35B4-9824-BA50-113B-822B49E5C5CC}"/>
              </a:ext>
            </a:extLst>
          </p:cNvPr>
          <p:cNvSpPr/>
          <p:nvPr/>
        </p:nvSpPr>
        <p:spPr>
          <a:xfrm>
            <a:off x="3571466" y="3834085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7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ED3F055-5890-B08E-CEE9-26157D3AF785}"/>
              </a:ext>
            </a:extLst>
          </p:cNvPr>
          <p:cNvSpPr/>
          <p:nvPr/>
        </p:nvSpPr>
        <p:spPr>
          <a:xfrm>
            <a:off x="3863949" y="3840917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8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90C027A-F2FE-73FA-E517-DC9B8B483865}"/>
              </a:ext>
            </a:extLst>
          </p:cNvPr>
          <p:cNvSpPr/>
          <p:nvPr/>
        </p:nvSpPr>
        <p:spPr>
          <a:xfrm>
            <a:off x="3754088" y="4201992"/>
            <a:ext cx="330332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/>
              <a:t>16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7C52502-DACE-1F57-AD81-962D3492CBCE}"/>
              </a:ext>
            </a:extLst>
          </p:cNvPr>
          <p:cNvSpPr/>
          <p:nvPr/>
        </p:nvSpPr>
        <p:spPr>
          <a:xfrm>
            <a:off x="2896097" y="4153635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9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70B980C-BC75-BD54-CC75-E67B97E65AC4}"/>
              </a:ext>
            </a:extLst>
          </p:cNvPr>
          <p:cNvSpPr/>
          <p:nvPr/>
        </p:nvSpPr>
        <p:spPr>
          <a:xfrm>
            <a:off x="4374566" y="3501808"/>
            <a:ext cx="1399726" cy="8769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Seleção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D21309-E5DD-2AAA-4B47-5E62A1766B8E}"/>
              </a:ext>
            </a:extLst>
          </p:cNvPr>
          <p:cNvSpPr txBox="1"/>
          <p:nvPr/>
        </p:nvSpPr>
        <p:spPr>
          <a:xfrm>
            <a:off x="3103669" y="2929511"/>
            <a:ext cx="87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Turma Exemplo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ED0B25-7E49-1CEC-9F04-9ADC5AC3C5DA}"/>
              </a:ext>
            </a:extLst>
          </p:cNvPr>
          <p:cNvSpPr txBox="1"/>
          <p:nvPr/>
        </p:nvSpPr>
        <p:spPr>
          <a:xfrm>
            <a:off x="3897761" y="5844964"/>
            <a:ext cx="362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/>
              <a:t>Moodle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1AA07B-3F87-3456-70CD-18E32B3AC331}"/>
              </a:ext>
            </a:extLst>
          </p:cNvPr>
          <p:cNvSpPr txBox="1"/>
          <p:nvPr/>
        </p:nvSpPr>
        <p:spPr>
          <a:xfrm>
            <a:off x="10662980" y="5738371"/>
            <a:ext cx="362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/>
              <a:t>Moodle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7E7F1F-46E0-3415-37D9-E3C4BD308E98}"/>
              </a:ext>
            </a:extLst>
          </p:cNvPr>
          <p:cNvSpPr txBox="1"/>
          <p:nvPr/>
        </p:nvSpPr>
        <p:spPr>
          <a:xfrm>
            <a:off x="3199996" y="406351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.....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E32AD4-2540-4D27-6C5B-D2DBAD0450E5}"/>
              </a:ext>
            </a:extLst>
          </p:cNvPr>
          <p:cNvSpPr/>
          <p:nvPr/>
        </p:nvSpPr>
        <p:spPr>
          <a:xfrm>
            <a:off x="5989780" y="3262132"/>
            <a:ext cx="1714654" cy="14761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702E9A59-E3FD-970D-A21B-BADAE346C714}"/>
              </a:ext>
            </a:extLst>
          </p:cNvPr>
          <p:cNvSpPr/>
          <p:nvPr/>
        </p:nvSpPr>
        <p:spPr>
          <a:xfrm>
            <a:off x="6112523" y="3284674"/>
            <a:ext cx="1356606" cy="1351045"/>
          </a:xfrm>
          <a:prstGeom prst="can">
            <a:avLst>
              <a:gd name="adj" fmla="val 342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222A8BB-12AE-712A-0127-8FE3926C6C06}"/>
              </a:ext>
            </a:extLst>
          </p:cNvPr>
          <p:cNvSpPr/>
          <p:nvPr/>
        </p:nvSpPr>
        <p:spPr>
          <a:xfrm>
            <a:off x="6266020" y="3864976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4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3D75859-F337-47B0-8AA2-15136F6F460D}"/>
              </a:ext>
            </a:extLst>
          </p:cNvPr>
          <p:cNvSpPr/>
          <p:nvPr/>
        </p:nvSpPr>
        <p:spPr>
          <a:xfrm>
            <a:off x="6596915" y="3864976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5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4EDC501-B3F5-C2ED-EC6F-7B01BDFBCC29}"/>
              </a:ext>
            </a:extLst>
          </p:cNvPr>
          <p:cNvSpPr/>
          <p:nvPr/>
        </p:nvSpPr>
        <p:spPr>
          <a:xfrm>
            <a:off x="6890701" y="3880320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6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DF69357-042B-B29C-B896-35F621161084}"/>
              </a:ext>
            </a:extLst>
          </p:cNvPr>
          <p:cNvSpPr/>
          <p:nvPr/>
        </p:nvSpPr>
        <p:spPr>
          <a:xfrm>
            <a:off x="7186672" y="3880320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7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DBD515A-7115-6A16-20F8-7636AA17777F}"/>
              </a:ext>
            </a:extLst>
          </p:cNvPr>
          <p:cNvSpPr/>
          <p:nvPr/>
        </p:nvSpPr>
        <p:spPr>
          <a:xfrm>
            <a:off x="6250759" y="4215388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8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C54DDC9-73E9-C82E-4C6B-5BE710304476}"/>
              </a:ext>
            </a:extLst>
          </p:cNvPr>
          <p:cNvSpPr/>
          <p:nvPr/>
        </p:nvSpPr>
        <p:spPr>
          <a:xfrm>
            <a:off x="6608654" y="4216033"/>
            <a:ext cx="223951" cy="26051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5A7439-2231-0648-549E-77CBE7CF085A}"/>
              </a:ext>
            </a:extLst>
          </p:cNvPr>
          <p:cNvSpPr txBox="1"/>
          <p:nvPr/>
        </p:nvSpPr>
        <p:spPr>
          <a:xfrm>
            <a:off x="6473592" y="3282596"/>
            <a:ext cx="87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Turma WRNP</a:t>
            </a:r>
          </a:p>
        </p:txBody>
      </p:sp>
    </p:spTree>
    <p:extLst>
      <p:ext uri="{BB962C8B-B14F-4D97-AF65-F5344CB8AC3E}">
        <p14:creationId xmlns:p14="http://schemas.microsoft.com/office/powerpoint/2010/main" val="2697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ETSC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Cenário com abordagem </a:t>
            </a:r>
            <a:r>
              <a:rPr lang="pt-BR" i="1" dirty="0">
                <a:latin typeface="Barlow"/>
              </a:rPr>
              <a:t>Hands On </a:t>
            </a:r>
            <a:r>
              <a:rPr lang="pt-BR" dirty="0">
                <a:latin typeface="Barlow"/>
              </a:rPr>
              <a:t>em ambiente controlado</a:t>
            </a:r>
            <a:endParaRPr lang="pt-BR" dirty="0"/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anchor="t"/>
          <a:lstStyle/>
          <a:p>
            <a:r>
              <a:rPr lang="pt-BR">
                <a:latin typeface="Barlow"/>
              </a:rPr>
              <a:t>Os cenários consistem em topologias onde os alunos podem </a:t>
            </a:r>
            <a:r>
              <a:rPr lang="pt-BR" b="1">
                <a:solidFill>
                  <a:srgbClr val="C00000"/>
                </a:solidFill>
                <a:latin typeface="Barlow"/>
              </a:rPr>
              <a:t>explorar</a:t>
            </a:r>
            <a:r>
              <a:rPr lang="pt-BR">
                <a:latin typeface="Barlow"/>
              </a:rPr>
              <a:t> ou </a:t>
            </a:r>
            <a:r>
              <a:rPr lang="pt-BR" b="1">
                <a:solidFill>
                  <a:schemeClr val="accent1">
                    <a:lumMod val="76000"/>
                  </a:schemeClr>
                </a:solidFill>
                <a:latin typeface="Barlow"/>
              </a:rPr>
              <a:t>proteger</a:t>
            </a:r>
            <a:r>
              <a:rPr lang="pt-BR">
                <a:latin typeface="Barlow"/>
              </a:rPr>
              <a:t> </a:t>
            </a:r>
            <a:r>
              <a:rPr lang="pt-BR" i="1">
                <a:latin typeface="Barlow"/>
              </a:rPr>
              <a:t>endpoints</a:t>
            </a:r>
            <a:r>
              <a:rPr lang="pt-BR">
                <a:latin typeface="Barlow"/>
              </a:rPr>
              <a:t> e dispositivos de rede virtualizados. Visando conferir proximidade com a realidade, foram usados contêineres </a:t>
            </a:r>
            <a:r>
              <a:rPr lang="pt-BR" i="1">
                <a:latin typeface="Barlow"/>
              </a:rPr>
              <a:t>Docker</a:t>
            </a:r>
            <a:r>
              <a:rPr lang="pt-BR">
                <a:latin typeface="Barlow"/>
              </a:rPr>
              <a:t> e emulações </a:t>
            </a:r>
            <a:r>
              <a:rPr lang="pt-BR" i="1" err="1">
                <a:latin typeface="Barlow"/>
              </a:rPr>
              <a:t>Qemu</a:t>
            </a:r>
            <a:r>
              <a:rPr lang="pt-BR">
                <a:latin typeface="Barlow"/>
              </a:rPr>
              <a:t> para execução das imagens e </a:t>
            </a:r>
            <a:r>
              <a:rPr lang="pt-BR" i="1">
                <a:latin typeface="Barlow"/>
              </a:rPr>
              <a:t>firmwares</a:t>
            </a:r>
            <a:r>
              <a:rPr lang="pt-BR">
                <a:latin typeface="Barlow"/>
              </a:rPr>
              <a:t> de sistemas e equipamentos</a:t>
            </a:r>
            <a:endParaRPr lang="pt-BR"/>
          </a:p>
          <a:p>
            <a:endParaRPr lang="pt-BR" dirty="0"/>
          </a:p>
        </p:txBody>
      </p:sp>
      <p:pic>
        <p:nvPicPr>
          <p:cNvPr id="9" name="Espaço Reservado para Imagem 8" descr="Diagrama&#10;&#10;O conteúdo gerado por IA pode estar incorreto.">
            <a:extLst>
              <a:ext uri="{FF2B5EF4-FFF2-40B4-BE49-F238E27FC236}">
                <a16:creationId xmlns:a16="http://schemas.microsoft.com/office/drawing/2014/main" id="{DA6CB44F-C45D-3BE5-B0EB-E8A7A6B5A7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504" t="-666" r="-840" b="871"/>
          <a:stretch/>
        </p:blipFill>
        <p:spPr>
          <a:xfrm>
            <a:off x="5164615" y="1898052"/>
            <a:ext cx="3612443" cy="2661992"/>
          </a:xfrm>
        </p:spPr>
      </p:pic>
    </p:spTree>
    <p:extLst>
      <p:ext uri="{BB962C8B-B14F-4D97-AF65-F5344CB8AC3E}">
        <p14:creationId xmlns:p14="http://schemas.microsoft.com/office/powerpoint/2010/main" val="56374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83" y="95734"/>
            <a:ext cx="6909593" cy="1070693"/>
          </a:xfrm>
        </p:spPr>
        <p:txBody>
          <a:bodyPr lIns="91440" tIns="45720" rIns="91440" bIns="45720" anchor="t"/>
          <a:lstStyle/>
          <a:p>
            <a:r>
              <a:rPr lang="pt-BR" sz="2700" b="0" dirty="0">
                <a:latin typeface="Calibri"/>
                <a:ea typeface="Calibri"/>
                <a:cs typeface="Calibri"/>
              </a:rPr>
              <a:t>Resultados dos </a:t>
            </a:r>
            <a:r>
              <a:rPr lang="pt-BR" sz="2700" b="0" dirty="0" err="1">
                <a:latin typeface="Calibri"/>
                <a:ea typeface="Calibri"/>
                <a:cs typeface="Calibri"/>
              </a:rPr>
              <a:t>GTs</a:t>
            </a:r>
            <a:r>
              <a:rPr lang="pt-BR" sz="2700" b="0" dirty="0">
                <a:latin typeface="Calibri"/>
                <a:ea typeface="Calibri"/>
                <a:cs typeface="Calibri"/>
              </a:rPr>
              <a:t> de P&amp;D em Cibersegurança (</a:t>
            </a:r>
            <a:r>
              <a:rPr lang="pt-BR" dirty="0">
                <a:latin typeface="Barlow"/>
                <a:ea typeface="Calibri"/>
                <a:cs typeface="Calibri"/>
              </a:rPr>
              <a:t>projeto</a:t>
            </a:r>
            <a:r>
              <a:rPr lang="pt-BR" sz="2700" b="0" dirty="0">
                <a:latin typeface="Calibri"/>
                <a:ea typeface="Calibri"/>
                <a:cs typeface="Calibri"/>
              </a:rPr>
              <a:t> Hackers do Bem)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561" y="1168856"/>
            <a:ext cx="6505244" cy="3337102"/>
          </a:xfrm>
        </p:spPr>
        <p:txBody>
          <a:bodyPr lIns="91440" tIns="45720" rIns="91440" bIns="45720" anchor="t"/>
          <a:lstStyle/>
          <a:p>
            <a:r>
              <a:rPr lang="pt-BR" sz="1400" dirty="0">
                <a:latin typeface="Barlow"/>
              </a:rPr>
              <a:t>Localização dos </a:t>
            </a:r>
            <a:r>
              <a:rPr lang="pt-BR" sz="1400" err="1">
                <a:latin typeface="Barlow"/>
              </a:rPr>
              <a:t>GTs</a:t>
            </a:r>
            <a:endParaRPr lang="pt-BR" sz="1400" dirty="0">
              <a:latin typeface="Barlow"/>
            </a:endParaRPr>
          </a:p>
          <a:p>
            <a:pPr marL="342900" indent="-342900">
              <a:buAutoNum type="arabicPeriod"/>
            </a:pPr>
            <a:r>
              <a:rPr lang="pt-BR" sz="1400" dirty="0">
                <a:latin typeface="Barlow"/>
              </a:rPr>
              <a:t>GT-EXSS</a:t>
            </a:r>
          </a:p>
          <a:p>
            <a:pPr marL="342900" indent="-342900">
              <a:buAutoNum type="arabicPeriod"/>
            </a:pPr>
            <a:r>
              <a:rPr lang="pt-BR" sz="1400" dirty="0">
                <a:latin typeface="Barlow"/>
              </a:rPr>
              <a:t>GT-ETSC</a:t>
            </a:r>
          </a:p>
          <a:p>
            <a:pPr marL="342900" indent="-342900">
              <a:buAutoNum type="arabicPeriod"/>
            </a:pPr>
            <a:r>
              <a:rPr lang="pt-BR" sz="1400" dirty="0">
                <a:latin typeface="Barlow"/>
              </a:rPr>
              <a:t>GT-HIKARI</a:t>
            </a:r>
          </a:p>
          <a:p>
            <a:pPr marL="342900" indent="-342900">
              <a:buAutoNum type="arabicPeriod"/>
            </a:pPr>
            <a:r>
              <a:rPr lang="pt-BR" sz="1400" dirty="0">
                <a:latin typeface="Barlow"/>
              </a:rPr>
              <a:t>GT-MALWARE DATALAB</a:t>
            </a:r>
          </a:p>
          <a:p>
            <a:pPr marL="342900" indent="-342900">
              <a:buAutoNum type="arabicPeriod"/>
            </a:pPr>
            <a:r>
              <a:rPr lang="pt-BR" sz="1400">
                <a:latin typeface="Barlow"/>
              </a:rPr>
              <a:t>GT-HACKINSDN</a:t>
            </a:r>
          </a:p>
          <a:p>
            <a:pPr marL="342900" indent="-342900">
              <a:buAutoNum type="arabicPeriod"/>
            </a:pPr>
            <a:r>
              <a:rPr lang="pt-BR" sz="1400" dirty="0">
                <a:latin typeface="Barlow"/>
              </a:rPr>
              <a:t>GT-CRIVO</a:t>
            </a:r>
          </a:p>
          <a:p>
            <a:pPr marL="342900" indent="-342900">
              <a:buAutoNum type="arabicPeriod"/>
            </a:pPr>
            <a:r>
              <a:rPr lang="pt-BR" sz="1400" dirty="0">
                <a:latin typeface="Barlow"/>
              </a:rPr>
              <a:t>GT-IMPACTO</a:t>
            </a:r>
          </a:p>
          <a:p>
            <a:pPr marL="342900" indent="-342900">
              <a:buAutoNum type="arabicPeriod"/>
            </a:pPr>
            <a:r>
              <a:rPr lang="pt-BR" sz="1400" dirty="0">
                <a:latin typeface="Barlow"/>
              </a:rPr>
              <a:t>GT-SITV</a:t>
            </a:r>
          </a:p>
          <a:p>
            <a:endParaRPr lang="pt-BR" sz="1400" dirty="0">
              <a:latin typeface="Barlow"/>
            </a:endParaRPr>
          </a:p>
        </p:txBody>
      </p:sp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90EC76D4-793E-3E37-2926-8FB49417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532" y="891048"/>
            <a:ext cx="4783856" cy="42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6F76C04-5D28-027F-3057-B56762A6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ETSC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CD90190-8B97-11F8-BAB7-CEA15EF79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1093114"/>
            <a:ext cx="6510214" cy="382360"/>
          </a:xfrm>
        </p:spPr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Arquitetura</a:t>
            </a:r>
            <a:endParaRPr lang="pt-BR" dirty="0"/>
          </a:p>
          <a:p>
            <a:endParaRPr lang="pt-BR" dirty="0"/>
          </a:p>
        </p:txBody>
      </p:sp>
      <p:pic>
        <p:nvPicPr>
          <p:cNvPr id="2" name="Espaço Reservado para Imagem 1" descr="Diagrama&#10;&#10;O conteúdo gerado por IA pode estar incorreto.">
            <a:extLst>
              <a:ext uri="{FF2B5EF4-FFF2-40B4-BE49-F238E27FC236}">
                <a16:creationId xmlns:a16="http://schemas.microsoft.com/office/drawing/2014/main" id="{AC802EC1-CAE8-94F2-0EF2-9EAB3DB831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r="-294" b="-448"/>
          <a:stretch/>
        </p:blipFill>
        <p:spPr>
          <a:xfrm>
            <a:off x="3191563" y="1651079"/>
            <a:ext cx="4696056" cy="3091088"/>
          </a:xfrm>
        </p:spPr>
      </p:pic>
    </p:spTree>
    <p:extLst>
      <p:ext uri="{BB962C8B-B14F-4D97-AF65-F5344CB8AC3E}">
        <p14:creationId xmlns:p14="http://schemas.microsoft.com/office/powerpoint/2010/main" val="71967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56F8-AA88-9567-3DCF-58C86147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Emulação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278BC-6C94-DA08-C47F-C484C5AEF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1" y="1006140"/>
            <a:ext cx="6510214" cy="382360"/>
          </a:xfrm>
        </p:spPr>
        <p:txBody>
          <a:bodyPr/>
          <a:lstStyle/>
          <a:p>
            <a:r>
              <a:rPr lang="pt-BR" dirty="0"/>
              <a:t>Possibilidades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F1A6D0-8B03-7D79-9C59-1F22F8E8B463}"/>
              </a:ext>
            </a:extLst>
          </p:cNvPr>
          <p:cNvSpPr/>
          <p:nvPr/>
        </p:nvSpPr>
        <p:spPr>
          <a:xfrm>
            <a:off x="5359395" y="1977489"/>
            <a:ext cx="2902787" cy="760396"/>
          </a:xfrm>
          <a:prstGeom prst="roundRect">
            <a:avLst/>
          </a:prstGeom>
          <a:solidFill>
            <a:srgbClr val="01D7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Acesso via Servidor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E833AB-F485-95D4-1548-0E8E136DD998}"/>
              </a:ext>
            </a:extLst>
          </p:cNvPr>
          <p:cNvSpPr/>
          <p:nvPr/>
        </p:nvSpPr>
        <p:spPr>
          <a:xfrm>
            <a:off x="2145051" y="3151767"/>
            <a:ext cx="2888883" cy="76039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Acesso via Máquina Virtual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5D5ED0-3EEE-337D-1D29-6E20DBF55F70}"/>
              </a:ext>
            </a:extLst>
          </p:cNvPr>
          <p:cNvSpPr/>
          <p:nvPr/>
        </p:nvSpPr>
        <p:spPr>
          <a:xfrm>
            <a:off x="2131148" y="1967769"/>
            <a:ext cx="2902786" cy="760396"/>
          </a:xfrm>
          <a:prstGeom prst="roundRect">
            <a:avLst/>
          </a:prstGeom>
          <a:solidFill>
            <a:srgbClr val="01D7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Instalação local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F7D6824-445D-1B36-D159-C2BD2419394C}"/>
              </a:ext>
            </a:extLst>
          </p:cNvPr>
          <p:cNvSpPr/>
          <p:nvPr/>
        </p:nvSpPr>
        <p:spPr>
          <a:xfrm>
            <a:off x="5359395" y="3108722"/>
            <a:ext cx="2888883" cy="76039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Acesso Remoto à  Máquina Virtual </a:t>
            </a:r>
          </a:p>
        </p:txBody>
      </p:sp>
    </p:spTree>
    <p:extLst>
      <p:ext uri="{BB962C8B-B14F-4D97-AF65-F5344CB8AC3E}">
        <p14:creationId xmlns:p14="http://schemas.microsoft.com/office/powerpoint/2010/main" val="238291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CFA16-5DDF-1DEC-D02D-177018C92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AE61558-CE42-DF7A-E135-EE3F4969D8CA}"/>
              </a:ext>
            </a:extLst>
          </p:cNvPr>
          <p:cNvSpPr/>
          <p:nvPr/>
        </p:nvSpPr>
        <p:spPr>
          <a:xfrm>
            <a:off x="1676538" y="1455701"/>
            <a:ext cx="2179223" cy="3002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5B775E-D948-D461-B18D-A796DEEFEB66}"/>
              </a:ext>
            </a:extLst>
          </p:cNvPr>
          <p:cNvSpPr txBox="1"/>
          <p:nvPr/>
        </p:nvSpPr>
        <p:spPr>
          <a:xfrm>
            <a:off x="2023152" y="4023996"/>
            <a:ext cx="1457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Máquinas Virtuais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91BADE0-8B42-A493-4021-48B2960C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98" y="134449"/>
            <a:ext cx="4733511" cy="931793"/>
          </a:xfrm>
        </p:spPr>
        <p:txBody>
          <a:bodyPr lIns="68580" tIns="34290" rIns="68580" bIns="34290" anchor="ctr"/>
          <a:lstStyle/>
          <a:p>
            <a:r>
              <a:rPr lang="pt-BR" sz="2400" b="1" dirty="0">
                <a:solidFill>
                  <a:schemeClr val="tx1"/>
                </a:solidFill>
                <a:latin typeface="Barlow"/>
                <a:ea typeface="Verdana"/>
                <a:cs typeface="Arial"/>
              </a:rPr>
              <a:t>Plataforma</a:t>
            </a:r>
            <a:endParaRPr lang="pt-BR" sz="2400" b="1">
              <a:solidFill>
                <a:schemeClr val="tx1"/>
              </a:solidFill>
              <a:latin typeface="Barlow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E870905-FDA8-753F-D8B4-F8A47D1E4DFF}"/>
              </a:ext>
            </a:extLst>
          </p:cNvPr>
          <p:cNvSpPr txBox="1"/>
          <p:nvPr/>
        </p:nvSpPr>
        <p:spPr>
          <a:xfrm>
            <a:off x="8902786" y="4929132"/>
            <a:ext cx="234680" cy="184666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750">
                <a:latin typeface="Calibri"/>
                <a:ea typeface="Verdana"/>
                <a:cs typeface="Arial"/>
              </a:rPr>
              <a:t>14</a:t>
            </a:r>
            <a:endParaRPr lang="en-US" sz="750">
              <a:ea typeface="Verdana"/>
              <a:cs typeface="Arial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D1F13C0-E830-EA54-595F-29CBA34E9283}"/>
              </a:ext>
            </a:extLst>
          </p:cNvPr>
          <p:cNvSpPr txBox="1"/>
          <p:nvPr/>
        </p:nvSpPr>
        <p:spPr>
          <a:xfrm>
            <a:off x="3366811" y="4929133"/>
            <a:ext cx="2595903" cy="184666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750">
                <a:latin typeface="Barlow"/>
                <a:ea typeface="Verdana"/>
                <a:cs typeface="Arial"/>
              </a:rPr>
              <a:t>ETSC</a:t>
            </a:r>
            <a:r>
              <a:rPr lang="en-US" sz="750">
                <a:latin typeface="Calibri"/>
                <a:ea typeface="Verdana"/>
                <a:cs typeface="Arial"/>
              </a:rPr>
              <a:t> - </a:t>
            </a:r>
            <a:r>
              <a:rPr lang="en-US" sz="750" err="1">
                <a:latin typeface="Calibri"/>
                <a:ea typeface="Verdana"/>
                <a:cs typeface="Arial"/>
              </a:rPr>
              <a:t>Emulador</a:t>
            </a:r>
            <a:r>
              <a:rPr lang="en-US" sz="750">
                <a:latin typeface="Calibri"/>
                <a:ea typeface="Verdana"/>
                <a:cs typeface="Arial"/>
              </a:rPr>
              <a:t> para </a:t>
            </a:r>
            <a:r>
              <a:rPr lang="en-US" sz="750" err="1">
                <a:latin typeface="Calibri"/>
                <a:ea typeface="Verdana"/>
                <a:cs typeface="Arial"/>
              </a:rPr>
              <a:t>Treinamento</a:t>
            </a:r>
            <a:r>
              <a:rPr lang="en-US" sz="750">
                <a:latin typeface="Calibri"/>
                <a:ea typeface="Verdana"/>
                <a:cs typeface="Arial"/>
              </a:rPr>
              <a:t> </a:t>
            </a:r>
            <a:r>
              <a:rPr lang="en-US" sz="750" err="1">
                <a:latin typeface="Calibri"/>
                <a:ea typeface="Verdana"/>
                <a:cs typeface="Arial"/>
              </a:rPr>
              <a:t>em</a:t>
            </a:r>
            <a:r>
              <a:rPr lang="en-US" sz="750">
                <a:latin typeface="Calibri"/>
                <a:ea typeface="Verdana"/>
                <a:cs typeface="Arial"/>
              </a:rPr>
              <a:t> Segurança </a:t>
            </a:r>
            <a:r>
              <a:rPr lang="en-US" sz="750" err="1">
                <a:latin typeface="Calibri"/>
                <a:ea typeface="Verdana"/>
                <a:cs typeface="Arial"/>
              </a:rPr>
              <a:t>Cibernética</a:t>
            </a:r>
            <a:endParaRPr lang="en-BR" sz="7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38DF3-F1B4-8B86-FCED-70041E49AA2D}"/>
              </a:ext>
            </a:extLst>
          </p:cNvPr>
          <p:cNvSpPr/>
          <p:nvPr/>
        </p:nvSpPr>
        <p:spPr>
          <a:xfrm>
            <a:off x="114120" y="1480404"/>
            <a:ext cx="1471305" cy="3002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3DDE5-FD0C-4F3F-BC25-F4670A031A5F}"/>
              </a:ext>
            </a:extLst>
          </p:cNvPr>
          <p:cNvSpPr txBox="1"/>
          <p:nvPr/>
        </p:nvSpPr>
        <p:spPr>
          <a:xfrm>
            <a:off x="405624" y="1556838"/>
            <a:ext cx="8071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Moodle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A3907607-7916-0481-35D8-7A5746F9FA20}"/>
              </a:ext>
            </a:extLst>
          </p:cNvPr>
          <p:cNvSpPr/>
          <p:nvPr/>
        </p:nvSpPr>
        <p:spPr>
          <a:xfrm>
            <a:off x="333866" y="1932025"/>
            <a:ext cx="935757" cy="579224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Ferramentas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4D4ACF20-BD54-3C39-69E5-DFB128A8E2FA}"/>
              </a:ext>
            </a:extLst>
          </p:cNvPr>
          <p:cNvSpPr/>
          <p:nvPr/>
        </p:nvSpPr>
        <p:spPr>
          <a:xfrm>
            <a:off x="305718" y="2573627"/>
            <a:ext cx="935757" cy="579224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err="1"/>
              <a:t>Red</a:t>
            </a:r>
            <a:r>
              <a:rPr lang="pt-BR" sz="1200"/>
              <a:t> Team</a:t>
            </a: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49AB3D4A-3A8B-C10F-D1C4-E33828062E7B}"/>
              </a:ext>
            </a:extLst>
          </p:cNvPr>
          <p:cNvSpPr/>
          <p:nvPr/>
        </p:nvSpPr>
        <p:spPr>
          <a:xfrm>
            <a:off x="305718" y="3227956"/>
            <a:ext cx="935757" cy="57922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Blue Team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7FA9EA-C995-5E7D-46AA-21D1487AC47F}"/>
              </a:ext>
            </a:extLst>
          </p:cNvPr>
          <p:cNvSpPr/>
          <p:nvPr/>
        </p:nvSpPr>
        <p:spPr>
          <a:xfrm>
            <a:off x="1926474" y="1680030"/>
            <a:ext cx="1632019" cy="6681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2FF408F3-A305-4A24-EA4A-1169DBA1B0B4}"/>
              </a:ext>
            </a:extLst>
          </p:cNvPr>
          <p:cNvSpPr/>
          <p:nvPr/>
        </p:nvSpPr>
        <p:spPr>
          <a:xfrm>
            <a:off x="2544845" y="1706950"/>
            <a:ext cx="935757" cy="579224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Ferramentas</a:t>
            </a:r>
          </a:p>
        </p:txBody>
      </p:sp>
      <p:sp>
        <p:nvSpPr>
          <p:cNvPr id="15" name="Can 14">
            <a:extLst>
              <a:ext uri="{FF2B5EF4-FFF2-40B4-BE49-F238E27FC236}">
                <a16:creationId xmlns:a16="http://schemas.microsoft.com/office/drawing/2014/main" id="{C3D9F0FA-4C9C-B98F-15A3-5B9F1332C2B8}"/>
              </a:ext>
            </a:extLst>
          </p:cNvPr>
          <p:cNvSpPr/>
          <p:nvPr/>
        </p:nvSpPr>
        <p:spPr>
          <a:xfrm>
            <a:off x="2544845" y="2567012"/>
            <a:ext cx="935757" cy="579224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err="1"/>
              <a:t>Red</a:t>
            </a:r>
            <a:r>
              <a:rPr lang="pt-BR" sz="1200"/>
              <a:t> Team</a:t>
            </a:r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D2549305-56B2-1385-145D-19AF82409B3F}"/>
              </a:ext>
            </a:extLst>
          </p:cNvPr>
          <p:cNvSpPr/>
          <p:nvPr/>
        </p:nvSpPr>
        <p:spPr>
          <a:xfrm>
            <a:off x="2544845" y="3367810"/>
            <a:ext cx="935757" cy="57922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Blue Team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732C6A-A379-4E87-D8FB-D770C2FBE25F}"/>
              </a:ext>
            </a:extLst>
          </p:cNvPr>
          <p:cNvSpPr txBox="1"/>
          <p:nvPr/>
        </p:nvSpPr>
        <p:spPr>
          <a:xfrm>
            <a:off x="2001764" y="1629082"/>
            <a:ext cx="6867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/>
              <a:t>GNS3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F5C099-2824-5FA9-97A0-715DF516D418}"/>
              </a:ext>
            </a:extLst>
          </p:cNvPr>
          <p:cNvSpPr/>
          <p:nvPr/>
        </p:nvSpPr>
        <p:spPr>
          <a:xfrm>
            <a:off x="1932317" y="2495605"/>
            <a:ext cx="1632019" cy="6681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337730-14A4-F856-2ADB-AB1F74264B03}"/>
              </a:ext>
            </a:extLst>
          </p:cNvPr>
          <p:cNvSpPr txBox="1"/>
          <p:nvPr/>
        </p:nvSpPr>
        <p:spPr>
          <a:xfrm>
            <a:off x="2007607" y="2444657"/>
            <a:ext cx="6867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/>
              <a:t>GNS3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C7C374-45C7-B256-725C-C56E8BCF8A2F}"/>
              </a:ext>
            </a:extLst>
          </p:cNvPr>
          <p:cNvSpPr/>
          <p:nvPr/>
        </p:nvSpPr>
        <p:spPr>
          <a:xfrm>
            <a:off x="1931445" y="3334893"/>
            <a:ext cx="1632019" cy="6681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926958-1F10-9836-4D25-3AAF67B90A77}"/>
              </a:ext>
            </a:extLst>
          </p:cNvPr>
          <p:cNvSpPr txBox="1"/>
          <p:nvPr/>
        </p:nvSpPr>
        <p:spPr>
          <a:xfrm>
            <a:off x="2006735" y="3283945"/>
            <a:ext cx="6867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/>
              <a:t>GNS3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60A2F47F-C8CD-8B78-9982-ECE2BBF683AC}"/>
              </a:ext>
            </a:extLst>
          </p:cNvPr>
          <p:cNvSpPr/>
          <p:nvPr/>
        </p:nvSpPr>
        <p:spPr>
          <a:xfrm>
            <a:off x="3883637" y="2193199"/>
            <a:ext cx="1472872" cy="10286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/>
              <a:t>Seleção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7D43E54-6FEA-6AB2-666B-1BA6F43B4492}"/>
              </a:ext>
            </a:extLst>
          </p:cNvPr>
          <p:cNvSpPr/>
          <p:nvPr/>
        </p:nvSpPr>
        <p:spPr>
          <a:xfrm>
            <a:off x="6753930" y="2131202"/>
            <a:ext cx="1879044" cy="11137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B72699-09D2-AA66-1428-5D856BC65A80}"/>
              </a:ext>
            </a:extLst>
          </p:cNvPr>
          <p:cNvSpPr txBox="1"/>
          <p:nvPr/>
        </p:nvSpPr>
        <p:spPr>
          <a:xfrm>
            <a:off x="7478489" y="2957076"/>
            <a:ext cx="429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VM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13A378-EB65-9562-2D7E-D9F350C96FA6}"/>
              </a:ext>
            </a:extLst>
          </p:cNvPr>
          <p:cNvSpPr/>
          <p:nvPr/>
        </p:nvSpPr>
        <p:spPr>
          <a:xfrm>
            <a:off x="5385509" y="2134426"/>
            <a:ext cx="1239423" cy="10566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AE8EDE-630B-FDBF-FB03-33067F0CC627}"/>
              </a:ext>
            </a:extLst>
          </p:cNvPr>
          <p:cNvSpPr txBox="1"/>
          <p:nvPr/>
        </p:nvSpPr>
        <p:spPr>
          <a:xfrm>
            <a:off x="5476623" y="2193199"/>
            <a:ext cx="686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/>
              <a:t>Moodle</a:t>
            </a:r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9516C2D9-D4B9-A724-AE87-96C6B8B82392}"/>
              </a:ext>
            </a:extLst>
          </p:cNvPr>
          <p:cNvSpPr/>
          <p:nvPr/>
        </p:nvSpPr>
        <p:spPr>
          <a:xfrm>
            <a:off x="5476622" y="2477020"/>
            <a:ext cx="994916" cy="579224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Ferramentas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53739F-48E4-16E0-016B-341DB8D84504}"/>
              </a:ext>
            </a:extLst>
          </p:cNvPr>
          <p:cNvSpPr/>
          <p:nvPr/>
        </p:nvSpPr>
        <p:spPr>
          <a:xfrm>
            <a:off x="6877443" y="2303711"/>
            <a:ext cx="1632019" cy="6681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id="{F2AECC4F-6DEA-A6EE-9CB5-B16C116F2A7C}"/>
              </a:ext>
            </a:extLst>
          </p:cNvPr>
          <p:cNvSpPr/>
          <p:nvPr/>
        </p:nvSpPr>
        <p:spPr>
          <a:xfrm>
            <a:off x="6988394" y="2348167"/>
            <a:ext cx="1247674" cy="579224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Ferramentas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ADF46B-8DAE-5C1F-FF69-2FE2E2C5CDD4}"/>
              </a:ext>
            </a:extLst>
          </p:cNvPr>
          <p:cNvSpPr txBox="1"/>
          <p:nvPr/>
        </p:nvSpPr>
        <p:spPr>
          <a:xfrm>
            <a:off x="5675425" y="3496235"/>
            <a:ext cx="24698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Disponibilizado para o treinando</a:t>
            </a:r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FEB036BE-BE08-0960-1865-2DAD3276A9CD}"/>
              </a:ext>
            </a:extLst>
          </p:cNvPr>
          <p:cNvSpPr/>
          <p:nvPr/>
        </p:nvSpPr>
        <p:spPr>
          <a:xfrm>
            <a:off x="305718" y="3873601"/>
            <a:ext cx="935757" cy="579224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Forense</a:t>
            </a:r>
          </a:p>
        </p:txBody>
      </p:sp>
    </p:spTree>
    <p:extLst>
      <p:ext uri="{BB962C8B-B14F-4D97-AF65-F5344CB8AC3E}">
        <p14:creationId xmlns:p14="http://schemas.microsoft.com/office/powerpoint/2010/main" val="267940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6" grpId="0"/>
      <p:bldP spid="37" grpId="0" animBg="1"/>
      <p:bldP spid="38" grpId="0"/>
      <p:bldP spid="39" grpId="0" animBg="1"/>
      <p:bldP spid="42" grpId="0" animBg="1"/>
      <p:bldP spid="43" grpId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B313-B30A-ECD5-9DA3-8C8F9BBE1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4F9E-97A7-5B46-B8EA-B34133F7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>
                <a:latin typeface="barlow bold"/>
                <a:ea typeface="Verdana"/>
                <a:cs typeface="Arial"/>
              </a:rPr>
              <a:t>Avaliação de Aprendizagem</a:t>
            </a:r>
            <a:endParaRPr lang="pt-BR" dirty="0">
              <a:latin typeface="barlow bold"/>
            </a:endParaRPr>
          </a:p>
        </p:txBody>
      </p:sp>
      <p:sp>
        <p:nvSpPr>
          <p:cNvPr id="9" name="Espaço Reservado para Texto 1">
            <a:extLst>
              <a:ext uri="{FF2B5EF4-FFF2-40B4-BE49-F238E27FC236}">
                <a16:creationId xmlns:a16="http://schemas.microsoft.com/office/drawing/2014/main" id="{472E6CE6-4AB3-3BCD-F52A-3F7093756525}"/>
              </a:ext>
            </a:extLst>
          </p:cNvPr>
          <p:cNvSpPr txBox="1">
            <a:spLocks/>
          </p:cNvSpPr>
          <p:nvPr/>
        </p:nvSpPr>
        <p:spPr>
          <a:xfrm>
            <a:off x="1994949" y="1096266"/>
            <a:ext cx="8423910" cy="351853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pt-BR" sz="18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Formulários </a:t>
            </a:r>
            <a:r>
              <a:rPr lang="pt-BR" sz="1800" b="1" dirty="0" err="1">
                <a:solidFill>
                  <a:srgbClr val="002060"/>
                </a:solidFill>
                <a:latin typeface="Barlow"/>
                <a:ea typeface="Verdana"/>
                <a:cs typeface="Arial"/>
              </a:rPr>
              <a:t>Pré</a:t>
            </a:r>
            <a:r>
              <a:rPr lang="pt-BR" sz="18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 e Pós Cursos</a:t>
            </a:r>
            <a:endParaRPr lang="pt-BR" dirty="0"/>
          </a:p>
          <a:p>
            <a:pPr algn="just">
              <a:lnSpc>
                <a:spcPct val="100000"/>
              </a:lnSpc>
            </a:pPr>
            <a:r>
              <a:rPr lang="pt-BR" sz="18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	</a:t>
            </a: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- Mesmas questões (ordem aleatória) </a:t>
            </a:r>
          </a:p>
          <a:p>
            <a:pPr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  <a:ea typeface="Verdana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Quiz em todos os cenário</a:t>
            </a: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.</a:t>
            </a:r>
            <a:br>
              <a:rPr lang="pt-BR" sz="1800" dirty="0">
                <a:latin typeface="Barlow"/>
                <a:ea typeface="Verdana"/>
                <a:cs typeface="Arial"/>
              </a:rPr>
            </a:b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- Desbloqueio progressivo dos cenários </a:t>
            </a:r>
            <a:endParaRPr lang="pt-BR" sz="1800" dirty="0">
              <a:solidFill>
                <a:srgbClr val="000000"/>
              </a:solidFill>
              <a:latin typeface="Barlow"/>
              <a:ea typeface="Verdana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de acordo com o nível;                  </a:t>
            </a:r>
            <a:br>
              <a:rPr lang="pt-BR" sz="1800" dirty="0">
                <a:latin typeface="Barlow"/>
                <a:ea typeface="Verdana"/>
                <a:cs typeface="Arial"/>
              </a:rPr>
            </a:b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 - Cada questionário dispõe de  uma </a:t>
            </a:r>
            <a:br>
              <a:rPr lang="pt-BR" sz="1800" dirty="0">
                <a:latin typeface="Barlow"/>
                <a:ea typeface="Verdana"/>
                <a:cs typeface="Arial"/>
              </a:rPr>
            </a:b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pontuação;</a:t>
            </a:r>
            <a:endParaRPr lang="pt-BR" sz="1800" dirty="0">
              <a:solidFill>
                <a:srgbClr val="000000"/>
              </a:solidFill>
              <a:latin typeface="Barlow"/>
              <a:ea typeface="Verdana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- Questões bônus auxiliam com pontuação </a:t>
            </a:r>
            <a:br>
              <a:rPr lang="pt-BR" sz="1800" dirty="0">
                <a:latin typeface="Barlow"/>
                <a:ea typeface="Verdana"/>
                <a:cs typeface="Arial"/>
              </a:rPr>
            </a:br>
            <a:r>
              <a:rPr lang="pt-BR" sz="18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extra para subir de nível no ranking.</a:t>
            </a:r>
            <a:endParaRPr lang="pt-BR" sz="1800" dirty="0">
              <a:solidFill>
                <a:srgbClr val="002060"/>
              </a:solidFill>
              <a:latin typeface="Barlow"/>
            </a:endParaRPr>
          </a:p>
          <a:p>
            <a:pPr algn="just">
              <a:lnSpc>
                <a:spcPct val="100000"/>
              </a:lnSpc>
            </a:pPr>
            <a:endParaRPr lang="pt-BR" sz="1800" dirty="0">
              <a:solidFill>
                <a:srgbClr val="002060"/>
              </a:solidFill>
              <a:latin typeface="Barlow"/>
              <a:ea typeface="Verdana"/>
              <a:cs typeface="Arial"/>
            </a:endParaRPr>
          </a:p>
          <a:p>
            <a:pPr algn="just"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  <a:ea typeface="Verdana"/>
              <a:cs typeface="Arial"/>
            </a:endParaRPr>
          </a:p>
          <a:p>
            <a:pPr algn="just"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  <a:ea typeface="Verdana"/>
              <a:cs typeface="Arial"/>
            </a:endParaRPr>
          </a:p>
          <a:p>
            <a:pPr algn="just"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  <a:ea typeface="Verdana"/>
              <a:cs typeface="Arial"/>
            </a:endParaRPr>
          </a:p>
          <a:p>
            <a:pPr algn="just"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  <a:ea typeface="Verdana"/>
              <a:cs typeface="Arial"/>
            </a:endParaRPr>
          </a:p>
          <a:p>
            <a:pPr algn="just"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</a:endParaRPr>
          </a:p>
          <a:p>
            <a:pPr algn="just"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</a:endParaRPr>
          </a:p>
          <a:p>
            <a:pPr algn="just">
              <a:lnSpc>
                <a:spcPct val="100000"/>
              </a:lnSpc>
            </a:pPr>
            <a:endParaRPr lang="pt-BR" sz="1800" b="1" dirty="0">
              <a:solidFill>
                <a:srgbClr val="002060"/>
              </a:solidFill>
              <a:latin typeface="Barlow"/>
            </a:endParaRPr>
          </a:p>
          <a:p>
            <a:pPr algn="just">
              <a:lnSpc>
                <a:spcPct val="100000"/>
              </a:lnSpc>
            </a:pPr>
            <a:endParaRPr lang="pt-BR" sz="1125" b="1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EF9180-4477-2592-57F4-88CD3282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4" t="1389" r="3427" b="3819"/>
          <a:stretch/>
        </p:blipFill>
        <p:spPr>
          <a:xfrm>
            <a:off x="6547629" y="3083609"/>
            <a:ext cx="2520956" cy="17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5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C8054-B94B-F8EA-6E52-5532C014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B152B-F80E-EB9E-A3F9-92BC9FB8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>
                <a:latin typeface="barlow bold"/>
                <a:ea typeface="Verdana"/>
                <a:cs typeface="Arial"/>
              </a:rPr>
              <a:t>Cursos ministrados</a:t>
            </a:r>
            <a:endParaRPr lang="pt-BR" dirty="0">
              <a:latin typeface="barlow bold"/>
            </a:endParaRPr>
          </a:p>
        </p:txBody>
      </p:sp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A777CD8B-1F32-4683-395F-D87B8866592C}"/>
              </a:ext>
            </a:extLst>
          </p:cNvPr>
          <p:cNvSpPr txBox="1">
            <a:spLocks/>
          </p:cNvSpPr>
          <p:nvPr/>
        </p:nvSpPr>
        <p:spPr>
          <a:xfrm>
            <a:off x="2161352" y="1361100"/>
            <a:ext cx="6615324" cy="1910001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Polícia Civil da Paraíba (duas vezes): 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Módulo</a:t>
            </a:r>
            <a:r>
              <a:rPr lang="pt-BR" sz="15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 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Ferramenta;</a:t>
            </a:r>
          </a:p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Polícia Militar da Paraíba: 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Ferramentas, Blue e </a:t>
            </a:r>
            <a:r>
              <a:rPr lang="pt-BR" sz="1500" dirty="0" err="1">
                <a:solidFill>
                  <a:srgbClr val="002060"/>
                </a:solidFill>
                <a:latin typeface="Barlow"/>
                <a:ea typeface="Verdana"/>
                <a:cs typeface="Arial"/>
              </a:rPr>
              <a:t>Red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 Team;</a:t>
            </a:r>
            <a:endParaRPr lang="pt-BR" sz="1800" dirty="0">
              <a:solidFill>
                <a:srgbClr val="002060"/>
              </a:solidFill>
              <a:latin typeface="Barlow"/>
            </a:endParaRPr>
          </a:p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Alunos de Graduação em Engenharia Elétrica:</a:t>
            </a:r>
            <a:r>
              <a:rPr lang="pt-BR" sz="18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 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Ferramentas;</a:t>
            </a:r>
          </a:p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Alunos Ciência Computação: 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Ferramentas, Blue e </a:t>
            </a:r>
            <a:r>
              <a:rPr lang="pt-BR" sz="1500" dirty="0" err="1">
                <a:solidFill>
                  <a:srgbClr val="002060"/>
                </a:solidFill>
                <a:latin typeface="Barlow"/>
                <a:ea typeface="Verdana"/>
                <a:cs typeface="Arial"/>
              </a:rPr>
              <a:t>Red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 Team;</a:t>
            </a:r>
          </a:p>
          <a:p>
            <a:pPr algn="just">
              <a:lnSpc>
                <a:spcPct val="100000"/>
              </a:lnSpc>
            </a:pPr>
            <a:r>
              <a:rPr lang="pt-BR" sz="1500" b="1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Residentes Hackers do Bem: 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Ferramentas, Blue e </a:t>
            </a:r>
            <a:r>
              <a:rPr lang="pt-BR" sz="1500" dirty="0" err="1">
                <a:solidFill>
                  <a:srgbClr val="002060"/>
                </a:solidFill>
                <a:latin typeface="Barlow"/>
                <a:ea typeface="Verdana"/>
                <a:cs typeface="Arial"/>
              </a:rPr>
              <a:t>Red</a:t>
            </a:r>
            <a:r>
              <a:rPr lang="pt-BR" sz="1500" dirty="0">
                <a:solidFill>
                  <a:srgbClr val="002060"/>
                </a:solidFill>
                <a:latin typeface="Barlow"/>
                <a:ea typeface="Verdana"/>
                <a:cs typeface="Arial"/>
              </a:rPr>
              <a:t> Team;</a:t>
            </a:r>
          </a:p>
        </p:txBody>
      </p:sp>
      <p:pic>
        <p:nvPicPr>
          <p:cNvPr id="4" name="Imagem 1838936824">
            <a:extLst>
              <a:ext uri="{FF2B5EF4-FFF2-40B4-BE49-F238E27FC236}">
                <a16:creationId xmlns:a16="http://schemas.microsoft.com/office/drawing/2014/main" id="{42C5EB80-0137-AD2B-7847-CB61BD94C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70" y="3396876"/>
            <a:ext cx="2009451" cy="903107"/>
          </a:xfrm>
          <a:prstGeom prst="rect">
            <a:avLst/>
          </a:prstGeom>
        </p:spPr>
      </p:pic>
      <p:pic>
        <p:nvPicPr>
          <p:cNvPr id="5" name="Imagem 159876658">
            <a:extLst>
              <a:ext uri="{FF2B5EF4-FFF2-40B4-BE49-F238E27FC236}">
                <a16:creationId xmlns:a16="http://schemas.microsoft.com/office/drawing/2014/main" id="{C248E9B1-EDF8-9306-E14F-EEFA44EAA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51" y="3396876"/>
            <a:ext cx="1634548" cy="910068"/>
          </a:xfrm>
          <a:prstGeom prst="rect">
            <a:avLst/>
          </a:prstGeom>
        </p:spPr>
      </p:pic>
      <p:pic>
        <p:nvPicPr>
          <p:cNvPr id="6" name="Imagem 715044751">
            <a:extLst>
              <a:ext uri="{FF2B5EF4-FFF2-40B4-BE49-F238E27FC236}">
                <a16:creationId xmlns:a16="http://schemas.microsoft.com/office/drawing/2014/main" id="{53196F05-2E9F-F846-46A5-BDCBA92B0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99" y="3404438"/>
            <a:ext cx="1634548" cy="11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4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07435-5425-E8CB-7942-9E7AEA23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15E4-9D4F-026A-6479-819623E4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>
                <a:latin typeface="barlow bold"/>
                <a:ea typeface="Verdana"/>
                <a:cs typeface="Arial"/>
              </a:rPr>
              <a:t>Avaliações</a:t>
            </a:r>
            <a:endParaRPr lang="pt-BR" dirty="0">
              <a:latin typeface="barlow bold"/>
            </a:endParaRPr>
          </a:p>
        </p:txBody>
      </p:sp>
      <p:pic>
        <p:nvPicPr>
          <p:cNvPr id="10" name="Picture 9" descr="A diagram of a pie chart&#10;&#10;AI-generated content may be incorrect.">
            <a:extLst>
              <a:ext uri="{FF2B5EF4-FFF2-40B4-BE49-F238E27FC236}">
                <a16:creationId xmlns:a16="http://schemas.microsoft.com/office/drawing/2014/main" id="{0DB59858-3B81-6864-0A68-EFE85567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930" y="1015688"/>
            <a:ext cx="4265628" cy="1662871"/>
          </a:xfrm>
          <a:prstGeom prst="rect">
            <a:avLst/>
          </a:prstGeom>
        </p:spPr>
      </p:pic>
      <p:sp>
        <p:nvSpPr>
          <p:cNvPr id="12" name="Espaço Reservado para Conteúdo 5">
            <a:extLst>
              <a:ext uri="{FF2B5EF4-FFF2-40B4-BE49-F238E27FC236}">
                <a16:creationId xmlns:a16="http://schemas.microsoft.com/office/drawing/2014/main" id="{280803E2-E074-494C-56E0-64A05D5C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783771"/>
            <a:ext cx="6510214" cy="382360"/>
          </a:xfrm>
        </p:spPr>
        <p:txBody>
          <a:bodyPr lIns="91440" tIns="45720" rIns="91440" bIns="45720" anchor="t"/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Conhecimento sob Cibersegurança</a:t>
            </a:r>
            <a:r>
              <a:rPr lang="en-BR" dirty="0">
                <a:effectLst/>
              </a:rPr>
              <a:t> </a:t>
            </a:r>
            <a:endParaRPr lang="pt-BR" dirty="0"/>
          </a:p>
        </p:txBody>
      </p:sp>
      <p:pic>
        <p:nvPicPr>
          <p:cNvPr id="14" name="Picture 13" descr="A blue pie chart with red and orange numbers&#10;&#10;AI-generated content may be incorrect.">
            <a:extLst>
              <a:ext uri="{FF2B5EF4-FFF2-40B4-BE49-F238E27FC236}">
                <a16:creationId xmlns:a16="http://schemas.microsoft.com/office/drawing/2014/main" id="{DBEDCEE3-DB5A-84A5-F729-2B4F013F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34" y="3328043"/>
            <a:ext cx="3912124" cy="1599538"/>
          </a:xfrm>
          <a:prstGeom prst="rect">
            <a:avLst/>
          </a:prstGeom>
        </p:spPr>
      </p:pic>
      <p:sp>
        <p:nvSpPr>
          <p:cNvPr id="15" name="Espaço Reservado para Conteúdo 5">
            <a:extLst>
              <a:ext uri="{FF2B5EF4-FFF2-40B4-BE49-F238E27FC236}">
                <a16:creationId xmlns:a16="http://schemas.microsoft.com/office/drawing/2014/main" id="{3569875C-8D6A-B644-E169-24F6BB80366C}"/>
              </a:ext>
            </a:extLst>
          </p:cNvPr>
          <p:cNvSpPr txBox="1">
            <a:spLocks/>
          </p:cNvSpPr>
          <p:nvPr/>
        </p:nvSpPr>
        <p:spPr>
          <a:xfrm>
            <a:off x="2418862" y="2886964"/>
            <a:ext cx="6510214" cy="3823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1EFF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Calibri" panose="020F0502020204030204" pitchFamily="34" charset="0"/>
                <a:cs typeface="Times New Roman" panose="02020603050405020304" pitchFamily="18" charset="0"/>
              </a:rPr>
              <a:t>Conhecimento ferramenta: </a:t>
            </a:r>
            <a:r>
              <a:rPr lang="pt-BR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Metasploit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2554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ACB9-FDB3-FDB6-D61A-D5CD93BA4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2E05818-47CA-D9DE-D49D-64DE8B60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Conclusões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4567FF-D387-9DDD-7EC5-4CF72D7CD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Cenário com abordagem </a:t>
            </a:r>
            <a:r>
              <a:rPr lang="pt-BR" i="1" dirty="0">
                <a:latin typeface="Barlow"/>
              </a:rPr>
              <a:t>Hands On </a:t>
            </a:r>
            <a:r>
              <a:rPr lang="pt-BR" dirty="0">
                <a:latin typeface="Barlow"/>
              </a:rPr>
              <a:t>em ambiente controlado</a:t>
            </a:r>
            <a:endParaRPr lang="pt-BR" dirty="0"/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F9EF4ED-02A5-823E-D7AF-6FC4BC888BC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2" y="1808593"/>
            <a:ext cx="6321357" cy="3036940"/>
          </a:xfrm>
        </p:spPr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- Solução inovadora e eficaz para o treinamento em segurança cibernética. </a:t>
            </a:r>
          </a:p>
          <a:p>
            <a:r>
              <a:rPr lang="pt-BR" dirty="0">
                <a:latin typeface="Barlow"/>
              </a:rPr>
              <a:t>- Abordagem escalável, prática e gamificada</a:t>
            </a:r>
          </a:p>
          <a:p>
            <a:r>
              <a:rPr lang="pt-BR" dirty="0">
                <a:latin typeface="Barlow"/>
              </a:rPr>
              <a:t>- Contribui para a formação de profissionais, atualização de conhecimentos e tem potencial para atender públicos de níveis variados</a:t>
            </a:r>
          </a:p>
          <a:p>
            <a:endParaRPr lang="pt-BR" dirty="0">
              <a:latin typeface="Barlow"/>
            </a:endParaRPr>
          </a:p>
          <a:p>
            <a:endParaRPr lang="pt-BR" dirty="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064558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 lIns="91440" tIns="45720" rIns="91440" bIns="45720" anchor="b"/>
          <a:lstStyle/>
          <a:p>
            <a:r>
              <a:rPr lang="pt-BR" dirty="0">
                <a:latin typeface="Barlow"/>
              </a:rPr>
              <a:t>OBRIGADO!</a:t>
            </a:r>
            <a:endParaRPr lang="pt-BR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</p:spPr>
        <p:txBody>
          <a:bodyPr lIns="91440" tIns="45720" rIns="91440" bIns="45720" anchor="t"/>
          <a:lstStyle/>
          <a:p>
            <a:r>
              <a:rPr lang="pt-BR" dirty="0"/>
              <a:t>ecg@dee.ufcg.edu.br</a:t>
            </a:r>
          </a:p>
        </p:txBody>
      </p:sp>
    </p:spTree>
    <p:extLst>
      <p:ext uri="{BB962C8B-B14F-4D97-AF65-F5344CB8AC3E}">
        <p14:creationId xmlns:p14="http://schemas.microsoft.com/office/powerpoint/2010/main" val="36844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1" y="2212946"/>
            <a:ext cx="4077356" cy="717608"/>
          </a:xfrm>
        </p:spPr>
        <p:txBody>
          <a:bodyPr>
            <a:noAutofit/>
          </a:bodyPr>
          <a:lstStyle/>
          <a:p>
            <a:pPr algn="r"/>
            <a:r>
              <a:rPr lang="pt-BR" sz="2300" dirty="0">
                <a:solidFill>
                  <a:schemeClr val="bg1"/>
                </a:solidFill>
                <a:latin typeface="Barlow"/>
              </a:rPr>
              <a:t>HIKARI – </a:t>
            </a:r>
            <a:r>
              <a:rPr lang="pt-BR" sz="2300" dirty="0" err="1">
                <a:solidFill>
                  <a:schemeClr val="bg1"/>
                </a:solidFill>
                <a:latin typeface="Barlow"/>
              </a:rPr>
              <a:t>Enlightening</a:t>
            </a:r>
            <a:r>
              <a:rPr lang="pt-BR" sz="2300" dirty="0">
                <a:solidFill>
                  <a:schemeClr val="bg1"/>
                </a:solidFill>
                <a:latin typeface="Barlow"/>
              </a:rPr>
              <a:t> </a:t>
            </a:r>
            <a:r>
              <a:rPr lang="pt-BR" sz="2300" dirty="0" err="1">
                <a:solidFill>
                  <a:schemeClr val="bg1"/>
                </a:solidFill>
                <a:latin typeface="Barlow"/>
              </a:rPr>
              <a:t>your</a:t>
            </a:r>
            <a:r>
              <a:rPr lang="pt-BR" sz="2300" dirty="0">
                <a:solidFill>
                  <a:schemeClr val="bg1"/>
                </a:solidFill>
                <a:latin typeface="Barlow"/>
              </a:rPr>
              <a:t> </a:t>
            </a:r>
            <a:r>
              <a:rPr lang="pt-BR" sz="2300" dirty="0" err="1">
                <a:solidFill>
                  <a:schemeClr val="bg1"/>
                </a:solidFill>
                <a:latin typeface="Barlow"/>
              </a:rPr>
              <a:t>Threat</a:t>
            </a:r>
            <a:r>
              <a:rPr lang="pt-BR" sz="2300" dirty="0">
                <a:solidFill>
                  <a:schemeClr val="bg1"/>
                </a:solidFill>
                <a:latin typeface="Barlow"/>
              </a:rPr>
              <a:t> </a:t>
            </a:r>
            <a:r>
              <a:rPr lang="pt-BR" sz="2300" dirty="0" err="1">
                <a:solidFill>
                  <a:schemeClr val="bg1"/>
                </a:solidFill>
                <a:latin typeface="Barlow"/>
              </a:rPr>
              <a:t>Hunting</a:t>
            </a:r>
            <a:r>
              <a:rPr lang="pt-BR" sz="2300" dirty="0">
                <a:solidFill>
                  <a:schemeClr val="bg1"/>
                </a:solidFill>
                <a:latin typeface="Barlow"/>
              </a:rPr>
              <a:t> Journey</a:t>
            </a:r>
            <a:endParaRPr lang="pt-BR" sz="23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Barlow"/>
              </a:rPr>
              <a:t>Prof. Dr. Lourenço Alves Pereira Júnior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1" y="4078732"/>
            <a:ext cx="4077356" cy="326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t-BR">
                <a:solidFill>
                  <a:schemeClr val="bg1"/>
                </a:solidFill>
                <a:latin typeface="Barlow"/>
              </a:rPr>
              <a:t>Instituto Tecnológico de Aeronáutica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95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Contexto e Motivação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ASSIMETRIA ENTRE ATACANTE vs. DEFENSOR</a:t>
            </a:r>
            <a:endParaRPr lang="en-US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Ferramentas que permitem a criação de artefatos maliciosos são muito acessíveis --&gt; ALTO ROI do atacante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Defesa deve cobrir o máximo dos ativos/sistemas da empresa --&gt; ALTO INVESTIMENTO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Falta profissionais qualificados --&gt; RECURSOS HUMANOS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No contexto técnico-científico há uma lacuna no sentido de ter uma plataforma que permita dados realistas com uma interface para solução de mercado</a:t>
            </a:r>
            <a:endParaRPr lang="pt-BR" sz="1800"/>
          </a:p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31046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"/>
          <p:cNvSpPr txBox="1">
            <a:spLocks noGrp="1"/>
          </p:cNvSpPr>
          <p:nvPr>
            <p:ph type="ctrTitle"/>
          </p:nvPr>
        </p:nvSpPr>
        <p:spPr>
          <a:xfrm>
            <a:off x="4315225" y="2152548"/>
            <a:ext cx="4622100" cy="11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>
                <a:solidFill>
                  <a:schemeClr val="lt1"/>
                </a:solidFill>
              </a:rPr>
              <a:t>GT-EXSS:</a:t>
            </a:r>
            <a:endParaRPr sz="2300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>
                <a:solidFill>
                  <a:schemeClr val="lt1"/>
                </a:solidFill>
              </a:rPr>
              <a:t>um Emulador educativo de ataques de </a:t>
            </a:r>
            <a:r>
              <a:rPr lang="pt-BR" sz="2300" i="1">
                <a:solidFill>
                  <a:schemeClr val="lt1"/>
                </a:solidFill>
              </a:rPr>
              <a:t>Cross-Site Scripting </a:t>
            </a:r>
            <a:r>
              <a:rPr lang="pt-BR" sz="2300">
                <a:solidFill>
                  <a:schemeClr val="lt1"/>
                </a:solidFill>
              </a:rPr>
              <a:t>(XSS)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145" name="Google Shape;145;p2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>
                <a:solidFill>
                  <a:schemeClr val="lt1"/>
                </a:solidFill>
              </a:rPr>
              <a:t>Igor Monteiro Moraes</a:t>
            </a:r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i="0">
                <a:solidFill>
                  <a:schemeClr val="lt1"/>
                </a:solidFill>
              </a:rPr>
              <a:t>Universidade Federal Fluminense (UFF)</a:t>
            </a:r>
            <a:endParaRPr i="0"/>
          </a:p>
        </p:txBody>
      </p:sp>
    </p:spTree>
    <p:extLst>
      <p:ext uri="{BB962C8B-B14F-4D97-AF65-F5344CB8AC3E}">
        <p14:creationId xmlns:p14="http://schemas.microsoft.com/office/powerpoint/2010/main" val="3324745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E2AC810-69D3-AAD7-41C6-57634D46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Descrição da Solução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220CB7-4185-C168-179A-7A2C31D86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PLATAFORMA EDUCACIONAL PARA TREINAMENTO EM DEFESA</a:t>
            </a:r>
            <a:endParaRPr lang="en-US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1428AC1-9641-C12E-76F0-4AE03D21E69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numCol="2" spcCol="36000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HIKARI – </a:t>
            </a:r>
            <a:r>
              <a:rPr lang="pt-BR" sz="1800" err="1">
                <a:latin typeface="Barlow"/>
              </a:rPr>
              <a:t>Hunting</a:t>
            </a:r>
            <a:r>
              <a:rPr lang="pt-BR" sz="1800">
                <a:latin typeface="Barlow"/>
              </a:rPr>
              <a:t> Integrado: </a:t>
            </a:r>
            <a:r>
              <a:rPr lang="pt-BR" sz="1800" err="1">
                <a:latin typeface="Barlow"/>
              </a:rPr>
              <a:t>Kompetição</a:t>
            </a:r>
            <a:r>
              <a:rPr lang="pt-BR" sz="1800">
                <a:latin typeface="Barlow"/>
              </a:rPr>
              <a:t> e Aprendizado em Resposta a Incidentes</a:t>
            </a:r>
            <a:endParaRPr lang="pt-BR" sz="1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Features: competições estilo Capture </a:t>
            </a:r>
            <a:r>
              <a:rPr lang="pt-BR" sz="1800" err="1">
                <a:latin typeface="Barlow"/>
              </a:rPr>
              <a:t>the</a:t>
            </a:r>
            <a:r>
              <a:rPr lang="pt-BR" sz="1800">
                <a:latin typeface="Barlow"/>
              </a:rPr>
              <a:t> Flag para </a:t>
            </a:r>
            <a:r>
              <a:rPr lang="pt-BR" sz="1800" err="1">
                <a:latin typeface="Barlow"/>
              </a:rPr>
              <a:t>Threat</a:t>
            </a:r>
            <a:r>
              <a:rPr lang="pt-BR" sz="1800">
                <a:latin typeface="Barlow"/>
              </a:rPr>
              <a:t> </a:t>
            </a:r>
            <a:r>
              <a:rPr lang="pt-BR" sz="1800" err="1">
                <a:latin typeface="Barlow"/>
              </a:rPr>
              <a:t>Hunting</a:t>
            </a:r>
            <a:r>
              <a:rPr lang="pt-BR" sz="1800">
                <a:latin typeface="Barlow"/>
              </a:rPr>
              <a:t>; predisposição para acoplar fontes de dados de </a:t>
            </a:r>
            <a:r>
              <a:rPr lang="pt-BR" sz="1800" err="1">
                <a:latin typeface="Barlow"/>
              </a:rPr>
              <a:t>SIEMs</a:t>
            </a:r>
            <a:r>
              <a:rPr lang="pt-BR" sz="1800">
                <a:latin typeface="Barlow"/>
              </a:rPr>
              <a:t> de mercado; Pilha ELK para caça </a:t>
            </a:r>
            <a:endParaRPr lang="pt-BR" sz="1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Público-alvo: Estudantes, Pesquisadores e Profissionais com foco em Defesa Cibernética</a:t>
            </a:r>
            <a:endParaRPr lang="pt-BR" sz="1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Tecnologias: </a:t>
            </a:r>
            <a:r>
              <a:rPr lang="pt-BR" sz="1800" err="1">
                <a:latin typeface="Barlow"/>
              </a:rPr>
              <a:t>Kubernetes</a:t>
            </a:r>
            <a:r>
              <a:rPr lang="pt-BR" sz="1800">
                <a:latin typeface="Barlow"/>
              </a:rPr>
              <a:t>, </a:t>
            </a:r>
            <a:r>
              <a:rPr lang="pt-BR" sz="1800" err="1">
                <a:latin typeface="Barlow"/>
              </a:rPr>
              <a:t>CTFd</a:t>
            </a:r>
            <a:r>
              <a:rPr lang="pt-BR" sz="1800">
                <a:latin typeface="Barlow"/>
              </a:rPr>
              <a:t>, </a:t>
            </a:r>
            <a:r>
              <a:rPr lang="pt-BR" sz="1800" err="1">
                <a:latin typeface="Barlow"/>
              </a:rPr>
              <a:t>Elastic+Logstach+Kibana</a:t>
            </a:r>
            <a:r>
              <a:rPr lang="pt-BR" sz="1800">
                <a:latin typeface="Barlow"/>
              </a:rPr>
              <a:t>, Kafka</a:t>
            </a: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499533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1018CB-F7A6-BDD3-1FD0-013E2851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Arquitetura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3175F8-BBFE-FB7E-07CF-A69DAC01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Digitar o título do texto corrido</a:t>
            </a:r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5C9CE3A-0AA2-132A-2179-44272B825A1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Componentes: </a:t>
            </a:r>
            <a:r>
              <a:rPr lang="pt-BR" sz="1800" err="1">
                <a:latin typeface="Barlow"/>
              </a:rPr>
              <a:t>ctfd</a:t>
            </a:r>
            <a:r>
              <a:rPr lang="pt-BR" sz="1800">
                <a:latin typeface="Barlow"/>
              </a:rPr>
              <a:t> para criação de competições e interface para os competidores; e ELK para busca de ameaças</a:t>
            </a:r>
            <a:endParaRPr lang="pt-BR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latin typeface="Barlow"/>
              </a:rPr>
              <a:t>Inovações: integração do </a:t>
            </a:r>
            <a:r>
              <a:rPr lang="pt-BR" sz="1800" err="1">
                <a:latin typeface="Barlow"/>
              </a:rPr>
              <a:t>ctfd</a:t>
            </a:r>
            <a:r>
              <a:rPr lang="pt-BR" sz="1800">
                <a:latin typeface="Barlow"/>
              </a:rPr>
              <a:t> para criar competições no ELK; VPN para isolamento entre as equipes; e workflow para aquisição de dados reais</a:t>
            </a:r>
            <a:endParaRPr lang="pt-BR"/>
          </a:p>
        </p:txBody>
      </p:sp>
      <p:pic>
        <p:nvPicPr>
          <p:cNvPr id="3" name="Picture 2" descr="A diagram of a diagram of a student&#10;&#10;Description automatically generated">
            <a:extLst>
              <a:ext uri="{FF2B5EF4-FFF2-40B4-BE49-F238E27FC236}">
                <a16:creationId xmlns:a16="http://schemas.microsoft.com/office/drawing/2014/main" id="{CCC6C0CF-23BD-918D-DEA0-85F98280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856" y="1806155"/>
            <a:ext cx="3422116" cy="27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6F76C04-5D28-027F-3057-B56762A6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/>
              <a:t>Demonstração no Estande (convite)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CD90190-8B97-11F8-BAB7-CEA15EF79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VENHAM VER UMA DEMO</a:t>
            </a:r>
            <a:endParaRPr lang="pt-BR" dirty="0"/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D6F4A97B-56F2-32FF-7DCF-4D4B30BEFE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pPr marL="285750" indent="-285750"/>
            <a:r>
              <a:rPr lang="pt-BR" sz="2000" dirty="0"/>
              <a:t>Temos uma instância em execução e demonstraremos como os competidores podem conseguir encontrar rastros de ações maliciosas</a:t>
            </a:r>
            <a:endParaRPr lang="en-US" dirty="0"/>
          </a:p>
          <a:p>
            <a:pPr marL="285750" indent="-285750"/>
            <a:r>
              <a:rPr lang="pt-BR" sz="2000" dirty="0">
                <a:ea typeface="Calibri"/>
                <a:cs typeface="Calibri"/>
              </a:rPr>
              <a:t>Site: </a:t>
            </a:r>
            <a:r>
              <a:rPr lang="pt-BR" sz="2000" dirty="0">
                <a:ea typeface="+mn-lt"/>
                <a:cs typeface="+mn-lt"/>
              </a:rPr>
              <a:t>https://hikari-edu.github.io/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Contato:</a:t>
            </a:r>
            <a:endParaRPr lang="pt-BR" sz="2000" dirty="0">
              <a:ea typeface="Calibri"/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pt-BR" sz="1600" dirty="0">
                <a:ea typeface="Calibri"/>
                <a:cs typeface="Calibri"/>
              </a:rPr>
              <a:t>Lourenço Alves Pereira Júnior &lt;ljr@ita.br&gt;</a:t>
            </a:r>
          </a:p>
          <a:p>
            <a:endParaRPr lang="pt-BR" sz="2000" dirty="0">
              <a:ea typeface="Calibri"/>
              <a:cs typeface="Calibri"/>
            </a:endParaRPr>
          </a:p>
        </p:txBody>
      </p:sp>
      <p:pic>
        <p:nvPicPr>
          <p:cNvPr id="2" name="Picture 1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EC012AE4-5CED-81D8-F6B1-D12AEE4CA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63" y="2970721"/>
            <a:ext cx="1889808" cy="18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2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/>
          <a:lstStyle/>
          <a:p>
            <a:r>
              <a:rPr lang="pt-BR" dirty="0"/>
              <a:t>OBRIGADO (A)!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</p:spPr>
        <p:txBody>
          <a:bodyPr/>
          <a:lstStyle/>
          <a:p>
            <a:r>
              <a:rPr lang="pt-BR" dirty="0"/>
              <a:t>Contato</a:t>
            </a:r>
          </a:p>
        </p:txBody>
      </p:sp>
    </p:spTree>
    <p:extLst>
      <p:ext uri="{BB962C8B-B14F-4D97-AF65-F5344CB8AC3E}">
        <p14:creationId xmlns:p14="http://schemas.microsoft.com/office/powerpoint/2010/main" val="1093675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4572001" y="2212946"/>
            <a:ext cx="4077356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3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GT- Malware Data Lab</a:t>
            </a:r>
            <a:endParaRPr sz="2900"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63" name="Google Shape;63;p2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sz="2400" b="1">
                <a:solidFill>
                  <a:schemeClr val="lt1"/>
                </a:solidFill>
              </a:rPr>
              <a:t>Diego Kreutz</a:t>
            </a:r>
            <a:endParaRPr sz="2400" b="1"/>
          </a:p>
        </p:txBody>
      </p:sp>
      <p:sp>
        <p:nvSpPr>
          <p:cNvPr id="64" name="Google Shape;64;p2"/>
          <p:cNvSpPr txBox="1">
            <a:spLocks noGrp="1"/>
          </p:cNvSpPr>
          <p:nvPr>
            <p:ph type="body" idx="2"/>
          </p:nvPr>
        </p:nvSpPr>
        <p:spPr>
          <a:xfrm>
            <a:off x="3272973" y="4078725"/>
            <a:ext cx="53763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 sz="2400" b="1" i="0">
                <a:solidFill>
                  <a:schemeClr val="lt1"/>
                </a:solidFill>
              </a:rPr>
              <a:t>UNIPAMPA / Prof. </a:t>
            </a:r>
            <a:endParaRPr sz="2400" b="1" i="0"/>
          </a:p>
        </p:txBody>
      </p:sp>
    </p:spTree>
    <p:extLst>
      <p:ext uri="{BB962C8B-B14F-4D97-AF65-F5344CB8AC3E}">
        <p14:creationId xmlns:p14="http://schemas.microsoft.com/office/powerpoint/2010/main" val="776157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5303655b2_0_0"/>
          <p:cNvSpPr txBox="1">
            <a:spLocks noGrp="1"/>
          </p:cNvSpPr>
          <p:nvPr>
            <p:ph type="title"/>
          </p:nvPr>
        </p:nvSpPr>
        <p:spPr>
          <a:xfrm>
            <a:off x="1871500" y="64025"/>
            <a:ext cx="727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Como malware Android afeta o usuário?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0" name="Google Shape;70;g305303655b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500" y="1026500"/>
            <a:ext cx="7272501" cy="12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305303655b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2266950"/>
            <a:ext cx="4429527" cy="2419350"/>
          </a:xfrm>
          <a:prstGeom prst="rect">
            <a:avLst/>
          </a:prstGeom>
          <a:solidFill>
            <a:srgbClr val="741B47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72" name="Google Shape;72;g305303655b2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2525" y="2562925"/>
            <a:ext cx="2096175" cy="21249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305303655b2_0_0"/>
          <p:cNvSpPr/>
          <p:nvPr/>
        </p:nvSpPr>
        <p:spPr>
          <a:xfrm>
            <a:off x="3804300" y="1425025"/>
            <a:ext cx="5239500" cy="985500"/>
          </a:xfrm>
          <a:prstGeom prst="wedgeRoundRectCallout">
            <a:avLst>
              <a:gd name="adj1" fmla="val -56058"/>
              <a:gd name="adj2" fmla="val -44044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Usuários perdem várias dezenas de milhares de EUROs</a:t>
            </a:r>
            <a:endParaRPr sz="24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4" name="Google Shape;74;g305303655b2_0_0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35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176034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5303655b2_0_8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Como resolver o problema?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0" name="Google Shape;80;g305303655b2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850" y="2473675"/>
            <a:ext cx="3799150" cy="24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305303655b2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1125" y="936875"/>
            <a:ext cx="7152875" cy="144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305303655b2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8161" y="2486225"/>
            <a:ext cx="2415889" cy="2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305303655b2_0_8"/>
          <p:cNvSpPr/>
          <p:nvPr/>
        </p:nvSpPr>
        <p:spPr>
          <a:xfrm>
            <a:off x="6705425" y="1380900"/>
            <a:ext cx="2352900" cy="3140400"/>
          </a:xfrm>
          <a:prstGeom prst="wedgeRoundRectCallout">
            <a:avLst>
              <a:gd name="adj1" fmla="val -79399"/>
              <a:gd name="adj2" fmla="val -39894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Inteligência Artificial (IA) avançada é necessária para combater malwares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84" name="Google Shape;84;g305303655b2_0_8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36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026290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60a9be206_2_13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Como resolver o problema?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" name="Google Shape;90;g3360a9be206_2_13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37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1" name="Google Shape;91;g3360a9be206_2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0" y="3067279"/>
            <a:ext cx="9084386" cy="195882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3360a9be206_2_13"/>
          <p:cNvSpPr/>
          <p:nvPr/>
        </p:nvSpPr>
        <p:spPr>
          <a:xfrm>
            <a:off x="1959450" y="901800"/>
            <a:ext cx="6951300" cy="1958700"/>
          </a:xfrm>
          <a:prstGeom prst="wedgeRoundRectCallout">
            <a:avLst>
              <a:gd name="adj1" fmla="val -24761"/>
              <a:gd name="adj2" fmla="val 76908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Modelos de IA demandam dados!</a:t>
            </a:r>
            <a:endParaRPr sz="26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Ferramentas como a MalSynGen geram dados sintéticos para melhorar classificadores de malware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59814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3360a9be206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50" y="2268725"/>
            <a:ext cx="8977824" cy="27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3360a9be206_2_0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</a:rPr>
              <a:t>Visão Geral do Malware DataLab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9" name="Google Shape;99;g3360a9be206_2_0"/>
          <p:cNvSpPr/>
          <p:nvPr/>
        </p:nvSpPr>
        <p:spPr>
          <a:xfrm>
            <a:off x="2035650" y="825600"/>
            <a:ext cx="6728400" cy="1193100"/>
          </a:xfrm>
          <a:prstGeom prst="wedgeRoundRectCallout">
            <a:avLst>
              <a:gd name="adj1" fmla="val -24761"/>
              <a:gd name="adj2" fmla="val 76908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Laboratórios de Ensino-Aprendizagem e Experimentação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99904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60a9be206_2_30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</a:rPr>
              <a:t>Malware DataLab: backend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05" name="Google Shape;105;g3360a9be206_2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125" y="789125"/>
            <a:ext cx="3612305" cy="43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360a9be206_2_30"/>
          <p:cNvSpPr/>
          <p:nvPr/>
        </p:nvSpPr>
        <p:spPr>
          <a:xfrm>
            <a:off x="5794650" y="827100"/>
            <a:ext cx="3263400" cy="1193100"/>
          </a:xfrm>
          <a:prstGeom prst="wedgeRoundRectCallout">
            <a:avLst>
              <a:gd name="adj1" fmla="val -56620"/>
              <a:gd name="adj2" fmla="val -17733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Sistema distribuído escalável (elástico)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07" name="Google Shape;107;g3360a9be206_2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5625" y="3270758"/>
            <a:ext cx="3472425" cy="174541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360a9be206_2_30"/>
          <p:cNvSpPr/>
          <p:nvPr/>
        </p:nvSpPr>
        <p:spPr>
          <a:xfrm>
            <a:off x="5794650" y="2256200"/>
            <a:ext cx="3263400" cy="759600"/>
          </a:xfrm>
          <a:prstGeom prst="wedgeRoundRectCallout">
            <a:avLst>
              <a:gd name="adj1" fmla="val -23289"/>
              <a:gd name="adj2" fmla="val 78485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MalSynGen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83479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Parceiros</a:t>
            </a:r>
            <a:endParaRPr/>
          </a:p>
        </p:txBody>
      </p:sp>
      <p:pic>
        <p:nvPicPr>
          <p:cNvPr id="152" name="Google Shape;152;p4" descr="Google Shape;40;g1ef52a6fdfc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8650" y="1737688"/>
            <a:ext cx="1628675" cy="16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 descr="Google Shape;41;g1ef52a6fdfc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5376" y="1399562"/>
            <a:ext cx="3192375" cy="23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 descr="Google Shape;42;g1ef52a6fdfc_0_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6675" y="1678525"/>
            <a:ext cx="1786450" cy="1786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382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60a9be206_2_45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</a:rPr>
              <a:t>Malware DataLab: backend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4" name="Google Shape;114;g3360a9be206_2_45" title="Screenshot 2025-05-16 at 7.03.0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1311300"/>
            <a:ext cx="7238998" cy="384480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3360a9be206_2_45"/>
          <p:cNvSpPr/>
          <p:nvPr/>
        </p:nvSpPr>
        <p:spPr>
          <a:xfrm>
            <a:off x="6371100" y="838150"/>
            <a:ext cx="2539500" cy="715800"/>
          </a:xfrm>
          <a:prstGeom prst="wedgeRoundRectCallout">
            <a:avLst>
              <a:gd name="adj1" fmla="val -64122"/>
              <a:gd name="adj2" fmla="val 51968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Operação atual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66654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360a9be206_2_62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</a:rPr>
              <a:t>Malware DataLab: frontend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1" name="Google Shape;121;g3360a9be206_2_62" title="Screenshot 2025-05-15 at 10.09.04.png"/>
          <p:cNvPicPr preferRelativeResize="0"/>
          <p:nvPr/>
        </p:nvPicPr>
        <p:blipFill rotWithShape="1">
          <a:blip r:embed="rId3">
            <a:alphaModFix/>
          </a:blip>
          <a:srcRect t="1774" b="1765"/>
          <a:stretch/>
        </p:blipFill>
        <p:spPr>
          <a:xfrm>
            <a:off x="1661950" y="606050"/>
            <a:ext cx="7649075" cy="36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360a9be206_2_62" title="Screenshot 2025-05-16 at 7.06.5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675" y="2947400"/>
            <a:ext cx="2043425" cy="20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360a9be206_2_62" title="Screenshot 2025-05-16 at 7.07.13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9301" y="2947401"/>
            <a:ext cx="2043425" cy="204991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60a9be206_2_62"/>
          <p:cNvSpPr/>
          <p:nvPr/>
        </p:nvSpPr>
        <p:spPr>
          <a:xfrm>
            <a:off x="4359050" y="4037725"/>
            <a:ext cx="2211000" cy="405000"/>
          </a:xfrm>
          <a:prstGeom prst="wedgeRoundRectCallout">
            <a:avLst>
              <a:gd name="adj1" fmla="val -59501"/>
              <a:gd name="adj2" fmla="val 23512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i="1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Landing Page</a:t>
            </a:r>
            <a:endParaRPr sz="2400" i="1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25" name="Google Shape;125;g3360a9be206_2_62"/>
          <p:cNvSpPr/>
          <p:nvPr/>
        </p:nvSpPr>
        <p:spPr>
          <a:xfrm>
            <a:off x="4359050" y="4571125"/>
            <a:ext cx="2211000" cy="405000"/>
          </a:xfrm>
          <a:prstGeom prst="wedgeRoundRectCallout">
            <a:avLst>
              <a:gd name="adj1" fmla="val 60613"/>
              <a:gd name="adj2" fmla="val 18426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Plataforma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60379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05303655b2_0_59" title="Screenshot 2025-05-15 at 10.04.1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225" y="484800"/>
            <a:ext cx="6847176" cy="48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05303655b2_0_59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42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2" name="Google Shape;132;g305303655b2_0_59"/>
          <p:cNvSpPr/>
          <p:nvPr/>
        </p:nvSpPr>
        <p:spPr>
          <a:xfrm>
            <a:off x="4420625" y="4100875"/>
            <a:ext cx="3525900" cy="932400"/>
          </a:xfrm>
          <a:prstGeom prst="wedgeRoundRectCallout">
            <a:avLst>
              <a:gd name="adj1" fmla="val -34787"/>
              <a:gd name="adj2" fmla="val -68174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Módulos de ensino-aprendizagem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33" name="Google Shape;133;g305303655b2_0_59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Malware DataLab: frontend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550325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305303655b2_0_199" title="Screenshot 2025-05-15 at 10.05.45.png"/>
          <p:cNvPicPr preferRelativeResize="0"/>
          <p:nvPr/>
        </p:nvPicPr>
        <p:blipFill rotWithShape="1">
          <a:blip r:embed="rId3">
            <a:alphaModFix/>
          </a:blip>
          <a:srcRect t="651" b="651"/>
          <a:stretch/>
        </p:blipFill>
        <p:spPr>
          <a:xfrm>
            <a:off x="1923300" y="464005"/>
            <a:ext cx="6985201" cy="490809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05303655b2_0_199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43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0" name="Google Shape;140;g305303655b2_0_199"/>
          <p:cNvSpPr/>
          <p:nvPr/>
        </p:nvSpPr>
        <p:spPr>
          <a:xfrm>
            <a:off x="1977150" y="3420125"/>
            <a:ext cx="4884900" cy="682200"/>
          </a:xfrm>
          <a:prstGeom prst="wedgeRoundRectCallout">
            <a:avLst>
              <a:gd name="adj1" fmla="val -23751"/>
              <a:gd name="adj2" fmla="val -104665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Laboratório de Experimentação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41" name="Google Shape;141;g305303655b2_0_199"/>
          <p:cNvSpPr txBox="1">
            <a:spLocks noGrp="1"/>
          </p:cNvSpPr>
          <p:nvPr>
            <p:ph type="title"/>
          </p:nvPr>
        </p:nvSpPr>
        <p:spPr>
          <a:xfrm>
            <a:off x="1881000" y="64025"/>
            <a:ext cx="695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Malware DataLab: frontend</a:t>
            </a:r>
            <a:endParaRPr sz="310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2" name="Google Shape;142;g305303655b2_0_199" title="Screenshot 2025-05-15 at 10.07.5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5726" y="3558500"/>
            <a:ext cx="2188273" cy="1537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023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60a9be206_2_89"/>
          <p:cNvSpPr txBox="1">
            <a:spLocks noGrp="1"/>
          </p:cNvSpPr>
          <p:nvPr>
            <p:ph type="title"/>
          </p:nvPr>
        </p:nvSpPr>
        <p:spPr>
          <a:xfrm>
            <a:off x="1889625" y="64025"/>
            <a:ext cx="694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22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Resultados: formação de pessoas</a:t>
            </a:r>
            <a:endParaRPr sz="322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8" name="Google Shape;148;g3360a9be206_2_89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44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9" name="Google Shape;149;g3360a9be206_2_89"/>
          <p:cNvSpPr txBox="1">
            <a:spLocks noGrp="1"/>
          </p:cNvSpPr>
          <p:nvPr>
            <p:ph type="body" idx="1"/>
          </p:nvPr>
        </p:nvSpPr>
        <p:spPr>
          <a:xfrm>
            <a:off x="1961650" y="725200"/>
            <a:ext cx="7082100" cy="4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Barlow Medium"/>
              <a:buChar char="●"/>
            </a:pPr>
            <a:r>
              <a:rPr lang="pt-BR" sz="2400">
                <a:latin typeface="Barlow Medium"/>
                <a:ea typeface="Barlow Medium"/>
                <a:cs typeface="Barlow Medium"/>
                <a:sym typeface="Barlow Medium"/>
              </a:rPr>
              <a:t>2 alunos bolsistas de mestrado em formação </a:t>
            </a:r>
            <a:endParaRPr sz="24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Barlow Medium"/>
              <a:buChar char="●"/>
            </a:pPr>
            <a:r>
              <a:rPr lang="pt-BR" sz="2400">
                <a:latin typeface="Barlow Medium"/>
                <a:ea typeface="Barlow Medium"/>
                <a:cs typeface="Barlow Medium"/>
                <a:sym typeface="Barlow Medium"/>
              </a:rPr>
              <a:t>2 alunos voluntários de mestrado em formação</a:t>
            </a:r>
            <a:endParaRPr sz="24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Barlow Medium"/>
              <a:buChar char="●"/>
            </a:pPr>
            <a:r>
              <a:rPr lang="pt-BR" sz="2400">
                <a:latin typeface="Barlow Medium"/>
                <a:ea typeface="Barlow Medium"/>
                <a:cs typeface="Barlow Medium"/>
                <a:sym typeface="Barlow Medium"/>
              </a:rPr>
              <a:t>1 voluntário de graduação formado</a:t>
            </a:r>
            <a:endParaRPr sz="24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Barlow Medium"/>
              <a:buChar char="●"/>
            </a:pPr>
            <a:r>
              <a:rPr lang="pt-BR" sz="2400">
                <a:latin typeface="Barlow Medium"/>
                <a:ea typeface="Barlow Medium"/>
                <a:cs typeface="Barlow Medium"/>
                <a:sym typeface="Barlow Medium"/>
              </a:rPr>
              <a:t>1 voluntário de graduação em formação</a:t>
            </a:r>
            <a:endParaRPr sz="24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Barlow Medium"/>
              <a:buChar char="●"/>
            </a:pPr>
            <a:r>
              <a:rPr lang="pt-BR" sz="2400">
                <a:latin typeface="Barlow Medium"/>
                <a:ea typeface="Barlow Medium"/>
                <a:cs typeface="Barlow Medium"/>
                <a:sym typeface="Barlow Medium"/>
              </a:rPr>
              <a:t>26 residentes do Hackers do Bem</a:t>
            </a:r>
            <a:endParaRPr sz="24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Barlow Medium"/>
              <a:buChar char="●"/>
            </a:pPr>
            <a:r>
              <a:rPr lang="pt-BR" sz="2400">
                <a:latin typeface="Barlow Medium"/>
                <a:ea typeface="Barlow Medium"/>
                <a:cs typeface="Barlow Medium"/>
                <a:sym typeface="Barlow Medium"/>
              </a:rPr>
              <a:t>195 usuários na plataforma</a:t>
            </a:r>
            <a:endParaRPr sz="2400"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46817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60a9be206_2_97"/>
          <p:cNvSpPr txBox="1">
            <a:spLocks noGrp="1"/>
          </p:cNvSpPr>
          <p:nvPr>
            <p:ph type="title"/>
          </p:nvPr>
        </p:nvSpPr>
        <p:spPr>
          <a:xfrm>
            <a:off x="1889625" y="64025"/>
            <a:ext cx="694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22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Resultados: científico e técnico</a:t>
            </a:r>
            <a:endParaRPr sz="322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5" name="Google Shape;155;g3360a9be206_2_97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45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6" name="Google Shape;156;g3360a9be206_2_97"/>
          <p:cNvSpPr txBox="1">
            <a:spLocks noGrp="1"/>
          </p:cNvSpPr>
          <p:nvPr>
            <p:ph type="body" idx="1"/>
          </p:nvPr>
        </p:nvSpPr>
        <p:spPr>
          <a:xfrm>
            <a:off x="1961650" y="801400"/>
            <a:ext cx="7082100" cy="4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5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Científico</a:t>
            </a: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: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12 trabalhos publicados 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4 trabalhos aguardando decisão 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3 prêmios (2 nacionais + 1 regional)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5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Técnico</a:t>
            </a: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: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1 MVP online 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1 aplicação </a:t>
            </a:r>
            <a:r>
              <a:rPr lang="pt-BR" sz="2300" i="1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stand alone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1 sistema distribuído de larga escala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1 aplicação de geração de dados sintéticos</a:t>
            </a:r>
            <a:endParaRPr sz="3300"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29519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60a9be206_2_103"/>
          <p:cNvSpPr txBox="1">
            <a:spLocks noGrp="1"/>
          </p:cNvSpPr>
          <p:nvPr>
            <p:ph type="title"/>
          </p:nvPr>
        </p:nvSpPr>
        <p:spPr>
          <a:xfrm>
            <a:off x="1889625" y="64025"/>
            <a:ext cx="694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22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Resultados: avaliação com usuários</a:t>
            </a:r>
            <a:endParaRPr sz="322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3360a9be206_2_103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46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3" name="Google Shape;163;g3360a9be206_2_103"/>
          <p:cNvSpPr txBox="1">
            <a:spLocks noGrp="1"/>
          </p:cNvSpPr>
          <p:nvPr>
            <p:ph type="body" idx="1"/>
          </p:nvPr>
        </p:nvSpPr>
        <p:spPr>
          <a:xfrm>
            <a:off x="1961650" y="1106200"/>
            <a:ext cx="7082100" cy="3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Ciclo 1</a:t>
            </a:r>
            <a:r>
              <a:rPr lang="pt-BR" sz="2300" u="sng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: outubro/novembro 2024</a:t>
            </a:r>
            <a:endParaRPr sz="2300" u="sng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115 usuários </a:t>
            </a: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de sul a norte do Brasil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 b="1" u="sng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Ciclo 2</a:t>
            </a:r>
            <a:r>
              <a:rPr lang="pt-BR" sz="2300" u="sng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: janeiro 2025</a:t>
            </a:r>
            <a:endParaRPr sz="2300" u="sng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usuários internos 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7 especialistas</a:t>
            </a: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em UX/UI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Ciclo 3</a:t>
            </a:r>
            <a:r>
              <a:rPr lang="pt-BR" sz="2300" u="sng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: abril 2025</a:t>
            </a:r>
            <a:endParaRPr sz="2300" u="sng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Barlow Medium"/>
              <a:buChar char="●"/>
            </a:pPr>
            <a:r>
              <a:rPr lang="pt-BR" sz="23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76 usuários</a:t>
            </a:r>
            <a:r>
              <a:rPr lang="pt-BR" sz="23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(26 residentes Hackers do Bem) </a:t>
            </a:r>
            <a:endParaRPr sz="2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96157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60a9be206_2_109"/>
          <p:cNvSpPr txBox="1">
            <a:spLocks noGrp="1"/>
          </p:cNvSpPr>
          <p:nvPr>
            <p:ph type="title"/>
          </p:nvPr>
        </p:nvSpPr>
        <p:spPr>
          <a:xfrm>
            <a:off x="1889625" y="64025"/>
            <a:ext cx="694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22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Resultados: prospecção de mercado</a:t>
            </a:r>
            <a:endParaRPr sz="322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69" name="Google Shape;169;g3360a9be206_2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9619" y="1278488"/>
            <a:ext cx="4043856" cy="37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360a9be206_2_109"/>
          <p:cNvSpPr/>
          <p:nvPr/>
        </p:nvSpPr>
        <p:spPr>
          <a:xfrm>
            <a:off x="5793225" y="1514100"/>
            <a:ext cx="3173700" cy="3322800"/>
          </a:xfrm>
          <a:prstGeom prst="wedgeRoundRectCallout">
            <a:avLst>
              <a:gd name="adj1" fmla="val -66952"/>
              <a:gd name="adj2" fmla="val 11721"/>
              <a:gd name="adj3" fmla="val 0"/>
            </a:avLst>
          </a:prstGeom>
          <a:solidFill>
            <a:srgbClr val="FF9900"/>
          </a:solidFill>
          <a:ln>
            <a:noFill/>
          </a:ln>
          <a:effectLst>
            <a:outerShdw blurRad="142875" dist="85725" dir="78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96% tem algum interesse significativo em formação em IA aplicada a cibersegurança</a:t>
            </a:r>
            <a:endParaRPr sz="2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1" name="Google Shape;171;g3360a9be206_2_109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47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045232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5303655b2_0_108"/>
          <p:cNvSpPr txBox="1">
            <a:spLocks noGrp="1"/>
          </p:cNvSpPr>
          <p:nvPr>
            <p:ph type="body" idx="1"/>
          </p:nvPr>
        </p:nvSpPr>
        <p:spPr>
          <a:xfrm>
            <a:off x="1871500" y="2009825"/>
            <a:ext cx="2079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672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Diego Kreutz</a:t>
            </a:r>
            <a:endParaRPr sz="1672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Projetos de Malware Android e formação de </a:t>
            </a: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pessoas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7" name="Google Shape;177;g305303655b2_0_108"/>
          <p:cNvPicPr preferRelativeResize="0"/>
          <p:nvPr/>
        </p:nvPicPr>
        <p:blipFill rotWithShape="1">
          <a:blip r:embed="rId3">
            <a:alphaModFix/>
          </a:blip>
          <a:srcRect l="16319" r="-19935"/>
          <a:stretch/>
        </p:blipFill>
        <p:spPr>
          <a:xfrm>
            <a:off x="2370250" y="898863"/>
            <a:ext cx="1082100" cy="10821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g305303655b2_0_108"/>
          <p:cNvPicPr preferRelativeResize="0"/>
          <p:nvPr/>
        </p:nvPicPr>
        <p:blipFill rotWithShape="1">
          <a:blip r:embed="rId4">
            <a:alphaModFix/>
          </a:blip>
          <a:srcRect t="6026" b="16609"/>
          <a:stretch/>
        </p:blipFill>
        <p:spPr>
          <a:xfrm>
            <a:off x="4582363" y="893425"/>
            <a:ext cx="1082100" cy="10821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g305303655b2_0_108"/>
          <p:cNvPicPr preferRelativeResize="0"/>
          <p:nvPr/>
        </p:nvPicPr>
        <p:blipFill rotWithShape="1">
          <a:blip r:embed="rId5">
            <a:alphaModFix/>
          </a:blip>
          <a:srcRect t="6993" b="6984"/>
          <a:stretch/>
        </p:blipFill>
        <p:spPr>
          <a:xfrm>
            <a:off x="7207599" y="898875"/>
            <a:ext cx="1082100" cy="10821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g305303655b2_0_108"/>
          <p:cNvPicPr preferRelativeResize="0"/>
          <p:nvPr/>
        </p:nvPicPr>
        <p:blipFill rotWithShape="1">
          <a:blip r:embed="rId6">
            <a:alphaModFix/>
          </a:blip>
          <a:srcRect b="19826"/>
          <a:stretch/>
        </p:blipFill>
        <p:spPr>
          <a:xfrm>
            <a:off x="2370250" y="2992375"/>
            <a:ext cx="1082100" cy="10821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g305303655b2_0_108"/>
          <p:cNvPicPr preferRelativeResize="0"/>
          <p:nvPr/>
        </p:nvPicPr>
        <p:blipFill rotWithShape="1">
          <a:blip r:embed="rId7">
            <a:alphaModFix/>
          </a:blip>
          <a:srcRect l="7097" t="11441" r="7080"/>
          <a:stretch/>
        </p:blipFill>
        <p:spPr>
          <a:xfrm>
            <a:off x="4582375" y="2992225"/>
            <a:ext cx="1082100" cy="10824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g305303655b2_0_108"/>
          <p:cNvPicPr preferRelativeResize="0"/>
          <p:nvPr/>
        </p:nvPicPr>
        <p:blipFill rotWithShape="1">
          <a:blip r:embed="rId8">
            <a:alphaModFix/>
          </a:blip>
          <a:srcRect l="13220" t="26713" r="13212"/>
          <a:stretch/>
        </p:blipFill>
        <p:spPr>
          <a:xfrm>
            <a:off x="7207600" y="2992375"/>
            <a:ext cx="1082100" cy="10821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g305303655b2_0_108"/>
          <p:cNvSpPr txBox="1">
            <a:spLocks noGrp="1"/>
          </p:cNvSpPr>
          <p:nvPr>
            <p:ph type="body" idx="1"/>
          </p:nvPr>
        </p:nvSpPr>
        <p:spPr>
          <a:xfrm>
            <a:off x="6307450" y="1988663"/>
            <a:ext cx="28824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672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Hendrio Bragança </a:t>
            </a:r>
            <a:endParaRPr sz="1672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Experiência em IA, Ciência de Dados e Soluções para malware Android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4" name="Google Shape;184;g305303655b2_0_108"/>
          <p:cNvSpPr txBox="1">
            <a:spLocks noGrp="1"/>
          </p:cNvSpPr>
          <p:nvPr>
            <p:ph type="body" idx="1"/>
          </p:nvPr>
        </p:nvSpPr>
        <p:spPr>
          <a:xfrm>
            <a:off x="3951100" y="1985875"/>
            <a:ext cx="251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672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Rodrigo Mansilha </a:t>
            </a:r>
            <a:endParaRPr sz="1672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Experiência em Projetos de IA generativa e formação de </a:t>
            </a: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pessoas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5" name="Google Shape;185;g305303655b2_0_108"/>
          <p:cNvSpPr txBox="1">
            <a:spLocks noGrp="1"/>
          </p:cNvSpPr>
          <p:nvPr>
            <p:ph type="body" idx="1"/>
          </p:nvPr>
        </p:nvSpPr>
        <p:spPr>
          <a:xfrm>
            <a:off x="1871500" y="4074625"/>
            <a:ext cx="20796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672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Kayuã Paim</a:t>
            </a:r>
            <a:endParaRPr sz="1672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Experiência em IA 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 Desenvolvimento de Software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6" name="Google Shape;186;g305303655b2_0_108"/>
          <p:cNvSpPr txBox="1">
            <a:spLocks noGrp="1"/>
          </p:cNvSpPr>
          <p:nvPr>
            <p:ph type="body" idx="1"/>
          </p:nvPr>
        </p:nvSpPr>
        <p:spPr>
          <a:xfrm>
            <a:off x="3951100" y="4074425"/>
            <a:ext cx="25182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672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Luiz Laviola</a:t>
            </a:r>
            <a:endParaRPr sz="1672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Experiência em Sistemas, </a:t>
            </a: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Eng.</a:t>
            </a: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 Desenvolvimento de Software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7" name="Google Shape;187;g305303655b2_0_108"/>
          <p:cNvSpPr txBox="1">
            <a:spLocks noGrp="1"/>
          </p:cNvSpPr>
          <p:nvPr>
            <p:ph type="body" idx="1"/>
          </p:nvPr>
        </p:nvSpPr>
        <p:spPr>
          <a:xfrm>
            <a:off x="6469300" y="4074625"/>
            <a:ext cx="26619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672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Angelo Diniz</a:t>
            </a:r>
            <a:endParaRPr sz="1672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Experiência em Infra, Sistemas e Desenvolvimento de Software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8" name="Google Shape;188;g305303655b2_0_108"/>
          <p:cNvSpPr txBox="1">
            <a:spLocks noGrp="1"/>
          </p:cNvSpPr>
          <p:nvPr>
            <p:ph type="title"/>
          </p:nvPr>
        </p:nvSpPr>
        <p:spPr>
          <a:xfrm>
            <a:off x="1871500" y="64025"/>
            <a:ext cx="696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22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Equipe</a:t>
            </a:r>
            <a:endParaRPr sz="322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9" name="Google Shape;189;g305303655b2_0_108"/>
          <p:cNvSpPr txBox="1">
            <a:spLocks noGrp="1"/>
          </p:cNvSpPr>
          <p:nvPr>
            <p:ph type="sldNum" idx="12"/>
          </p:nvPr>
        </p:nvSpPr>
        <p:spPr>
          <a:xfrm>
            <a:off x="8595309" y="47499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48</a:t>
            </a:fld>
            <a:endParaRPr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699227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60a9be206_2_7"/>
          <p:cNvSpPr txBox="1">
            <a:spLocks noGrp="1"/>
          </p:cNvSpPr>
          <p:nvPr>
            <p:ph type="body" idx="1"/>
          </p:nvPr>
        </p:nvSpPr>
        <p:spPr>
          <a:xfrm>
            <a:off x="21902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 sz="2600" b="1"/>
              <a:t>Venha conhecer o Malware DataLab!</a:t>
            </a:r>
            <a:endParaRPr sz="2600" b="1"/>
          </a:p>
        </p:txBody>
      </p:sp>
      <p:pic>
        <p:nvPicPr>
          <p:cNvPr id="195" name="Google Shape;195;g3360a9be206_2_7" title="Imagem_para_a_materia_do_GT_MalwareDataLab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4422" b="14422"/>
          <a:stretch/>
        </p:blipFill>
        <p:spPr>
          <a:xfrm>
            <a:off x="2266461" y="1828800"/>
            <a:ext cx="6510899" cy="30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360a9be206_2_7"/>
          <p:cNvSpPr txBox="1">
            <a:spLocks noGrp="1"/>
          </p:cNvSpPr>
          <p:nvPr>
            <p:ph type="title"/>
          </p:nvPr>
        </p:nvSpPr>
        <p:spPr>
          <a:xfrm>
            <a:off x="1871500" y="140225"/>
            <a:ext cx="69609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220">
                <a:solidFill>
                  <a:srgbClr val="FF9900"/>
                </a:solidFill>
              </a:rPr>
              <a:t>Demonstração no Estande (convite)</a:t>
            </a:r>
            <a:endParaRPr sz="3220">
              <a:solidFill>
                <a:srgbClr val="FF99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161486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91c2b155b_0_129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Equipe</a:t>
            </a:r>
            <a:endParaRPr/>
          </a:p>
        </p:txBody>
      </p:sp>
      <p:pic>
        <p:nvPicPr>
          <p:cNvPr id="160" name="Google Shape;160;g3591c2b155b_0_129" descr="Google Shape;48;g1ef52a6fdfc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810" y="627725"/>
            <a:ext cx="6775574" cy="451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658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 txBox="1"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 (A)!</a:t>
            </a:r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malwaredatalab@gmail.com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2139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4800600" y="1713581"/>
            <a:ext cx="4343400" cy="171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2400" b="1">
                <a:solidFill>
                  <a:schemeClr val="lt1"/>
                </a:solidFill>
              </a:rPr>
              <a:t>HackInSDN: Infraestrutura programável em testbed para ensino de redes e segurança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4572001" y="3934988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>
                <a:solidFill>
                  <a:schemeClr val="lt1"/>
                </a:solidFill>
              </a:rPr>
              <a:t>Leobino N. Sampaio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4572001" y="425920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t-BR">
                <a:solidFill>
                  <a:schemeClr val="lt1"/>
                </a:solidFill>
              </a:rPr>
              <a:t>Universidade Federal da Bahia/Coordenador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297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1904158" y="1058006"/>
            <a:ext cx="5304000" cy="3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Coordenação acadêmico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"/>
              <a:buChar char="○"/>
            </a:pPr>
            <a:r>
              <a:rPr lang="pt-BR" sz="1300">
                <a:latin typeface="Barlow"/>
                <a:ea typeface="Barlow"/>
                <a:cs typeface="Barlow"/>
                <a:sym typeface="Barlow"/>
              </a:rPr>
              <a:t>Leobino Sampaio (UFBA)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Coordenador assistente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"/>
              <a:buChar char="○"/>
            </a:pPr>
            <a:r>
              <a:rPr lang="pt-BR" sz="1300">
                <a:latin typeface="Barlow"/>
                <a:ea typeface="Barlow"/>
                <a:cs typeface="Barlow"/>
                <a:sym typeface="Barlow"/>
              </a:rPr>
              <a:t>Italo Valcy (FIU)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Pesquisadores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"/>
              <a:buChar char="○"/>
            </a:pPr>
            <a:r>
              <a:rPr lang="pt-BR" sz="1300">
                <a:latin typeface="Barlow"/>
                <a:ea typeface="Barlow"/>
                <a:cs typeface="Barlow"/>
                <a:sym typeface="Barlow"/>
              </a:rPr>
              <a:t>Allan Edgard (IFBA)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Bolsistas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"/>
              <a:buChar char="○"/>
            </a:pPr>
            <a:r>
              <a:rPr lang="pt-BR" sz="1300">
                <a:latin typeface="Barlow"/>
                <a:ea typeface="Barlow"/>
                <a:cs typeface="Barlow"/>
                <a:sym typeface="Barlow"/>
              </a:rPr>
              <a:t>Talita Pinheiro (Doutoranda UFBA)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"/>
              <a:buChar char="○"/>
            </a:pPr>
            <a:r>
              <a:rPr lang="pt-BR" sz="1300">
                <a:latin typeface="Barlow"/>
                <a:ea typeface="Barlow"/>
                <a:cs typeface="Barlow"/>
                <a:sym typeface="Barlow"/>
              </a:rPr>
              <a:t>Mayara Rodrigues (Graduanda UFBA)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"/>
              <a:buChar char="○"/>
            </a:pPr>
            <a:r>
              <a:rPr lang="pt-BR" sz="1300">
                <a:latin typeface="Barlow"/>
                <a:ea typeface="Barlow"/>
                <a:cs typeface="Barlow"/>
                <a:sym typeface="Barlow"/>
              </a:rPr>
              <a:t>Raquel Santos (Graduanda UFBA)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"/>
              <a:buChar char="○"/>
            </a:pPr>
            <a:r>
              <a:rPr lang="pt-BR" sz="1300">
                <a:latin typeface="Barlow"/>
                <a:ea typeface="Barlow"/>
                <a:cs typeface="Barlow"/>
                <a:sym typeface="Barlow"/>
              </a:rPr>
              <a:t>Israel Pedreira (Graduando UFBA)</a:t>
            </a:r>
            <a:endParaRPr sz="13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056762" y="10233"/>
            <a:ext cx="35502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20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Nossa equipe</a:t>
            </a:r>
            <a:endParaRPr sz="20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3" name="Google Shape;73;p15" descr="insert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569" y="4200076"/>
            <a:ext cx="952256" cy="7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8614" y="4280423"/>
            <a:ext cx="644691" cy="60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4566" y="4241627"/>
            <a:ext cx="846810" cy="6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6">
            <a:alphaModFix/>
          </a:blip>
          <a:srcRect l="33528" t="7638" r="33594" b="4255"/>
          <a:stretch/>
        </p:blipFill>
        <p:spPr>
          <a:xfrm>
            <a:off x="2152625" y="4200083"/>
            <a:ext cx="518364" cy="76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7">
            <a:alphaModFix/>
          </a:blip>
          <a:srcRect b="43236"/>
          <a:stretch/>
        </p:blipFill>
        <p:spPr>
          <a:xfrm>
            <a:off x="7110336" y="3324621"/>
            <a:ext cx="879910" cy="89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61200" y="3324600"/>
            <a:ext cx="879925" cy="88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43700" y="2087200"/>
            <a:ext cx="922825" cy="92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95550" y="893475"/>
            <a:ext cx="922825" cy="92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descr="Homem de camisa azul&#10;&#10;Descrição gerada automaticamente"/>
          <p:cNvPicPr preferRelativeResize="0"/>
          <p:nvPr/>
        </p:nvPicPr>
        <p:blipFill rotWithShape="1">
          <a:blip r:embed="rId11">
            <a:alphaModFix/>
          </a:blip>
          <a:srcRect l="19790" r="11589" b="46432"/>
          <a:stretch/>
        </p:blipFill>
        <p:spPr>
          <a:xfrm>
            <a:off x="7731175" y="2016678"/>
            <a:ext cx="820624" cy="100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12">
            <a:alphaModFix/>
          </a:blip>
          <a:srcRect l="16289" b="23687"/>
          <a:stretch/>
        </p:blipFill>
        <p:spPr>
          <a:xfrm>
            <a:off x="7639825" y="910050"/>
            <a:ext cx="1016803" cy="9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13">
            <a:alphaModFix/>
          </a:blip>
          <a:srcRect t="20992"/>
          <a:stretch/>
        </p:blipFill>
        <p:spPr>
          <a:xfrm>
            <a:off x="6132125" y="3301007"/>
            <a:ext cx="879931" cy="930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210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510431" y="1337850"/>
            <a:ext cx="524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1898375" y="1693300"/>
            <a:ext cx="7067100" cy="28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342900" lvl="0" indent="-2794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Custos</a:t>
            </a: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mais altos (OPEX)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Baixa </a:t>
            </a:r>
            <a:r>
              <a:rPr lang="pt-BR" sz="18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escalabilidade</a:t>
            </a: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;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Restrições de uso fora do horário normal e dificuldades de </a:t>
            </a:r>
            <a:r>
              <a:rPr lang="pt-BR" sz="18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acesso remoto</a:t>
            </a: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;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Necessidade de </a:t>
            </a:r>
            <a:r>
              <a:rPr lang="pt-BR" sz="18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customização</a:t>
            </a: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(dinâmica) para cada aula;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Tópicos que exigem </a:t>
            </a:r>
            <a:r>
              <a:rPr lang="pt-BR" sz="18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infra estruturas reais</a:t>
            </a: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de cibersegurança;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Restrição para a realização de </a:t>
            </a:r>
            <a:r>
              <a:rPr lang="pt-BR" sz="18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atividades em rede</a:t>
            </a: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;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 sz="18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Ociosidade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2085550" y="322150"/>
            <a:ext cx="4189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Desafios no uso de laboratórios físicos</a:t>
            </a:r>
            <a:endParaRPr sz="20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175" y="236800"/>
            <a:ext cx="3148375" cy="1930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749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2118297" y="692525"/>
            <a:ext cx="6771300" cy="22611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pt-BR" sz="2000">
                <a:latin typeface="Barlow"/>
                <a:ea typeface="Barlow"/>
                <a:cs typeface="Barlow"/>
                <a:sym typeface="Barlow"/>
              </a:rPr>
              <a:t>Como impulsionar a capacitação em cibersegurança, com </a:t>
            </a:r>
            <a:r>
              <a:rPr lang="pt-BR" sz="20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custos</a:t>
            </a:r>
            <a:r>
              <a:rPr lang="pt-BR" sz="2000">
                <a:latin typeface="Barlow"/>
                <a:ea typeface="Barlow"/>
                <a:cs typeface="Barlow"/>
                <a:sym typeface="Barlow"/>
              </a:rPr>
              <a:t> mais reduzidos e suprindo a </a:t>
            </a:r>
            <a:r>
              <a:rPr lang="pt-BR" sz="20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carência de profissionais</a:t>
            </a:r>
            <a:r>
              <a:rPr lang="pt-BR" sz="2000">
                <a:latin typeface="Barlow"/>
                <a:ea typeface="Barlow"/>
                <a:cs typeface="Barlow"/>
                <a:sym typeface="Barlow"/>
              </a:rPr>
              <a:t> qualificados, </a:t>
            </a:r>
            <a:r>
              <a:rPr lang="pt-BR" sz="20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disponibilidade e limitações das infra estruturas</a:t>
            </a:r>
            <a:r>
              <a:rPr lang="pt-BR" sz="2000">
                <a:latin typeface="Barlow"/>
                <a:ea typeface="Barlow"/>
                <a:cs typeface="Barlow"/>
                <a:sym typeface="Barlow"/>
              </a:rPr>
              <a:t> de laboratórios físicos? 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6262" y="2866931"/>
            <a:ext cx="2086068" cy="208606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2114050" y="350847"/>
            <a:ext cx="65103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>
                <a:latin typeface="Barlow"/>
                <a:ea typeface="Barlow"/>
                <a:cs typeface="Barlow"/>
                <a:sym typeface="Barlow"/>
              </a:rPr>
              <a:t>Problema</a:t>
            </a:r>
            <a:endParaRPr sz="2000" b="1"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8386022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2118300" y="878750"/>
            <a:ext cx="6771300" cy="1711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Um ambiente que oferece recursos computacionais </a:t>
            </a:r>
            <a:r>
              <a:rPr lang="pt-BR" sz="200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reais</a:t>
            </a:r>
            <a:r>
              <a:rPr lang="pt-BR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pt-BR" sz="200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distribuídos</a:t>
            </a:r>
            <a:r>
              <a:rPr lang="pt-BR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além de </a:t>
            </a:r>
            <a:r>
              <a:rPr lang="pt-BR" sz="2000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serviços especializados</a:t>
            </a:r>
            <a:r>
              <a:rPr lang="pt-BR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destinado a apoiar e fortalecer a capacitação em cibersegurança.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2118300" y="295025"/>
            <a:ext cx="62463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Barlow"/>
              </a:rPr>
              <a:t>Plataforma HackInSDN</a:t>
            </a:r>
            <a:endParaRPr sz="2000">
              <a:latin typeface="Barlow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2685604" y="2746141"/>
            <a:ext cx="1979316" cy="867024"/>
          </a:xfrm>
          <a:prstGeom prst="cloud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09" name="Google Shape;109;p18"/>
          <p:cNvSpPr/>
          <p:nvPr/>
        </p:nvSpPr>
        <p:spPr>
          <a:xfrm>
            <a:off x="2752853" y="3976496"/>
            <a:ext cx="2011824" cy="867024"/>
          </a:xfrm>
          <a:prstGeom prst="cloud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0" name="Google Shape;110;p18"/>
          <p:cNvSpPr/>
          <p:nvPr/>
        </p:nvSpPr>
        <p:spPr>
          <a:xfrm>
            <a:off x="4201636" y="4553758"/>
            <a:ext cx="173700" cy="90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1" name="Google Shape;111;p18"/>
          <p:cNvSpPr/>
          <p:nvPr/>
        </p:nvSpPr>
        <p:spPr>
          <a:xfrm>
            <a:off x="2917892" y="4462118"/>
            <a:ext cx="173700" cy="90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2" name="Google Shape;112;p18"/>
          <p:cNvSpPr/>
          <p:nvPr/>
        </p:nvSpPr>
        <p:spPr>
          <a:xfrm>
            <a:off x="2963511" y="3300829"/>
            <a:ext cx="173700" cy="90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grpSp>
        <p:nvGrpSpPr>
          <p:cNvPr id="113" name="Google Shape;113;p18"/>
          <p:cNvGrpSpPr/>
          <p:nvPr/>
        </p:nvGrpSpPr>
        <p:grpSpPr>
          <a:xfrm>
            <a:off x="3346476" y="3061450"/>
            <a:ext cx="442611" cy="113549"/>
            <a:chOff x="4739675" y="2343725"/>
            <a:chExt cx="839550" cy="246900"/>
          </a:xfrm>
        </p:grpSpPr>
        <p:sp>
          <p:nvSpPr>
            <p:cNvPr id="114" name="Google Shape;114;p18"/>
            <p:cNvSpPr/>
            <p:nvPr/>
          </p:nvSpPr>
          <p:spPr>
            <a:xfrm>
              <a:off x="4739675" y="2368325"/>
              <a:ext cx="329400" cy="19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15" name="Google Shape;115;p18"/>
            <p:cNvSpPr/>
            <p:nvPr/>
          </p:nvSpPr>
          <p:spPr>
            <a:xfrm>
              <a:off x="5192225" y="2343725"/>
              <a:ext cx="387000" cy="246900"/>
            </a:xfrm>
            <a:prstGeom prst="round1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sp>
        <p:nvSpPr>
          <p:cNvPr id="116" name="Google Shape;116;p18"/>
          <p:cNvSpPr/>
          <p:nvPr/>
        </p:nvSpPr>
        <p:spPr>
          <a:xfrm>
            <a:off x="4059480" y="2954460"/>
            <a:ext cx="204000" cy="113400"/>
          </a:xfrm>
          <a:prstGeom prst="round1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7" name="Google Shape;117;p18"/>
          <p:cNvSpPr/>
          <p:nvPr/>
        </p:nvSpPr>
        <p:spPr>
          <a:xfrm>
            <a:off x="3143497" y="4574676"/>
            <a:ext cx="204000" cy="113400"/>
          </a:xfrm>
          <a:prstGeom prst="round1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8" name="Google Shape;118;p18"/>
          <p:cNvSpPr/>
          <p:nvPr/>
        </p:nvSpPr>
        <p:spPr>
          <a:xfrm>
            <a:off x="3028678" y="2947826"/>
            <a:ext cx="204000" cy="113400"/>
          </a:xfrm>
          <a:prstGeom prst="round1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grpSp>
        <p:nvGrpSpPr>
          <p:cNvPr id="119" name="Google Shape;119;p18"/>
          <p:cNvGrpSpPr/>
          <p:nvPr/>
        </p:nvGrpSpPr>
        <p:grpSpPr>
          <a:xfrm>
            <a:off x="3701307" y="3257456"/>
            <a:ext cx="442611" cy="113549"/>
            <a:chOff x="4739675" y="2343725"/>
            <a:chExt cx="839550" cy="246900"/>
          </a:xfrm>
        </p:grpSpPr>
        <p:sp>
          <p:nvSpPr>
            <p:cNvPr id="120" name="Google Shape;120;p18"/>
            <p:cNvSpPr/>
            <p:nvPr/>
          </p:nvSpPr>
          <p:spPr>
            <a:xfrm>
              <a:off x="4739675" y="2368325"/>
              <a:ext cx="329400" cy="19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21" name="Google Shape;121;p18"/>
            <p:cNvSpPr/>
            <p:nvPr/>
          </p:nvSpPr>
          <p:spPr>
            <a:xfrm>
              <a:off x="5192225" y="2343725"/>
              <a:ext cx="387000" cy="246900"/>
            </a:xfrm>
            <a:prstGeom prst="round1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122" name="Google Shape;122;p18"/>
          <p:cNvGrpSpPr/>
          <p:nvPr/>
        </p:nvGrpSpPr>
        <p:grpSpPr>
          <a:xfrm>
            <a:off x="3306301" y="4217825"/>
            <a:ext cx="442611" cy="113549"/>
            <a:chOff x="4739675" y="2343725"/>
            <a:chExt cx="839550" cy="246900"/>
          </a:xfrm>
        </p:grpSpPr>
        <p:sp>
          <p:nvSpPr>
            <p:cNvPr id="123" name="Google Shape;123;p18"/>
            <p:cNvSpPr/>
            <p:nvPr/>
          </p:nvSpPr>
          <p:spPr>
            <a:xfrm>
              <a:off x="4739675" y="2368325"/>
              <a:ext cx="329400" cy="19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5192225" y="2343725"/>
              <a:ext cx="387000" cy="246900"/>
            </a:xfrm>
            <a:prstGeom prst="round1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125" name="Google Shape;125;p18"/>
          <p:cNvGrpSpPr/>
          <p:nvPr/>
        </p:nvGrpSpPr>
        <p:grpSpPr>
          <a:xfrm>
            <a:off x="4034534" y="4164090"/>
            <a:ext cx="442611" cy="113549"/>
            <a:chOff x="4739675" y="2343725"/>
            <a:chExt cx="839550" cy="246900"/>
          </a:xfrm>
        </p:grpSpPr>
        <p:sp>
          <p:nvSpPr>
            <p:cNvPr id="126" name="Google Shape;126;p18"/>
            <p:cNvSpPr/>
            <p:nvPr/>
          </p:nvSpPr>
          <p:spPr>
            <a:xfrm>
              <a:off x="4739675" y="2368325"/>
              <a:ext cx="329400" cy="19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5192225" y="2343725"/>
              <a:ext cx="387000" cy="246900"/>
            </a:xfrm>
            <a:prstGeom prst="round1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128" name="Google Shape;128;p18"/>
          <p:cNvGrpSpPr/>
          <p:nvPr/>
        </p:nvGrpSpPr>
        <p:grpSpPr>
          <a:xfrm>
            <a:off x="3532993" y="4574760"/>
            <a:ext cx="442611" cy="113549"/>
            <a:chOff x="4739675" y="2343725"/>
            <a:chExt cx="839550" cy="246900"/>
          </a:xfrm>
        </p:grpSpPr>
        <p:sp>
          <p:nvSpPr>
            <p:cNvPr id="129" name="Google Shape;129;p18"/>
            <p:cNvSpPr/>
            <p:nvPr/>
          </p:nvSpPr>
          <p:spPr>
            <a:xfrm>
              <a:off x="4739675" y="2368325"/>
              <a:ext cx="329400" cy="1977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5192225" y="2343725"/>
              <a:ext cx="387000" cy="246900"/>
            </a:xfrm>
            <a:prstGeom prst="round1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cxnSp>
        <p:nvCxnSpPr>
          <p:cNvPr id="131" name="Google Shape;131;p18"/>
          <p:cNvCxnSpPr/>
          <p:nvPr/>
        </p:nvCxnSpPr>
        <p:spPr>
          <a:xfrm flipH="1">
            <a:off x="3069626" y="3087763"/>
            <a:ext cx="150900" cy="13485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2" name="Google Shape;132;p18"/>
          <p:cNvCxnSpPr/>
          <p:nvPr/>
        </p:nvCxnSpPr>
        <p:spPr>
          <a:xfrm>
            <a:off x="3616607" y="3268616"/>
            <a:ext cx="246300" cy="12465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3" name="Google Shape;133;p18"/>
          <p:cNvCxnSpPr>
            <a:stCxn id="116" idx="2"/>
          </p:cNvCxnSpPr>
          <p:nvPr/>
        </p:nvCxnSpPr>
        <p:spPr>
          <a:xfrm>
            <a:off x="4161480" y="3067860"/>
            <a:ext cx="100800" cy="1469700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4" name="Google Shape;134;p18"/>
          <p:cNvSpPr/>
          <p:nvPr/>
        </p:nvSpPr>
        <p:spPr>
          <a:xfrm>
            <a:off x="3116601" y="2551010"/>
            <a:ext cx="204000" cy="113400"/>
          </a:xfrm>
          <a:prstGeom prst="round1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35" name="Google Shape;135;p18"/>
          <p:cNvSpPr/>
          <p:nvPr/>
        </p:nvSpPr>
        <p:spPr>
          <a:xfrm>
            <a:off x="3793436" y="2573681"/>
            <a:ext cx="173700" cy="90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36" name="Google Shape;136;p18"/>
          <p:cNvSpPr txBox="1"/>
          <p:nvPr/>
        </p:nvSpPr>
        <p:spPr>
          <a:xfrm>
            <a:off x="3930204" y="2530170"/>
            <a:ext cx="29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 b="1"/>
              <a:t>CPU</a:t>
            </a:r>
            <a:endParaRPr sz="500" b="1"/>
          </a:p>
        </p:txBody>
      </p:sp>
      <p:sp>
        <p:nvSpPr>
          <p:cNvPr id="137" name="Google Shape;137;p18"/>
          <p:cNvSpPr txBox="1"/>
          <p:nvPr/>
        </p:nvSpPr>
        <p:spPr>
          <a:xfrm>
            <a:off x="3318239" y="2518812"/>
            <a:ext cx="29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 b="1"/>
              <a:t>MEM</a:t>
            </a:r>
            <a:endParaRPr sz="500" b="1"/>
          </a:p>
        </p:txBody>
      </p:sp>
      <p:sp>
        <p:nvSpPr>
          <p:cNvPr id="138" name="Google Shape;138;p18"/>
          <p:cNvSpPr txBox="1"/>
          <p:nvPr/>
        </p:nvSpPr>
        <p:spPr>
          <a:xfrm>
            <a:off x="2644321" y="3644664"/>
            <a:ext cx="399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/>
              <a:t>REDE</a:t>
            </a:r>
            <a:endParaRPr sz="700" b="1"/>
          </a:p>
        </p:txBody>
      </p:sp>
      <p:sp>
        <p:nvSpPr>
          <p:cNvPr id="139" name="Google Shape;139;p18"/>
          <p:cNvSpPr/>
          <p:nvPr/>
        </p:nvSpPr>
        <p:spPr>
          <a:xfrm>
            <a:off x="5286573" y="2742347"/>
            <a:ext cx="1404300" cy="20901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grpSp>
        <p:nvGrpSpPr>
          <p:cNvPr id="140" name="Google Shape;140;p18"/>
          <p:cNvGrpSpPr/>
          <p:nvPr/>
        </p:nvGrpSpPr>
        <p:grpSpPr>
          <a:xfrm>
            <a:off x="5346482" y="2868228"/>
            <a:ext cx="1144920" cy="1881993"/>
            <a:chOff x="5044440" y="1781496"/>
            <a:chExt cx="2171700" cy="4092179"/>
          </a:xfrm>
        </p:grpSpPr>
        <p:pic>
          <p:nvPicPr>
            <p:cNvPr id="141" name="Google Shape;141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97540" y="2666046"/>
              <a:ext cx="487800" cy="320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44440" y="3957209"/>
              <a:ext cx="487800" cy="320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76540" y="1781496"/>
              <a:ext cx="487800" cy="320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46290" y="5553171"/>
              <a:ext cx="487800" cy="320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28340" y="4326421"/>
              <a:ext cx="487800" cy="320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14165" y="3103346"/>
              <a:ext cx="487800" cy="3205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7" name="Google Shape;147;p18"/>
            <p:cNvCxnSpPr>
              <a:stCxn id="141" idx="0"/>
              <a:endCxn id="143" idx="1"/>
            </p:cNvCxnSpPr>
            <p:nvPr/>
          </p:nvCxnSpPr>
          <p:spPr>
            <a:xfrm rot="10800000" flipH="1">
              <a:off x="5541440" y="1941846"/>
              <a:ext cx="635100" cy="724200"/>
            </a:xfrm>
            <a:prstGeom prst="straightConnector1">
              <a:avLst/>
            </a:prstGeom>
            <a:noFill/>
            <a:ln w="9525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8"/>
            <p:cNvCxnSpPr>
              <a:stCxn id="141" idx="3"/>
              <a:endCxn id="146" idx="1"/>
            </p:cNvCxnSpPr>
            <p:nvPr/>
          </p:nvCxnSpPr>
          <p:spPr>
            <a:xfrm>
              <a:off x="5785339" y="2826298"/>
              <a:ext cx="928800" cy="437400"/>
            </a:xfrm>
            <a:prstGeom prst="straightConnector1">
              <a:avLst/>
            </a:prstGeom>
            <a:noFill/>
            <a:ln w="9525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8"/>
            <p:cNvCxnSpPr>
              <a:stCxn id="141" idx="2"/>
              <a:endCxn id="142" idx="0"/>
            </p:cNvCxnSpPr>
            <p:nvPr/>
          </p:nvCxnSpPr>
          <p:spPr>
            <a:xfrm flipH="1">
              <a:off x="5288240" y="2986550"/>
              <a:ext cx="253200" cy="970800"/>
            </a:xfrm>
            <a:prstGeom prst="straightConnector1">
              <a:avLst/>
            </a:prstGeom>
            <a:noFill/>
            <a:ln w="9525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8"/>
            <p:cNvCxnSpPr>
              <a:stCxn id="146" idx="2"/>
              <a:endCxn id="145" idx="0"/>
            </p:cNvCxnSpPr>
            <p:nvPr/>
          </p:nvCxnSpPr>
          <p:spPr>
            <a:xfrm>
              <a:off x="6958065" y="3423850"/>
              <a:ext cx="14100" cy="902700"/>
            </a:xfrm>
            <a:prstGeom prst="straightConnector1">
              <a:avLst/>
            </a:prstGeom>
            <a:noFill/>
            <a:ln w="9525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8"/>
            <p:cNvCxnSpPr>
              <a:stCxn id="142" idx="3"/>
              <a:endCxn id="145" idx="1"/>
            </p:cNvCxnSpPr>
            <p:nvPr/>
          </p:nvCxnSpPr>
          <p:spPr>
            <a:xfrm>
              <a:off x="5532239" y="4117460"/>
              <a:ext cx="1196100" cy="369300"/>
            </a:xfrm>
            <a:prstGeom prst="straightConnector1">
              <a:avLst/>
            </a:prstGeom>
            <a:noFill/>
            <a:ln w="9525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8"/>
            <p:cNvCxnSpPr>
              <a:stCxn id="142" idx="2"/>
              <a:endCxn id="144" idx="1"/>
            </p:cNvCxnSpPr>
            <p:nvPr/>
          </p:nvCxnSpPr>
          <p:spPr>
            <a:xfrm>
              <a:off x="5288340" y="4277712"/>
              <a:ext cx="657900" cy="1435800"/>
            </a:xfrm>
            <a:prstGeom prst="straightConnector1">
              <a:avLst/>
            </a:prstGeom>
            <a:noFill/>
            <a:ln w="9525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8"/>
            <p:cNvCxnSpPr>
              <a:stCxn id="145" idx="2"/>
              <a:endCxn id="144" idx="3"/>
            </p:cNvCxnSpPr>
            <p:nvPr/>
          </p:nvCxnSpPr>
          <p:spPr>
            <a:xfrm flipH="1">
              <a:off x="6434040" y="4646925"/>
              <a:ext cx="538200" cy="1066500"/>
            </a:xfrm>
            <a:prstGeom prst="straightConnector1">
              <a:avLst/>
            </a:prstGeom>
            <a:noFill/>
            <a:ln w="9525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54;p18"/>
          <p:cNvSpPr/>
          <p:nvPr/>
        </p:nvSpPr>
        <p:spPr>
          <a:xfrm>
            <a:off x="6431720" y="3635840"/>
            <a:ext cx="227700" cy="162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5" name="Google Shape;155;p18"/>
          <p:cNvSpPr/>
          <p:nvPr/>
        </p:nvSpPr>
        <p:spPr>
          <a:xfrm>
            <a:off x="6263913" y="4277546"/>
            <a:ext cx="227700" cy="162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6" name="Google Shape;156;p18"/>
          <p:cNvSpPr/>
          <p:nvPr/>
        </p:nvSpPr>
        <p:spPr>
          <a:xfrm>
            <a:off x="6142134" y="3092764"/>
            <a:ext cx="227700" cy="162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7" name="Google Shape;157;p18"/>
          <p:cNvSpPr/>
          <p:nvPr/>
        </p:nvSpPr>
        <p:spPr>
          <a:xfrm>
            <a:off x="5585846" y="2526809"/>
            <a:ext cx="227700" cy="162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58" name="Google Shape;158;p18"/>
          <p:cNvSpPr txBox="1"/>
          <p:nvPr/>
        </p:nvSpPr>
        <p:spPr>
          <a:xfrm>
            <a:off x="5851075" y="2405225"/>
            <a:ext cx="1194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/>
              <a:t>Serviços de Cibersegurança</a:t>
            </a:r>
            <a:endParaRPr sz="800" b="1"/>
          </a:p>
        </p:txBody>
      </p:sp>
      <p:sp>
        <p:nvSpPr>
          <p:cNvPr id="159" name="Google Shape;159;p18"/>
          <p:cNvSpPr/>
          <p:nvPr/>
        </p:nvSpPr>
        <p:spPr>
          <a:xfrm>
            <a:off x="7417061" y="2789920"/>
            <a:ext cx="495300" cy="19422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API</a:t>
            </a:r>
            <a:endParaRPr b="1"/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7366" y="3335871"/>
            <a:ext cx="654987" cy="57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/>
        </p:nvSpPr>
        <p:spPr>
          <a:xfrm>
            <a:off x="8045462" y="3834869"/>
            <a:ext cx="6771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Usuário Final</a:t>
            </a:r>
            <a:endParaRPr sz="1100"/>
          </a:p>
        </p:txBody>
      </p:sp>
      <p:sp>
        <p:nvSpPr>
          <p:cNvPr id="162" name="Google Shape;162;p18"/>
          <p:cNvSpPr/>
          <p:nvPr/>
        </p:nvSpPr>
        <p:spPr>
          <a:xfrm>
            <a:off x="4683334" y="3451216"/>
            <a:ext cx="364500" cy="52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63" name="Google Shape;163;p18"/>
          <p:cNvSpPr/>
          <p:nvPr/>
        </p:nvSpPr>
        <p:spPr>
          <a:xfrm>
            <a:off x="6881941" y="3451216"/>
            <a:ext cx="364500" cy="52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64" name="Google Shape;164;p18"/>
          <p:cNvSpPr/>
          <p:nvPr/>
        </p:nvSpPr>
        <p:spPr>
          <a:xfrm>
            <a:off x="5649510" y="3705924"/>
            <a:ext cx="227700" cy="162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2222656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/>
        </p:nvSpPr>
        <p:spPr>
          <a:xfrm>
            <a:off x="1919300" y="983650"/>
            <a:ext cx="70368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Barlow"/>
              <a:buChar char="●"/>
            </a:pPr>
            <a:r>
              <a:rPr lang="pt-BR" sz="1800">
                <a:solidFill>
                  <a:srgbClr val="222222"/>
                </a:solidFill>
                <a:highlight>
                  <a:schemeClr val="lt1"/>
                </a:highlight>
                <a:latin typeface="Barlow"/>
                <a:ea typeface="Barlow"/>
                <a:cs typeface="Barlow"/>
                <a:sym typeface="Barlow"/>
              </a:rPr>
              <a:t>Redes Definidas por Software (SDN)</a:t>
            </a:r>
            <a:endParaRPr sz="1800">
              <a:solidFill>
                <a:srgbClr val="222222"/>
              </a:solidFill>
              <a:highlight>
                <a:schemeClr val="lt1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Barlow"/>
              <a:buChar char="●"/>
            </a:pPr>
            <a:r>
              <a:rPr lang="pt-BR" sz="1800">
                <a:solidFill>
                  <a:srgbClr val="222222"/>
                </a:solidFill>
                <a:highlight>
                  <a:schemeClr val="lt1"/>
                </a:highlight>
                <a:latin typeface="Barlow"/>
                <a:ea typeface="Barlow"/>
                <a:cs typeface="Barlow"/>
                <a:sym typeface="Barlow"/>
              </a:rPr>
              <a:t>Baixo acoplamento dos módulos</a:t>
            </a:r>
            <a:endParaRPr sz="1800">
              <a:solidFill>
                <a:srgbClr val="222222"/>
              </a:solidFill>
              <a:highlight>
                <a:schemeClr val="lt1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Barlow"/>
              <a:buChar char="●"/>
            </a:pPr>
            <a:r>
              <a:rPr lang="pt-BR" sz="1800">
                <a:solidFill>
                  <a:srgbClr val="222222"/>
                </a:solidFill>
                <a:highlight>
                  <a:schemeClr val="lt1"/>
                </a:highlight>
                <a:latin typeface="Barlow"/>
                <a:ea typeface="Barlow"/>
                <a:cs typeface="Barlow"/>
                <a:sym typeface="Barlow"/>
              </a:rPr>
              <a:t>Desenvolvimento baseado no uso de contêineres de código aberto</a:t>
            </a:r>
            <a:endParaRPr sz="1800">
              <a:solidFill>
                <a:srgbClr val="222222"/>
              </a:solidFill>
              <a:highlight>
                <a:schemeClr val="lt1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Barlow"/>
              <a:buChar char="●"/>
            </a:pPr>
            <a:r>
              <a:rPr lang="pt-BR" sz="1800">
                <a:solidFill>
                  <a:srgbClr val="222222"/>
                </a:solidFill>
                <a:highlight>
                  <a:schemeClr val="lt1"/>
                </a:highlight>
                <a:latin typeface="Barlow"/>
                <a:ea typeface="Barlow"/>
                <a:cs typeface="Barlow"/>
                <a:sym typeface="Barlow"/>
              </a:rPr>
              <a:t>Adoção de componentes de software já existentes</a:t>
            </a:r>
            <a:endParaRPr sz="1800">
              <a:solidFill>
                <a:srgbClr val="222222"/>
              </a:solidFill>
              <a:highlight>
                <a:schemeClr val="lt1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Barlow"/>
              <a:buChar char="●"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Integração ao serviço de testbeds da RNP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3429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Desenvolvimento de um portal de acesso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6400" y="3008525"/>
            <a:ext cx="3607523" cy="188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8275" y="3289550"/>
            <a:ext cx="799061" cy="11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5032" y="3405167"/>
            <a:ext cx="1097769" cy="9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/>
          <p:nvPr/>
        </p:nvSpPr>
        <p:spPr>
          <a:xfrm>
            <a:off x="2952911" y="3612201"/>
            <a:ext cx="920700" cy="504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75" name="Google Shape;175;p19"/>
          <p:cNvSpPr txBox="1"/>
          <p:nvPr/>
        </p:nvSpPr>
        <p:spPr>
          <a:xfrm>
            <a:off x="2036244" y="322894"/>
            <a:ext cx="5543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latin typeface="Barlow"/>
                <a:ea typeface="Barlow"/>
                <a:cs typeface="Barlow"/>
                <a:sym typeface="Barlow"/>
              </a:rPr>
              <a:t>Principais características</a:t>
            </a:r>
            <a:endParaRPr sz="2000" b="1"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33082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>
            <a:spLocks noGrp="1"/>
          </p:cNvSpPr>
          <p:nvPr>
            <p:ph type="sldNum" idx="12"/>
          </p:nvPr>
        </p:nvSpPr>
        <p:spPr>
          <a:xfrm>
            <a:off x="6572250" y="4767263"/>
            <a:ext cx="2457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2068395" y="287926"/>
            <a:ext cx="6753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latin typeface="Barlow"/>
                <a:ea typeface="Barlow"/>
                <a:cs typeface="Barlow"/>
                <a:sym typeface="Barlow"/>
              </a:rPr>
              <a:t>Tecnologias envolvidas</a:t>
            </a:r>
            <a:endParaRPr sz="2000" b="1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050" y="850125"/>
            <a:ext cx="6753898" cy="4221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541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5671" y="3261321"/>
            <a:ext cx="1741002" cy="174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1965994" y="250444"/>
            <a:ext cx="5543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latin typeface="Barlow"/>
                <a:ea typeface="Barlow"/>
                <a:cs typeface="Barlow"/>
                <a:sym typeface="Barlow"/>
              </a:rPr>
              <a:t>Benefícios</a:t>
            </a:r>
            <a:endParaRPr sz="2000"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1985000" y="1126775"/>
            <a:ext cx="6828600" cy="3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spAutoFit/>
          </a:bodyPr>
          <a:lstStyle/>
          <a:p>
            <a:pPr marL="254000" lvl="0" indent="-2286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●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Recursos computacionais reais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520700" lvl="1" indent="-2413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○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Cenários de capacitação mais realistas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520700" lvl="1" indent="-2413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○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Maior disponibilidade de recursos que implica em menor restrição de experimentação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254000" lvl="0" indent="-228600" algn="l" rtl="0">
              <a:spcBef>
                <a:spcPts val="600"/>
              </a:spcBef>
              <a:spcAft>
                <a:spcPts val="0"/>
              </a:spcAft>
              <a:buSzPts val="1800"/>
              <a:buFont typeface="Barlow"/>
              <a:buChar char="●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Distribuição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520700" lvl="1" indent="-2413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○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Reuso e otimização de recursos computacionais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520700" lvl="1" indent="-2413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○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Trabalho em rede, formação de equipes de diferentes localidades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254000" lvl="0" indent="-228600" algn="l" rtl="0">
              <a:spcBef>
                <a:spcPts val="600"/>
              </a:spcBef>
              <a:spcAft>
                <a:spcPts val="0"/>
              </a:spcAft>
              <a:buSzPts val="1800"/>
              <a:buFont typeface="Barlow"/>
              <a:buChar char="●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Serviço oferecido em nuvem (LabaaS)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520700" lvl="1" indent="-2413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○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Escalabilidade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520700" lvl="1" indent="-241300" algn="l" rtl="0"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○"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Facilidade de acesso (web)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6432175" y="250450"/>
            <a:ext cx="2762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FF"/>
                </a:solidFill>
                <a:latin typeface="Barlow"/>
              </a:rPr>
              <a:t>Laboratório de Segurança como Serviço </a:t>
            </a:r>
            <a:r>
              <a:rPr lang="pt-BR" sz="1600" b="1">
                <a:solidFill>
                  <a:srgbClr val="0000FF"/>
                </a:solidFill>
                <a:latin typeface="Barlow"/>
              </a:rPr>
              <a:t>(LabaaS)</a:t>
            </a:r>
            <a:endParaRPr sz="1600" b="1">
              <a:solidFill>
                <a:srgbClr val="0000FF"/>
              </a:solidFill>
              <a:latin typeface="Barlow"/>
            </a:endParaRPr>
          </a:p>
        </p:txBody>
      </p:sp>
      <p:pic>
        <p:nvPicPr>
          <p:cNvPr id="193" name="Google Shape;19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050" y="240940"/>
            <a:ext cx="631182" cy="63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651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>
            <a:spLocks noGrp="1"/>
          </p:cNvSpPr>
          <p:nvPr>
            <p:ph type="sldNum" idx="12"/>
          </p:nvPr>
        </p:nvSpPr>
        <p:spPr>
          <a:xfrm>
            <a:off x="6572250" y="4767263"/>
            <a:ext cx="2457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"/>
              <a:buFont typeface="Quest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8275" y="1882475"/>
            <a:ext cx="4941573" cy="27866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1" name="Google Shape;201;p22"/>
          <p:cNvSpPr txBox="1"/>
          <p:nvPr/>
        </p:nvSpPr>
        <p:spPr>
          <a:xfrm>
            <a:off x="2068395" y="211726"/>
            <a:ext cx="6753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latin typeface="Barlow"/>
                <a:ea typeface="Barlow"/>
                <a:cs typeface="Barlow"/>
                <a:sym typeface="Barlow"/>
              </a:rPr>
              <a:t>Demonstração no estande</a:t>
            </a:r>
            <a:endParaRPr sz="2000" b="1"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202" name="Google Shape;202;p22"/>
          <p:cNvGrpSpPr/>
          <p:nvPr/>
        </p:nvGrpSpPr>
        <p:grpSpPr>
          <a:xfrm>
            <a:off x="2056550" y="1682893"/>
            <a:ext cx="1554876" cy="3338882"/>
            <a:chOff x="363687" y="1489100"/>
            <a:chExt cx="2685450" cy="5105325"/>
          </a:xfrm>
        </p:grpSpPr>
        <p:pic>
          <p:nvPicPr>
            <p:cNvPr id="203" name="Google Shape;203;p22"/>
            <p:cNvPicPr preferRelativeResize="0"/>
            <p:nvPr/>
          </p:nvPicPr>
          <p:blipFill rotWithShape="1">
            <a:blip r:embed="rId4">
              <a:alphaModFix/>
            </a:blip>
            <a:srcRect l="37363" t="10233" r="37499"/>
            <a:stretch/>
          </p:blipFill>
          <p:spPr>
            <a:xfrm>
              <a:off x="363687" y="1489100"/>
              <a:ext cx="2287421" cy="5105325"/>
            </a:xfrm>
            <a:prstGeom prst="rect">
              <a:avLst/>
            </a:prstGeom>
            <a:noFill/>
            <a:ln w="190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04" name="Google Shape;204;p22"/>
            <p:cNvCxnSpPr/>
            <p:nvPr/>
          </p:nvCxnSpPr>
          <p:spPr>
            <a:xfrm flipH="1">
              <a:off x="2390637" y="3210634"/>
              <a:ext cx="658500" cy="4527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5" name="Google Shape;205;p22"/>
            <p:cNvCxnSpPr/>
            <p:nvPr/>
          </p:nvCxnSpPr>
          <p:spPr>
            <a:xfrm flipH="1">
              <a:off x="2131506" y="4659350"/>
              <a:ext cx="658500" cy="4527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06" name="Google Shape;206;p22"/>
          <p:cNvSpPr/>
          <p:nvPr/>
        </p:nvSpPr>
        <p:spPr>
          <a:xfrm>
            <a:off x="3624811" y="2893378"/>
            <a:ext cx="360000" cy="837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07" name="Google Shape;207;p22">
            <a:hlinkClick r:id="rId5"/>
          </p:cNvPr>
          <p:cNvSpPr txBox="1"/>
          <p:nvPr/>
        </p:nvSpPr>
        <p:spPr>
          <a:xfrm>
            <a:off x="5059050" y="1093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u="sng">
                <a:solidFill>
                  <a:schemeClr val="hlink"/>
                </a:solidFill>
                <a:hlinkClick r:id="rId5"/>
              </a:rPr>
              <a:t>https://hackinsdn.ufba.br/</a:t>
            </a:r>
            <a:endParaRPr sz="1800" b="1"/>
          </a:p>
        </p:txBody>
      </p:sp>
    </p:spTree>
    <p:extLst>
      <p:ext uri="{BB962C8B-B14F-4D97-AF65-F5344CB8AC3E}">
        <p14:creationId xmlns:p14="http://schemas.microsoft.com/office/powerpoint/2010/main" val="3275647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Objetivos do GT-EXSS</a:t>
            </a:r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Desenvolver um emulador de ataques Cross-Site Scripting (XSS)</a:t>
            </a:r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Abordagem educacional</a:t>
            </a:r>
            <a:endParaRPr sz="18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Três pilares do aprendizado</a:t>
            </a:r>
            <a:endParaRPr sz="1800"/>
          </a:p>
          <a:p>
            <a:pPr marL="457200" lvl="1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AutoNum type="arabicPeriod"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Explorar vulnerabilidades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457200" lvl="1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AutoNum type="arabicPeriod"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Identificar vulnerabilidades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457200" lvl="1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AutoNum type="arabicPeriod"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Eliminar vulnerabilidades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5342125" y="2865125"/>
            <a:ext cx="486600" cy="38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11EFF"/>
          </a:solidFill>
          <a:ln w="9525" cap="flat" cmpd="sng">
            <a:solidFill>
              <a:srgbClr val="FF6D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arlow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6104700" y="2770025"/>
            <a:ext cx="2505300" cy="572700"/>
          </a:xfrm>
          <a:prstGeom prst="roundRect">
            <a:avLst>
              <a:gd name="adj" fmla="val 16667"/>
            </a:avLst>
          </a:prstGeom>
          <a:solidFill>
            <a:srgbClr val="FF6D4C"/>
          </a:solidFill>
          <a:ln w="19050" cap="flat" cmpd="sng">
            <a:solidFill>
              <a:srgbClr val="011E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11EFF"/>
                </a:solidFill>
                <a:latin typeface="Barlow"/>
                <a:ea typeface="Barlow SemiBold"/>
                <a:cs typeface="Barlow SemiBold"/>
                <a:sym typeface="Barlow SemiBold"/>
              </a:rPr>
              <a:t>Ambiente controlado!</a:t>
            </a:r>
            <a:endParaRPr sz="1800">
              <a:solidFill>
                <a:srgbClr val="011EFF"/>
              </a:solidFill>
              <a:latin typeface="Barlow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25841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 txBox="1"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 (A)!</a:t>
            </a:r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gt-hackinsdn@ufba.br</a:t>
            </a:r>
            <a:br>
              <a:rPr lang="pt-BR"/>
            </a:br>
            <a:r>
              <a:rPr lang="pt-BR"/>
              <a:t>leobino@ufba.br</a:t>
            </a:r>
            <a:endParaRPr/>
          </a:p>
        </p:txBody>
      </p:sp>
      <p:pic>
        <p:nvPicPr>
          <p:cNvPr id="215" name="Google Shape;2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105" y="210467"/>
            <a:ext cx="1639826" cy="1639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438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7364" y="2711141"/>
            <a:ext cx="5295628" cy="717608"/>
          </a:xfrm>
        </p:spPr>
        <p:txBody>
          <a:bodyPr>
            <a:no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400" b="1" dirty="0">
                <a:solidFill>
                  <a:srgbClr val="FFFFFF"/>
                </a:solidFill>
                <a:latin typeface="Barlow"/>
              </a:rPr>
              <a:t>Priorização Contextualizada de Vulnerabilidades Orientada a Negócio</a:t>
            </a:r>
            <a:endParaRPr lang="pt-BR" sz="2400" b="1">
              <a:solidFill>
                <a:srgbClr val="FFFFFF"/>
              </a:solidFill>
              <a:latin typeface="Barlow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950" y="3568955"/>
            <a:ext cx="5574408" cy="786559"/>
          </a:xfrm>
        </p:spPr>
        <p:txBody>
          <a:bodyPr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b="1" dirty="0">
                <a:solidFill>
                  <a:schemeClr val="bg1"/>
                </a:solidFill>
                <a:latin typeface="Barlow"/>
              </a:rPr>
              <a:t>Ítalo Cunha</a:t>
            </a:r>
            <a:br>
              <a:rPr lang="pt-BR" b="1" dirty="0">
                <a:solidFill>
                  <a:schemeClr val="bg1"/>
                </a:solidFill>
                <a:latin typeface="Barlow"/>
              </a:rPr>
            </a:br>
            <a:r>
              <a:rPr kumimoji="0" lang="pt-BR" sz="151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  <a:t>Bernnardo</a:t>
            </a:r>
            <a:r>
              <a:rPr kumimoji="0" lang="pt-BR" sz="15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  <a:t> </a:t>
            </a:r>
            <a:r>
              <a:rPr kumimoji="0" lang="pt-BR" sz="151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  <a:t>Seraphim</a:t>
            </a:r>
            <a:r>
              <a:rPr kumimoji="0" lang="pt-BR" sz="15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  <a:t>, Francisco Aragão, Gabriel </a:t>
            </a:r>
            <a:r>
              <a:rPr kumimoji="0" lang="pt-BR" sz="151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  <a:t>Pains</a:t>
            </a:r>
            <a:r>
              <a:rPr kumimoji="0" lang="pt-BR" sz="15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  <a:t>, Iago Rios</a:t>
            </a:r>
            <a:br>
              <a:rPr kumimoji="0" lang="pt-BR" sz="15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</a:br>
            <a:r>
              <a:rPr kumimoji="0" lang="pt-BR" sz="15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cs typeface="Arial" panose="020B0604020202020204" pitchFamily="34" charset="0"/>
              </a:rPr>
              <a:t>Leonardo Maia, Matheus Gimpel, Pedro Almeida, Thiago Souza</a:t>
            </a:r>
          </a:p>
          <a:p>
            <a:pPr algn="r"/>
            <a:endParaRPr lang="pt-BR" b="1" dirty="0">
              <a:solidFill>
                <a:schemeClr val="bg1"/>
              </a:solidFill>
              <a:latin typeface="Barlow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1" y="4351939"/>
            <a:ext cx="4077356" cy="326572"/>
          </a:xfrm>
        </p:spPr>
        <p:txBody>
          <a:bodyPr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dirty="0">
                <a:solidFill>
                  <a:schemeClr val="bg1"/>
                </a:solidFill>
                <a:latin typeface="Barlow"/>
              </a:rPr>
              <a:t>Universidade Federal de Minas Gerais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4AF49-3655-2A33-B7F2-133EF856D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891" y="1500658"/>
            <a:ext cx="3496838" cy="9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00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4FDD-9ECA-30B4-3568-F4D999CAB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áfico, Gráfico de linhas&#10;&#10;Descrição gerada automaticamente">
            <a:extLst>
              <a:ext uri="{FF2B5EF4-FFF2-40B4-BE49-F238E27FC236}">
                <a16:creationId xmlns:a16="http://schemas.microsoft.com/office/drawing/2014/main" id="{8BEBB921-8A6A-05A2-6DA5-AE74DB5E8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216" y="1271099"/>
            <a:ext cx="7853545" cy="37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9EA24C-0812-9742-17CF-6C5D5B3A46F5}"/>
              </a:ext>
            </a:extLst>
          </p:cNvPr>
          <p:cNvSpPr/>
          <p:nvPr/>
        </p:nvSpPr>
        <p:spPr>
          <a:xfrm>
            <a:off x="8763621" y="4673416"/>
            <a:ext cx="268412" cy="367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6E0685-ED71-92C3-DD5F-FF1B906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>
                <a:latin typeface="Barlow"/>
              </a:rPr>
              <a:t>Analistas de segurança vs tsunami de vulnerabilidades cibernéticas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1CE872-8709-5A19-8000-3C4ECBB55280}"/>
              </a:ext>
            </a:extLst>
          </p:cNvPr>
          <p:cNvSpPr/>
          <p:nvPr/>
        </p:nvSpPr>
        <p:spPr>
          <a:xfrm>
            <a:off x="1600200" y="4665518"/>
            <a:ext cx="1735282" cy="23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98542A-2AD0-BD03-4138-1118761DC916}"/>
              </a:ext>
            </a:extLst>
          </p:cNvPr>
          <p:cNvSpPr/>
          <p:nvPr/>
        </p:nvSpPr>
        <p:spPr>
          <a:xfrm>
            <a:off x="3559119" y="4665519"/>
            <a:ext cx="1934987" cy="158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82A7F-CA37-8FDB-D50E-D66BFEAD5783}"/>
              </a:ext>
            </a:extLst>
          </p:cNvPr>
          <p:cNvSpPr/>
          <p:nvPr/>
        </p:nvSpPr>
        <p:spPr>
          <a:xfrm>
            <a:off x="5717743" y="4665519"/>
            <a:ext cx="1980170" cy="250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45521-6C55-1CF0-5DEB-D91933E84337}"/>
              </a:ext>
            </a:extLst>
          </p:cNvPr>
          <p:cNvSpPr txBox="1"/>
          <p:nvPr/>
        </p:nvSpPr>
        <p:spPr>
          <a:xfrm>
            <a:off x="4304989" y="4007724"/>
            <a:ext cx="3742415" cy="5664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500" dirty="0"/>
              <a:t>Vulnerabilidades encontradas pelo Shodan na</a:t>
            </a:r>
          </a:p>
          <a:p>
            <a:r>
              <a:rPr lang="en-BR" sz="1500" dirty="0"/>
              <a:t>rede da UFMG em novembro de 2023.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F05089-3A78-26BB-C3B1-3FD83E0E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62</a:t>
            </a:fld>
            <a:endParaRPr lang="en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E2E80-BC40-2331-BFAA-2F23FC99CD58}"/>
              </a:ext>
            </a:extLst>
          </p:cNvPr>
          <p:cNvSpPr txBox="1"/>
          <p:nvPr/>
        </p:nvSpPr>
        <p:spPr>
          <a:xfrm rot="16200000">
            <a:off x="-421164" y="2824905"/>
            <a:ext cx="1984916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13" dirty="0"/>
              <a:t>Vulnerabilidades por dia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6D6D8-90F3-3BAE-FAA2-50273A3B2C53}"/>
              </a:ext>
            </a:extLst>
          </p:cNvPr>
          <p:cNvSpPr/>
          <p:nvPr/>
        </p:nvSpPr>
        <p:spPr>
          <a:xfrm>
            <a:off x="1228411" y="1462035"/>
            <a:ext cx="2330708" cy="557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5BC6A-9EED-8634-8855-F976F9522D39}"/>
              </a:ext>
            </a:extLst>
          </p:cNvPr>
          <p:cNvSpPr txBox="1"/>
          <p:nvPr/>
        </p:nvSpPr>
        <p:spPr>
          <a:xfrm>
            <a:off x="4383553" y="4777685"/>
            <a:ext cx="548054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13" dirty="0"/>
              <a:t>Dias</a:t>
            </a:r>
          </a:p>
        </p:txBody>
      </p:sp>
    </p:spTree>
    <p:extLst>
      <p:ext uri="{BB962C8B-B14F-4D97-AF65-F5344CB8AC3E}">
        <p14:creationId xmlns:p14="http://schemas.microsoft.com/office/powerpoint/2010/main" val="1480950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85BC0-B57B-C074-54C3-EB38F4269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2EC7921-D079-DF07-727E-71404785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8" y="1111829"/>
            <a:ext cx="8833205" cy="39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1D55FD-412B-7A99-9314-677203B55ECF}"/>
              </a:ext>
            </a:extLst>
          </p:cNvPr>
          <p:cNvSpPr/>
          <p:nvPr/>
        </p:nvSpPr>
        <p:spPr>
          <a:xfrm>
            <a:off x="8763621" y="4673416"/>
            <a:ext cx="268412" cy="367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22F5DD-6097-257D-FD90-1ED755D5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>
                <a:latin typeface="Barlow"/>
              </a:rPr>
              <a:t>Analistas de segurança vs tsunami de vulnerabilidades cibernéticas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613718-78FE-1D28-262D-29967119DFA1}"/>
              </a:ext>
            </a:extLst>
          </p:cNvPr>
          <p:cNvSpPr/>
          <p:nvPr/>
        </p:nvSpPr>
        <p:spPr>
          <a:xfrm>
            <a:off x="1600200" y="4665518"/>
            <a:ext cx="1735282" cy="23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3A39F2-DB74-CF11-A518-1428659641C8}"/>
              </a:ext>
            </a:extLst>
          </p:cNvPr>
          <p:cNvSpPr/>
          <p:nvPr/>
        </p:nvSpPr>
        <p:spPr>
          <a:xfrm>
            <a:off x="3559119" y="4665519"/>
            <a:ext cx="1934987" cy="158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9FDD9B-5924-5951-38C4-D4FE49CC5D08}"/>
              </a:ext>
            </a:extLst>
          </p:cNvPr>
          <p:cNvSpPr/>
          <p:nvPr/>
        </p:nvSpPr>
        <p:spPr>
          <a:xfrm>
            <a:off x="5717743" y="4665519"/>
            <a:ext cx="1980170" cy="250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4F46-E599-3041-FA54-6C032B61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63</a:t>
            </a:fld>
            <a:endParaRPr lang="en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9E2C4-619B-CC02-BFC5-784B0109653E}"/>
              </a:ext>
            </a:extLst>
          </p:cNvPr>
          <p:cNvSpPr txBox="1"/>
          <p:nvPr/>
        </p:nvSpPr>
        <p:spPr>
          <a:xfrm>
            <a:off x="4304989" y="4007724"/>
            <a:ext cx="3761001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500" dirty="0"/>
              <a:t>Vulnerabilidades encontradas pelo Shodan na</a:t>
            </a:r>
          </a:p>
          <a:p>
            <a:r>
              <a:rPr lang="en-BR" sz="1500" dirty="0"/>
              <a:t>rede da UFMG em novembro de 2023.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E5735-52C2-7692-D8C0-AB24EFF233F8}"/>
              </a:ext>
            </a:extLst>
          </p:cNvPr>
          <p:cNvSpPr txBox="1"/>
          <p:nvPr/>
        </p:nvSpPr>
        <p:spPr>
          <a:xfrm rot="16200000">
            <a:off x="7661392" y="2891162"/>
            <a:ext cx="1984916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13" dirty="0"/>
              <a:t>Vulnerabilidades por 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A1F54-CF56-AFFF-4D0D-E3A3344F7DF4}"/>
              </a:ext>
            </a:extLst>
          </p:cNvPr>
          <p:cNvSpPr txBox="1"/>
          <p:nvPr/>
        </p:nvSpPr>
        <p:spPr>
          <a:xfrm>
            <a:off x="4383553" y="4777685"/>
            <a:ext cx="548054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13" dirty="0"/>
              <a:t>Dias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F1D4DB-72B4-A675-E170-27774866994B}"/>
              </a:ext>
            </a:extLst>
          </p:cNvPr>
          <p:cNvSpPr txBox="1"/>
          <p:nvPr/>
        </p:nvSpPr>
        <p:spPr>
          <a:xfrm rot="16200000">
            <a:off x="-919425" y="2891162"/>
            <a:ext cx="2929649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13" dirty="0"/>
              <a:t>Acumulado de </a:t>
            </a:r>
            <a:r>
              <a:rPr lang="pt-BR" sz="1013" dirty="0" err="1"/>
              <a:t>IPs</a:t>
            </a:r>
            <a:r>
              <a:rPr lang="pt-BR" sz="1013" dirty="0"/>
              <a:t> com vulnerabilidades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87679-BEF1-D7E6-B75E-7BB5F71E4A43}"/>
              </a:ext>
            </a:extLst>
          </p:cNvPr>
          <p:cNvSpPr txBox="1"/>
          <p:nvPr/>
        </p:nvSpPr>
        <p:spPr>
          <a:xfrm>
            <a:off x="1642351" y="1457543"/>
            <a:ext cx="2929649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13" dirty="0"/>
              <a:t>Acumulado de </a:t>
            </a:r>
            <a:r>
              <a:rPr lang="pt-BR" sz="1013" dirty="0" err="1"/>
              <a:t>IPs</a:t>
            </a:r>
            <a:r>
              <a:rPr lang="pt-BR" sz="1013" dirty="0"/>
              <a:t> com vulnerabilidades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23BBF-A8F3-271C-91B8-EEF8B359EDF0}"/>
              </a:ext>
            </a:extLst>
          </p:cNvPr>
          <p:cNvSpPr txBox="1"/>
          <p:nvPr/>
        </p:nvSpPr>
        <p:spPr>
          <a:xfrm>
            <a:off x="1642351" y="1734542"/>
            <a:ext cx="2819117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13" dirty="0"/>
              <a:t>Vulnerabilidades por dia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7D0F57-95D3-7E9D-D84D-FCAF9A8D4B13}"/>
              </a:ext>
            </a:extLst>
          </p:cNvPr>
          <p:cNvSpPr/>
          <p:nvPr/>
        </p:nvSpPr>
        <p:spPr>
          <a:xfrm>
            <a:off x="1195387" y="1457543"/>
            <a:ext cx="481013" cy="7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D446D-5B21-1955-7807-B5C0BEB1561C}"/>
              </a:ext>
            </a:extLst>
          </p:cNvPr>
          <p:cNvSpPr/>
          <p:nvPr/>
        </p:nvSpPr>
        <p:spPr>
          <a:xfrm>
            <a:off x="1204201" y="1937337"/>
            <a:ext cx="481013" cy="7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0C01B9-3231-9745-9007-034DFA9C2EAE}"/>
              </a:ext>
            </a:extLst>
          </p:cNvPr>
          <p:cNvSpPr/>
          <p:nvPr/>
        </p:nvSpPr>
        <p:spPr>
          <a:xfrm>
            <a:off x="1195388" y="1489719"/>
            <a:ext cx="57150" cy="486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013"/>
          </a:p>
        </p:txBody>
      </p:sp>
    </p:spTree>
    <p:extLst>
      <p:ext uri="{BB962C8B-B14F-4D97-AF65-F5344CB8AC3E}">
        <p14:creationId xmlns:p14="http://schemas.microsoft.com/office/powerpoint/2010/main" val="4014214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C62B6-F002-4FBA-9533-B746F711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5C167C7A-F761-3094-4843-B4E713EAF928}"/>
              </a:ext>
            </a:extLst>
          </p:cNvPr>
          <p:cNvSpPr txBox="1">
            <a:spLocks/>
          </p:cNvSpPr>
          <p:nvPr/>
        </p:nvSpPr>
        <p:spPr>
          <a:xfrm>
            <a:off x="7039841" y="481921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z="1013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64</a:t>
            </a:fld>
            <a:endParaRPr lang="en-BR" sz="1013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12DF0-F812-CB80-ABC2-A5AA7904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306" y="749536"/>
            <a:ext cx="5100016" cy="4393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27A14B-9DA4-A731-8EBC-52FD1A2246FA}"/>
              </a:ext>
            </a:extLst>
          </p:cNvPr>
          <p:cNvSpPr txBox="1"/>
          <p:nvPr/>
        </p:nvSpPr>
        <p:spPr>
          <a:xfrm>
            <a:off x="134496" y="2669810"/>
            <a:ext cx="348521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Pts val="1400"/>
            </a:pPr>
            <a:r>
              <a:rPr lang="en-BR" sz="1800" dirty="0">
                <a:latin typeface="Barlow"/>
                <a:sym typeface="Calibri"/>
              </a:rPr>
              <a:t>Mais de 1000 vulnerabilidades encontradas pelo OpenVAS nas dezenas de máquinas do laboratório Speed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12994-D21A-DDB3-E457-BE22D2EA6B76}"/>
              </a:ext>
            </a:extLst>
          </p:cNvPr>
          <p:cNvSpPr txBox="1"/>
          <p:nvPr/>
        </p:nvSpPr>
        <p:spPr>
          <a:xfrm>
            <a:off x="134496" y="3895960"/>
            <a:ext cx="3485213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100" dirty="0">
                <a:solidFill>
                  <a:srgbClr val="FF0000"/>
                </a:solidFill>
                <a:latin typeface="Barlow"/>
                <a:cs typeface="Calibri"/>
              </a:rPr>
              <a:t>32 críticas</a:t>
            </a:r>
            <a:endParaRPr lang="pt-BR" sz="2100" dirty="0">
              <a:solidFill>
                <a:srgbClr val="FF0000"/>
              </a:solidFill>
              <a:latin typeface="Barlow"/>
              <a:cs typeface="Calibri"/>
            </a:endParaRPr>
          </a:p>
          <a:p>
            <a:r>
              <a:rPr lang="en-BR" sz="2100" dirty="0">
                <a:solidFill>
                  <a:schemeClr val="accent2"/>
                </a:solidFill>
                <a:latin typeface="Barlow"/>
                <a:cs typeface="Calibri"/>
              </a:rPr>
              <a:t>19 graves</a:t>
            </a:r>
          </a:p>
          <a:p>
            <a:r>
              <a:rPr lang="en-BR" sz="2100" dirty="0">
                <a:solidFill>
                  <a:schemeClr val="accent4">
                    <a:lumMod val="75000"/>
                  </a:schemeClr>
                </a:solidFill>
                <a:latin typeface="Barlow"/>
                <a:cs typeface="Calibri"/>
              </a:rPr>
              <a:t>191 médias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C8BD9A-2A90-8F9D-B713-E58E6AA1B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7" y="774048"/>
            <a:ext cx="1188932" cy="11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890+ Mma Logos Stock Illustrations, Royalty-Free Vector Graphics &amp; Clip Art  - iStock">
            <a:extLst>
              <a:ext uri="{FF2B5EF4-FFF2-40B4-BE49-F238E27FC236}">
                <a16:creationId xmlns:a16="http://schemas.microsoft.com/office/drawing/2014/main" id="{C71C9C5C-4498-2D25-648F-A0DE84ED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t="20542" r="19199" b="22861"/>
          <a:stretch/>
        </p:blipFill>
        <p:spPr bwMode="auto">
          <a:xfrm>
            <a:off x="1595843" y="1074268"/>
            <a:ext cx="562520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C66C5205-8B6E-2519-5F16-6DCD7201F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9" y="875111"/>
            <a:ext cx="1191163" cy="12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EA1B04BE-80A3-CBD1-F2A9-1C1FDA6B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6550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B6478-ED9E-D974-CBAA-2764D85D3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D1236E-C7A3-4228-3F5A-2AD588CA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1425179"/>
            <a:ext cx="8234363" cy="2139553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3600" dirty="0">
                <a:latin typeface="Barlow"/>
              </a:rPr>
              <a:t>Priorizar vulnerabilidades cibernéticas de acordo com objetivos de negócio e capacitação da equipe de segurança</a:t>
            </a:r>
            <a:endParaRPr lang="pt-BR" sz="3600">
              <a:latin typeface="Barl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835C4-3C72-415A-7587-C2BDBC0FA125}"/>
              </a:ext>
            </a:extLst>
          </p:cNvPr>
          <p:cNvSpPr txBox="1"/>
          <p:nvPr/>
        </p:nvSpPr>
        <p:spPr>
          <a:xfrm>
            <a:off x="3265247" y="246580"/>
            <a:ext cx="310578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6000" b="1" dirty="0">
                <a:latin typeface="Barlow"/>
              </a:rPr>
              <a:t>Objetivo</a:t>
            </a:r>
            <a:endParaRPr lang="pt-BR" sz="6000" b="1">
              <a:latin typeface="Barlow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4592C-D72B-20DD-A005-3674EB42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65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24608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6B130-1EC0-7092-E1BC-36B0BD6C2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EE0C48-5D3C-A41D-9B90-876D786F468D}"/>
              </a:ext>
            </a:extLst>
          </p:cNvPr>
          <p:cNvGraphicFramePr>
            <a:graphicFrameLocks noGrp="1"/>
          </p:cNvGraphicFramePr>
          <p:nvPr/>
        </p:nvGraphicFramePr>
        <p:xfrm>
          <a:off x="176134" y="2165807"/>
          <a:ext cx="540340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33">
                  <a:extLst>
                    <a:ext uri="{9D8B030D-6E8A-4147-A177-3AD203B41FA5}">
                      <a16:colId xmlns:a16="http://schemas.microsoft.com/office/drawing/2014/main" val="2196063410"/>
                    </a:ext>
                  </a:extLst>
                </a:gridCol>
                <a:gridCol w="4606576">
                  <a:extLst>
                    <a:ext uri="{9D8B030D-6E8A-4147-A177-3AD203B41FA5}">
                      <a16:colId xmlns:a16="http://schemas.microsoft.com/office/drawing/2014/main" val="147834585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CVSS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Título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84283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IPMI 'No Auth' Access Mode Enabled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614878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Operating System Support End of Life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020333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BR" sz="2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Apache Hadoop 'Secure Mode' Disabled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114349"/>
                  </a:ext>
                </a:extLst>
              </a:tr>
            </a:tbl>
          </a:graphicData>
        </a:graphic>
      </p:graphicFrame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1BEA6E-314D-BDDE-DF16-813AF3760FCF}"/>
              </a:ext>
            </a:extLst>
          </p:cNvPr>
          <p:cNvSpPr txBox="1">
            <a:spLocks/>
          </p:cNvSpPr>
          <p:nvPr/>
        </p:nvSpPr>
        <p:spPr>
          <a:xfrm>
            <a:off x="7039841" y="481921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z="1013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66</a:t>
            </a:fld>
            <a:endParaRPr lang="en-BR" sz="1013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E7178EE-9F43-B148-553D-91B3EB50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6" y="663472"/>
            <a:ext cx="1424861" cy="141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890+ Mma Logos Stock Illustrations, Royalty-Free Vector Graphics &amp; Clip Art  - iStock">
            <a:extLst>
              <a:ext uri="{FF2B5EF4-FFF2-40B4-BE49-F238E27FC236}">
                <a16:creationId xmlns:a16="http://schemas.microsoft.com/office/drawing/2014/main" id="{7464C39D-4FE3-5313-1F92-FD24E8A93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t="20542" r="19199" b="22861"/>
          <a:stretch/>
        </p:blipFill>
        <p:spPr bwMode="auto">
          <a:xfrm>
            <a:off x="1595843" y="1074268"/>
            <a:ext cx="562520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B04BEDB2-25CB-F2E0-0282-67471801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5" y="675261"/>
            <a:ext cx="1388607" cy="14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D30F7DE-470A-E154-4B9C-B919AF27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266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CDEA-EEDA-04BA-31A3-671DD141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C0CD4F-B0FD-5D5A-AA75-F3FC6DF88F0A}"/>
              </a:ext>
            </a:extLst>
          </p:cNvPr>
          <p:cNvGraphicFramePr>
            <a:graphicFrameLocks noGrp="1"/>
          </p:cNvGraphicFramePr>
          <p:nvPr/>
        </p:nvGraphicFramePr>
        <p:xfrm>
          <a:off x="176134" y="2165807"/>
          <a:ext cx="879173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33">
                  <a:extLst>
                    <a:ext uri="{9D8B030D-6E8A-4147-A177-3AD203B41FA5}">
                      <a16:colId xmlns:a16="http://schemas.microsoft.com/office/drawing/2014/main" val="2196063410"/>
                    </a:ext>
                  </a:extLst>
                </a:gridCol>
                <a:gridCol w="4606576">
                  <a:extLst>
                    <a:ext uri="{9D8B030D-6E8A-4147-A177-3AD203B41FA5}">
                      <a16:colId xmlns:a16="http://schemas.microsoft.com/office/drawing/2014/main" val="1478345857"/>
                    </a:ext>
                  </a:extLst>
                </a:gridCol>
                <a:gridCol w="3388324">
                  <a:extLst>
                    <a:ext uri="{9D8B030D-6E8A-4147-A177-3AD203B41FA5}">
                      <a16:colId xmlns:a16="http://schemas.microsoft.com/office/drawing/2014/main" val="114787369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CVSS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Título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Importante?</a:t>
                      </a:r>
                      <a:endParaRPr lang="en-BR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84283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IPMI 'No Auth' Access Mode Enabled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Firewall bloqueia</a:t>
                      </a:r>
                    </a:p>
                  </a:txBody>
                  <a:tcPr marL="68580" marR="68580" marT="34290" marB="3429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14878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Operating System Support End of Life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 servidor ou desktop?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20333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BR" sz="2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Apache Hadoop 'Secure Mode' Disabled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Bitcoin farm!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14349"/>
                  </a:ext>
                </a:extLst>
              </a:tr>
            </a:tbl>
          </a:graphicData>
        </a:graphic>
      </p:graphicFrame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A74D076-7F09-6F97-8847-DA7079AEC92A}"/>
              </a:ext>
            </a:extLst>
          </p:cNvPr>
          <p:cNvSpPr txBox="1">
            <a:spLocks/>
          </p:cNvSpPr>
          <p:nvPr/>
        </p:nvSpPr>
        <p:spPr>
          <a:xfrm>
            <a:off x="7039841" y="481921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z="1013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67</a:t>
            </a:fld>
            <a:endParaRPr lang="en-BR" sz="1013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414B078-01AD-1A52-9624-21954496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6" y="663472"/>
            <a:ext cx="1424861" cy="141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890+ Mma Logos Stock Illustrations, Royalty-Free Vector Graphics &amp; Clip Art  - iStock">
            <a:extLst>
              <a:ext uri="{FF2B5EF4-FFF2-40B4-BE49-F238E27FC236}">
                <a16:creationId xmlns:a16="http://schemas.microsoft.com/office/drawing/2014/main" id="{87B56D25-6BCA-5EBC-C143-6E1FB417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t="20542" r="19199" b="22861"/>
          <a:stretch/>
        </p:blipFill>
        <p:spPr bwMode="auto">
          <a:xfrm>
            <a:off x="1595843" y="1074268"/>
            <a:ext cx="562520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7B3E5C06-4EAF-A9D1-04D9-DD2F16B8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5" y="675261"/>
            <a:ext cx="1388607" cy="14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AB2F981-B3FA-A863-129F-426D4E8B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076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0673-334A-D581-A403-DC1A2CD4F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428D52-7776-BCED-2598-29372CD79DA3}"/>
              </a:ext>
            </a:extLst>
          </p:cNvPr>
          <p:cNvGraphicFramePr>
            <a:graphicFrameLocks noGrp="1"/>
          </p:cNvGraphicFramePr>
          <p:nvPr/>
        </p:nvGraphicFramePr>
        <p:xfrm>
          <a:off x="176134" y="2165807"/>
          <a:ext cx="879173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33">
                  <a:extLst>
                    <a:ext uri="{9D8B030D-6E8A-4147-A177-3AD203B41FA5}">
                      <a16:colId xmlns:a16="http://schemas.microsoft.com/office/drawing/2014/main" val="2196063410"/>
                    </a:ext>
                  </a:extLst>
                </a:gridCol>
                <a:gridCol w="4606576">
                  <a:extLst>
                    <a:ext uri="{9D8B030D-6E8A-4147-A177-3AD203B41FA5}">
                      <a16:colId xmlns:a16="http://schemas.microsoft.com/office/drawing/2014/main" val="1478345857"/>
                    </a:ext>
                  </a:extLst>
                </a:gridCol>
                <a:gridCol w="3388324">
                  <a:extLst>
                    <a:ext uri="{9D8B030D-6E8A-4147-A177-3AD203B41FA5}">
                      <a16:colId xmlns:a16="http://schemas.microsoft.com/office/drawing/2014/main" val="114787369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CVSS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Título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Importante?</a:t>
                      </a:r>
                      <a:endParaRPr lang="en-BR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84283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IPMI 'No Auth' Access Mode Enabled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Firewall bloqueia</a:t>
                      </a:r>
                    </a:p>
                  </a:txBody>
                  <a:tcPr marL="68580" marR="68580" marT="34290" marB="3429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14878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Operating System Support End of Life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 servidor ou desktop?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20333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BR" sz="2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Apache Hadoop 'Secure Mode' Disabled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Bitcoin farm!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14349"/>
                  </a:ext>
                </a:extLst>
              </a:tr>
            </a:tbl>
          </a:graphicData>
        </a:graphic>
      </p:graphicFrame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683E430-DFC5-FACF-9C4C-4F8C9A955BD6}"/>
              </a:ext>
            </a:extLst>
          </p:cNvPr>
          <p:cNvSpPr txBox="1">
            <a:spLocks/>
          </p:cNvSpPr>
          <p:nvPr/>
        </p:nvSpPr>
        <p:spPr>
          <a:xfrm>
            <a:off x="7039841" y="481921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z="1013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68</a:t>
            </a:fld>
            <a:endParaRPr lang="en-BR" sz="1013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F2DC83-CC92-DCCD-7D03-4CEDC9EB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6" y="663472"/>
            <a:ext cx="1424861" cy="141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890+ Mma Logos Stock Illustrations, Royalty-Free Vector Graphics &amp; Clip Art  - iStock">
            <a:extLst>
              <a:ext uri="{FF2B5EF4-FFF2-40B4-BE49-F238E27FC236}">
                <a16:creationId xmlns:a16="http://schemas.microsoft.com/office/drawing/2014/main" id="{87B0CA59-3FBE-4611-53E5-61F8CC6EB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t="20542" r="19199" b="22861"/>
          <a:stretch/>
        </p:blipFill>
        <p:spPr bwMode="auto">
          <a:xfrm>
            <a:off x="1595843" y="1074268"/>
            <a:ext cx="562520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FFAA7EBC-6F7E-18E6-016A-F2037EDE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5" y="675261"/>
            <a:ext cx="1388607" cy="14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CCBB61A-D877-D739-7236-F27D6053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2336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B5C4D-B959-A27F-DECA-70BF023D3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11DFF4-FA68-D6EA-6E8B-FE3F10CC5DF0}"/>
              </a:ext>
            </a:extLst>
          </p:cNvPr>
          <p:cNvGraphicFramePr>
            <a:graphicFrameLocks noGrp="1"/>
          </p:cNvGraphicFramePr>
          <p:nvPr/>
        </p:nvGraphicFramePr>
        <p:xfrm>
          <a:off x="176134" y="2165807"/>
          <a:ext cx="879173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33">
                  <a:extLst>
                    <a:ext uri="{9D8B030D-6E8A-4147-A177-3AD203B41FA5}">
                      <a16:colId xmlns:a16="http://schemas.microsoft.com/office/drawing/2014/main" val="2196063410"/>
                    </a:ext>
                  </a:extLst>
                </a:gridCol>
                <a:gridCol w="4606576">
                  <a:extLst>
                    <a:ext uri="{9D8B030D-6E8A-4147-A177-3AD203B41FA5}">
                      <a16:colId xmlns:a16="http://schemas.microsoft.com/office/drawing/2014/main" val="1478345857"/>
                    </a:ext>
                  </a:extLst>
                </a:gridCol>
                <a:gridCol w="3388324">
                  <a:extLst>
                    <a:ext uri="{9D8B030D-6E8A-4147-A177-3AD203B41FA5}">
                      <a16:colId xmlns:a16="http://schemas.microsoft.com/office/drawing/2014/main" val="114787369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CVSS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Título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Importante?</a:t>
                      </a:r>
                      <a:endParaRPr lang="en-BR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84283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IPMI 'No Auth' Access Mode Enabled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Firewall bloqueia</a:t>
                      </a:r>
                    </a:p>
                  </a:txBody>
                  <a:tcPr marL="68580" marR="68580" marT="34290" marB="3429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14878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Operating System Support End of Life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 servidor ou desktop?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20333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BR" sz="2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10.0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Apache Hadoop 'Secure Mode' Disabled</a:t>
                      </a:r>
                      <a:endParaRPr lang="en-BR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BR" sz="21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Bitcoin farm!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14349"/>
                  </a:ext>
                </a:extLst>
              </a:tr>
            </a:tbl>
          </a:graphicData>
        </a:graphic>
      </p:graphicFrame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DDACA65-1EBD-671D-8312-7647BED05B2A}"/>
              </a:ext>
            </a:extLst>
          </p:cNvPr>
          <p:cNvSpPr txBox="1">
            <a:spLocks/>
          </p:cNvSpPr>
          <p:nvPr/>
        </p:nvSpPr>
        <p:spPr>
          <a:xfrm>
            <a:off x="7039841" y="481921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z="1013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69</a:t>
            </a:fld>
            <a:endParaRPr lang="en-BR" sz="1013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91937A-0391-7A75-0761-3A863756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6" y="663472"/>
            <a:ext cx="1424861" cy="141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890+ Mma Logos Stock Illustrations, Royalty-Free Vector Graphics &amp; Clip Art  - iStock">
            <a:extLst>
              <a:ext uri="{FF2B5EF4-FFF2-40B4-BE49-F238E27FC236}">
                <a16:creationId xmlns:a16="http://schemas.microsoft.com/office/drawing/2014/main" id="{C5342BDC-F5D7-57A7-4A63-6F2486E86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t="20542" r="19199" b="22861"/>
          <a:stretch/>
        </p:blipFill>
        <p:spPr bwMode="auto">
          <a:xfrm>
            <a:off x="1595843" y="1074268"/>
            <a:ext cx="562520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A2DEF88E-49BB-7C3B-B439-D75FF055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5" y="675261"/>
            <a:ext cx="1388607" cy="14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8F8AF8D-D919-7ACA-A7F4-B62CFAA6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540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E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91c2b155b_0_62"/>
          <p:cNvSpPr txBox="1"/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pt-BR" sz="7400" b="1" i="0" u="none" strike="noStrike" cap="none">
                <a:solidFill>
                  <a:srgbClr val="FF6D4C"/>
                </a:solidFill>
                <a:latin typeface="Barlow"/>
                <a:ea typeface="Barlow"/>
                <a:cs typeface="Barlow"/>
                <a:sym typeface="Barlow"/>
              </a:rPr>
              <a:t>70%</a:t>
            </a:r>
            <a:endParaRPr sz="7400" b="1" i="0" u="none" strike="noStrike" cap="none">
              <a:solidFill>
                <a:srgbClr val="FF6D4C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FF6D4C"/>
                </a:solidFill>
                <a:latin typeface="Barlow"/>
                <a:ea typeface="Barlow"/>
                <a:cs typeface="Barlow"/>
                <a:sym typeface="Barlow"/>
              </a:rPr>
              <a:t>das</a:t>
            </a:r>
            <a:r>
              <a:rPr lang="pt-BR" sz="2800" b="1" i="0" u="none" strike="noStrike" cap="none">
                <a:solidFill>
                  <a:srgbClr val="FF6D4C"/>
                </a:solidFill>
                <a:latin typeface="Barlow"/>
                <a:ea typeface="Barlow"/>
                <a:cs typeface="Barlow"/>
                <a:sym typeface="Barlow"/>
              </a:rPr>
              <a:t> aplicações Web </a:t>
            </a:r>
            <a:r>
              <a:rPr lang="pt-BR" sz="2800" b="0" i="0" u="none" strike="noStrike" cap="none">
                <a:solidFill>
                  <a:srgbClr val="FF6D4C"/>
                </a:solidFill>
                <a:latin typeface="Barlow"/>
                <a:ea typeface="Barlow"/>
                <a:cs typeface="Barlow"/>
                <a:sym typeface="Barlow"/>
              </a:rPr>
              <a:t>são desenvolvidas com</a:t>
            </a:r>
            <a:endParaRPr sz="2800" b="0" i="0" u="none" strike="noStrike" cap="none">
              <a:solidFill>
                <a:srgbClr val="FF6D4C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6D4C"/>
                </a:solidFill>
                <a:latin typeface="Barlow"/>
                <a:ea typeface="Barlow"/>
                <a:cs typeface="Barlow"/>
                <a:sym typeface="Barlow"/>
              </a:rPr>
              <a:t>brechas de segurança</a:t>
            </a:r>
            <a:r>
              <a:rPr lang="pt-BR" sz="2800" b="0" i="0" u="none" strike="noStrike" cap="none">
                <a:solidFill>
                  <a:srgbClr val="FF6D4C"/>
                </a:solidFill>
                <a:latin typeface="Barlow"/>
                <a:ea typeface="Barlow"/>
                <a:cs typeface="Barlow"/>
                <a:sym typeface="Barlow"/>
              </a:rPr>
              <a:t> severas</a:t>
            </a:r>
            <a:endParaRPr sz="2800" b="0" i="0" u="none" strike="noStrike" cap="none">
              <a:solidFill>
                <a:srgbClr val="FF6D4C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5" name="Google Shape;175;g3591c2b155b_0_62"/>
          <p:cNvSpPr txBox="1"/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FF6D4C"/>
                </a:solidFill>
                <a:latin typeface="Barlow"/>
                <a:ea typeface="Barlow"/>
                <a:cs typeface="Barlow"/>
                <a:sym typeface="Barlow"/>
              </a:rPr>
              <a:t> CyCognito, 2023</a:t>
            </a:r>
            <a:endParaRPr sz="2800" b="0" i="0" u="none" strike="noStrike" cap="none">
              <a:solidFill>
                <a:srgbClr val="FF6D4C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221151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/>
              <a:t>Sistema de priorização de vulnerabilidades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70</a:t>
            </a:fld>
            <a:endParaRPr lang="en-BR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A8E73DC-060B-C5A5-7273-63E87A2DDA4D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9EB738-2BB8-1D69-238B-BF23EF6BD256}"/>
              </a:ext>
            </a:extLst>
          </p:cNvPr>
          <p:cNvSpPr txBox="1"/>
          <p:nvPr/>
        </p:nvSpPr>
        <p:spPr>
          <a:xfrm>
            <a:off x="4455522" y="4687758"/>
            <a:ext cx="279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Sistema de Priorização</a:t>
            </a:r>
            <a:endParaRPr lang="en-BR" sz="1013" b="1" dirty="0"/>
          </a:p>
        </p:txBody>
      </p:sp>
    </p:spTree>
    <p:extLst>
      <p:ext uri="{BB962C8B-B14F-4D97-AF65-F5344CB8AC3E}">
        <p14:creationId xmlns:p14="http://schemas.microsoft.com/office/powerpoint/2010/main" val="529205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/>
              <a:t>Sistema de priorização </a:t>
            </a:r>
            <a:r>
              <a:rPr lang="en-BR" sz="2000" dirty="0">
                <a:latin typeface="Barlow"/>
              </a:rPr>
              <a:t>de</a:t>
            </a:r>
            <a:r>
              <a:rPr lang="en-BR" sz="2000" dirty="0"/>
              <a:t> vulnerabilidades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71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55C38-AD57-630D-5D82-DB054E004203}"/>
              </a:ext>
            </a:extLst>
          </p:cNvPr>
          <p:cNvSpPr txBox="1"/>
          <p:nvPr/>
        </p:nvSpPr>
        <p:spPr>
          <a:xfrm>
            <a:off x="1991040" y="4794963"/>
            <a:ext cx="166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>
                <a:latin typeface="Barlow"/>
              </a:rPr>
              <a:t>Entradas</a:t>
            </a:r>
            <a:endParaRPr lang="en-BR" sz="1013" b="1" dirty="0">
              <a:latin typeface="Barlow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51F062C-B453-25FD-ABC1-2E2A6062F5D4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3A11D-BBFC-71D3-C6EB-177D3C97CDE0}"/>
              </a:ext>
            </a:extLst>
          </p:cNvPr>
          <p:cNvSpPr txBox="1"/>
          <p:nvPr/>
        </p:nvSpPr>
        <p:spPr>
          <a:xfrm>
            <a:off x="4283607" y="4673819"/>
            <a:ext cx="256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>
                <a:latin typeface="Barlow"/>
              </a:rPr>
              <a:t>Sistema de Priorização</a:t>
            </a:r>
            <a:endParaRPr lang="en-BR" sz="1013" b="1" dirty="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9731206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/>
              <a:t>Sistema de priorização de vulnerabilidades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72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55C38-AD57-630D-5D82-DB054E004203}"/>
              </a:ext>
            </a:extLst>
          </p:cNvPr>
          <p:cNvSpPr txBox="1"/>
          <p:nvPr/>
        </p:nvSpPr>
        <p:spPr>
          <a:xfrm>
            <a:off x="1967809" y="4794963"/>
            <a:ext cx="132374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>
                <a:latin typeface="Barlow"/>
              </a:rPr>
              <a:t>Entradas</a:t>
            </a:r>
            <a:endParaRPr lang="pt-BR" sz="1000" b="1">
              <a:latin typeface="Barlow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1FB501-005C-01AE-BB53-8ACA5A3549BE}"/>
              </a:ext>
            </a:extLst>
          </p:cNvPr>
          <p:cNvSpPr/>
          <p:nvPr/>
        </p:nvSpPr>
        <p:spPr>
          <a:xfrm>
            <a:off x="1283116" y="951271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13CDC-13E3-70CB-B9E5-D4ECF5B51384}"/>
              </a:ext>
            </a:extLst>
          </p:cNvPr>
          <p:cNvSpPr txBox="1"/>
          <p:nvPr/>
        </p:nvSpPr>
        <p:spPr>
          <a:xfrm>
            <a:off x="1357407" y="2200731"/>
            <a:ext cx="23180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Relatórios de Vulnerabilidades</a:t>
            </a:r>
          </a:p>
        </p:txBody>
      </p:sp>
      <p:pic>
        <p:nvPicPr>
          <p:cNvPr id="7175" name="Picture 7" descr="OWASP ZAP Addon - Share your Projects! - Home Assistant Community">
            <a:extLst>
              <a:ext uri="{FF2B5EF4-FFF2-40B4-BE49-F238E27FC236}">
                <a16:creationId xmlns:a16="http://schemas.microsoft.com/office/drawing/2014/main" id="{4B5E90CC-1EAA-FA38-3DF2-05617FC4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2" y="1082588"/>
            <a:ext cx="705404" cy="2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2B84BBAD-E142-67B4-E459-C18282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8" y="1024670"/>
            <a:ext cx="464560" cy="4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Shodan Transforms for Maltego - Maltego">
            <a:extLst>
              <a:ext uri="{FF2B5EF4-FFF2-40B4-BE49-F238E27FC236}">
                <a16:creationId xmlns:a16="http://schemas.microsoft.com/office/drawing/2014/main" id="{1C371206-848B-12C1-9D25-41FD733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22" y="986072"/>
            <a:ext cx="820994" cy="4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ensys, Inc | Security Info Watch">
            <a:extLst>
              <a:ext uri="{FF2B5EF4-FFF2-40B4-BE49-F238E27FC236}">
                <a16:creationId xmlns:a16="http://schemas.microsoft.com/office/drawing/2014/main" id="{649E7FCF-57D7-CFFF-0980-767920B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1356391"/>
            <a:ext cx="842398" cy="4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Akto - Open Source API Security platform">
            <a:extLst>
              <a:ext uri="{FF2B5EF4-FFF2-40B4-BE49-F238E27FC236}">
                <a16:creationId xmlns:a16="http://schemas.microsoft.com/office/drawing/2014/main" id="{1F3D7E53-F7E2-2DD0-3DE7-7D46695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47" y="1559076"/>
            <a:ext cx="641903" cy="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Nuclei">
            <a:extLst>
              <a:ext uri="{FF2B5EF4-FFF2-40B4-BE49-F238E27FC236}">
                <a16:creationId xmlns:a16="http://schemas.microsoft.com/office/drawing/2014/main" id="{3F07FF44-6897-7DF1-35C3-5AA83D2A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3" y="1527067"/>
            <a:ext cx="729431" cy="2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itHub - nccgroup/ScoutSuite: Multi-Cloud Security Auditing Tool">
            <a:extLst>
              <a:ext uri="{FF2B5EF4-FFF2-40B4-BE49-F238E27FC236}">
                <a16:creationId xmlns:a16="http://schemas.microsoft.com/office/drawing/2014/main" id="{42E96F24-4080-0DEF-1360-34247138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0" y="1758265"/>
            <a:ext cx="643873" cy="4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Wapiti Web Application Scanner · GitHub">
            <a:extLst>
              <a:ext uri="{FF2B5EF4-FFF2-40B4-BE49-F238E27FC236}">
                <a16:creationId xmlns:a16="http://schemas.microsoft.com/office/drawing/2014/main" id="{FAC1D0DD-0012-F2C0-047B-959D2507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3" y="1775183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Nmap.org: /images/">
            <a:extLst>
              <a:ext uri="{FF2B5EF4-FFF2-40B4-BE49-F238E27FC236}">
                <a16:creationId xmlns:a16="http://schemas.microsoft.com/office/drawing/2014/main" id="{30EA0BA8-14B7-0A00-9F7A-637990FB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3"/>
          <a:stretch/>
        </p:blipFill>
        <p:spPr bwMode="auto">
          <a:xfrm>
            <a:off x="1422604" y="2034610"/>
            <a:ext cx="747251" cy="2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Nmap.org: /images/">
            <a:extLst>
              <a:ext uri="{FF2B5EF4-FFF2-40B4-BE49-F238E27FC236}">
                <a16:creationId xmlns:a16="http://schemas.microsoft.com/office/drawing/2014/main" id="{5BB5CC08-F9DA-3E0F-3AAF-BAF46CF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9"/>
          <a:stretch/>
        </p:blipFill>
        <p:spPr bwMode="auto">
          <a:xfrm>
            <a:off x="1612116" y="1825604"/>
            <a:ext cx="323984" cy="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B11504-D559-BFDA-444B-F0BCC3824DBF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EF111-BA3B-D741-2AEE-3E20033588C0}"/>
              </a:ext>
            </a:extLst>
          </p:cNvPr>
          <p:cNvSpPr txBox="1"/>
          <p:nvPr/>
        </p:nvSpPr>
        <p:spPr>
          <a:xfrm>
            <a:off x="4455522" y="4687758"/>
            <a:ext cx="27110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Sistema de </a:t>
            </a:r>
            <a:r>
              <a:rPr lang="en-BR" sz="1800" b="1" dirty="0">
                <a:latin typeface="Barlow"/>
              </a:rPr>
              <a:t>Priorização</a:t>
            </a:r>
            <a:endParaRPr lang="en-BR" sz="1013" b="1" dirty="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40919411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Sistema de priorização de vulnerabilidades</a:t>
            </a:r>
            <a:endParaRPr lang="pt-BR" sz="2000" dirty="0">
              <a:latin typeface="Barlo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73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55C38-AD57-630D-5D82-DB054E004203}"/>
              </a:ext>
            </a:extLst>
          </p:cNvPr>
          <p:cNvSpPr txBox="1"/>
          <p:nvPr/>
        </p:nvSpPr>
        <p:spPr>
          <a:xfrm>
            <a:off x="1972455" y="4794963"/>
            <a:ext cx="128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Entradas</a:t>
            </a:r>
            <a:endParaRPr lang="en-BR" sz="1013" b="1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1FB501-005C-01AE-BB53-8ACA5A3549BE}"/>
              </a:ext>
            </a:extLst>
          </p:cNvPr>
          <p:cNvSpPr/>
          <p:nvPr/>
        </p:nvSpPr>
        <p:spPr>
          <a:xfrm>
            <a:off x="1283116" y="951271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13CDC-13E3-70CB-B9E5-D4ECF5B51384}"/>
              </a:ext>
            </a:extLst>
          </p:cNvPr>
          <p:cNvSpPr txBox="1"/>
          <p:nvPr/>
        </p:nvSpPr>
        <p:spPr>
          <a:xfrm>
            <a:off x="1357407" y="2200731"/>
            <a:ext cx="23180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Relatórios de Vulnerabilidades</a:t>
            </a:r>
          </a:p>
        </p:txBody>
      </p:sp>
      <p:pic>
        <p:nvPicPr>
          <p:cNvPr id="7175" name="Picture 7" descr="OWASP ZAP Addon - Share your Projects! - Home Assistant Community">
            <a:extLst>
              <a:ext uri="{FF2B5EF4-FFF2-40B4-BE49-F238E27FC236}">
                <a16:creationId xmlns:a16="http://schemas.microsoft.com/office/drawing/2014/main" id="{4B5E90CC-1EAA-FA38-3DF2-05617FC4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2" y="1082588"/>
            <a:ext cx="705404" cy="2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2B84BBAD-E142-67B4-E459-C18282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8" y="1024670"/>
            <a:ext cx="464560" cy="4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Shodan Transforms for Maltego - Maltego">
            <a:extLst>
              <a:ext uri="{FF2B5EF4-FFF2-40B4-BE49-F238E27FC236}">
                <a16:creationId xmlns:a16="http://schemas.microsoft.com/office/drawing/2014/main" id="{1C371206-848B-12C1-9D25-41FD733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22" y="986072"/>
            <a:ext cx="820994" cy="4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ensys, Inc | Security Info Watch">
            <a:extLst>
              <a:ext uri="{FF2B5EF4-FFF2-40B4-BE49-F238E27FC236}">
                <a16:creationId xmlns:a16="http://schemas.microsoft.com/office/drawing/2014/main" id="{649E7FCF-57D7-CFFF-0980-767920B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1356391"/>
            <a:ext cx="842398" cy="4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Akto - Open Source API Security platform">
            <a:extLst>
              <a:ext uri="{FF2B5EF4-FFF2-40B4-BE49-F238E27FC236}">
                <a16:creationId xmlns:a16="http://schemas.microsoft.com/office/drawing/2014/main" id="{1F3D7E53-F7E2-2DD0-3DE7-7D46695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47" y="1559076"/>
            <a:ext cx="641903" cy="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Nuclei">
            <a:extLst>
              <a:ext uri="{FF2B5EF4-FFF2-40B4-BE49-F238E27FC236}">
                <a16:creationId xmlns:a16="http://schemas.microsoft.com/office/drawing/2014/main" id="{3F07FF44-6897-7DF1-35C3-5AA83D2A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3" y="1527067"/>
            <a:ext cx="729431" cy="2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itHub - nccgroup/ScoutSuite: Multi-Cloud Security Auditing Tool">
            <a:extLst>
              <a:ext uri="{FF2B5EF4-FFF2-40B4-BE49-F238E27FC236}">
                <a16:creationId xmlns:a16="http://schemas.microsoft.com/office/drawing/2014/main" id="{42E96F24-4080-0DEF-1360-34247138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0" y="1758265"/>
            <a:ext cx="643873" cy="4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Wapiti Web Application Scanner · GitHub">
            <a:extLst>
              <a:ext uri="{FF2B5EF4-FFF2-40B4-BE49-F238E27FC236}">
                <a16:creationId xmlns:a16="http://schemas.microsoft.com/office/drawing/2014/main" id="{FAC1D0DD-0012-F2C0-047B-959D2507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3" y="1775183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Nmap.org: /images/">
            <a:extLst>
              <a:ext uri="{FF2B5EF4-FFF2-40B4-BE49-F238E27FC236}">
                <a16:creationId xmlns:a16="http://schemas.microsoft.com/office/drawing/2014/main" id="{30EA0BA8-14B7-0A00-9F7A-637990FB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3"/>
          <a:stretch/>
        </p:blipFill>
        <p:spPr bwMode="auto">
          <a:xfrm>
            <a:off x="1422604" y="2034610"/>
            <a:ext cx="747251" cy="2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Nmap.org: /images/">
            <a:extLst>
              <a:ext uri="{FF2B5EF4-FFF2-40B4-BE49-F238E27FC236}">
                <a16:creationId xmlns:a16="http://schemas.microsoft.com/office/drawing/2014/main" id="{5BB5CC08-F9DA-3E0F-3AAF-BAF46CF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9"/>
          <a:stretch/>
        </p:blipFill>
        <p:spPr bwMode="auto">
          <a:xfrm>
            <a:off x="1612116" y="1825604"/>
            <a:ext cx="323984" cy="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B11504-D559-BFDA-444B-F0BCC3824DBF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EF111-BA3B-D741-2AEE-3E20033588C0}"/>
              </a:ext>
            </a:extLst>
          </p:cNvPr>
          <p:cNvSpPr txBox="1"/>
          <p:nvPr/>
        </p:nvSpPr>
        <p:spPr>
          <a:xfrm>
            <a:off x="4455522" y="4687758"/>
            <a:ext cx="236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Sistema de Priorização</a:t>
            </a:r>
            <a:endParaRPr lang="en-BR" sz="1013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180248-5525-6B62-CA26-59E5D32DE475}"/>
              </a:ext>
            </a:extLst>
          </p:cNvPr>
          <p:cNvSpPr/>
          <p:nvPr/>
        </p:nvSpPr>
        <p:spPr>
          <a:xfrm>
            <a:off x="1283116" y="2558005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FA749-6F45-80B4-FE08-E187E6429B69}"/>
              </a:ext>
            </a:extLst>
          </p:cNvPr>
          <p:cNvSpPr txBox="1"/>
          <p:nvPr/>
        </p:nvSpPr>
        <p:spPr>
          <a:xfrm>
            <a:off x="2041081" y="3807464"/>
            <a:ext cx="9507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Metadados</a:t>
            </a:r>
          </a:p>
        </p:txBody>
      </p:sp>
      <p:pic>
        <p:nvPicPr>
          <p:cNvPr id="12" name="Picture 25" descr="CVE Announcements on X: &quot;Introducing the new CVE Logo ...">
            <a:extLst>
              <a:ext uri="{FF2B5EF4-FFF2-40B4-BE49-F238E27FC236}">
                <a16:creationId xmlns:a16="http://schemas.microsoft.com/office/drawing/2014/main" id="{235CC789-1C1E-DC0B-107D-692B51A7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r="6497" b="34670"/>
          <a:stretch/>
        </p:blipFill>
        <p:spPr bwMode="auto">
          <a:xfrm>
            <a:off x="1513560" y="2605851"/>
            <a:ext cx="671316" cy="2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3" descr="Christine Deal - Vulnerability Assessment Engineer - MITRE | LinkedIn">
            <a:extLst>
              <a:ext uri="{FF2B5EF4-FFF2-40B4-BE49-F238E27FC236}">
                <a16:creationId xmlns:a16="http://schemas.microsoft.com/office/drawing/2014/main" id="{A8B03AD5-43E4-B5AD-8D19-381CB372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7" y="2643850"/>
            <a:ext cx="600846" cy="2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Exploit Prediction Scoring System (EPSS)">
            <a:extLst>
              <a:ext uri="{FF2B5EF4-FFF2-40B4-BE49-F238E27FC236}">
                <a16:creationId xmlns:a16="http://schemas.microsoft.com/office/drawing/2014/main" id="{E0B9E857-F54F-D16D-3568-C7046A1BB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 bwMode="auto">
          <a:xfrm>
            <a:off x="1422605" y="2971813"/>
            <a:ext cx="1135626" cy="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7" descr="Exploit Database - Exploits for Penetration Testers, Researchers, and  Ethical Hackers">
            <a:extLst>
              <a:ext uri="{FF2B5EF4-FFF2-40B4-BE49-F238E27FC236}">
                <a16:creationId xmlns:a16="http://schemas.microsoft.com/office/drawing/2014/main" id="{51730666-FC5C-3C3A-2C18-D0E6D835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1" y="3307513"/>
            <a:ext cx="857250" cy="2571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41" descr="Metasploit Framework Logo Sticker by joemacmillan38">
            <a:extLst>
              <a:ext uri="{FF2B5EF4-FFF2-40B4-BE49-F238E27FC236}">
                <a16:creationId xmlns:a16="http://schemas.microsoft.com/office/drawing/2014/main" id="{8E7BB1CF-26CF-C9E8-31F7-6A28BE05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67" y="2612142"/>
            <a:ext cx="461527" cy="4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id="{47759386-047A-0734-A4D9-E7D4CA53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17" y="2963831"/>
            <a:ext cx="541082" cy="1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7" descr="Common Platform Enumeration (CPE)">
            <a:extLst>
              <a:ext uri="{FF2B5EF4-FFF2-40B4-BE49-F238E27FC236}">
                <a16:creationId xmlns:a16="http://schemas.microsoft.com/office/drawing/2014/main" id="{419F7C8E-7C9C-9615-8644-66D90A3BD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2"/>
          <a:stretch/>
        </p:blipFill>
        <p:spPr bwMode="auto">
          <a:xfrm>
            <a:off x="2892210" y="3226822"/>
            <a:ext cx="729373" cy="1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1" descr="CANVAS Exploitation Pack Latest Release and Update | E-SPIN Group">
            <a:extLst>
              <a:ext uri="{FF2B5EF4-FFF2-40B4-BE49-F238E27FC236}">
                <a16:creationId xmlns:a16="http://schemas.microsoft.com/office/drawing/2014/main" id="{12631FD0-0900-A014-E187-76BC6B123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37390" r="17080" b="40688"/>
          <a:stretch/>
        </p:blipFill>
        <p:spPr bwMode="auto">
          <a:xfrm>
            <a:off x="2558231" y="3432444"/>
            <a:ext cx="1124564" cy="3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8520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Sistema de priorização de vulnerabilidades</a:t>
            </a:r>
            <a:endParaRPr lang="pt-BR" sz="2000">
              <a:latin typeface="Barlow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74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55C38-AD57-630D-5D82-DB054E004203}"/>
              </a:ext>
            </a:extLst>
          </p:cNvPr>
          <p:cNvSpPr txBox="1"/>
          <p:nvPr/>
        </p:nvSpPr>
        <p:spPr>
          <a:xfrm>
            <a:off x="1972455" y="4757793"/>
            <a:ext cx="146777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>
                <a:latin typeface="Barlow"/>
              </a:rPr>
              <a:t>Entradas</a:t>
            </a:r>
            <a:endParaRPr lang="pt-BR" sz="1800" b="1">
              <a:latin typeface="Barlow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1FB501-005C-01AE-BB53-8ACA5A3549BE}"/>
              </a:ext>
            </a:extLst>
          </p:cNvPr>
          <p:cNvSpPr/>
          <p:nvPr/>
        </p:nvSpPr>
        <p:spPr>
          <a:xfrm>
            <a:off x="1283116" y="951271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13CDC-13E3-70CB-B9E5-D4ECF5B51384}"/>
              </a:ext>
            </a:extLst>
          </p:cNvPr>
          <p:cNvSpPr txBox="1"/>
          <p:nvPr/>
        </p:nvSpPr>
        <p:spPr>
          <a:xfrm>
            <a:off x="1357407" y="2200731"/>
            <a:ext cx="23180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Relatórios de Vulnerabilidades</a:t>
            </a:r>
          </a:p>
        </p:txBody>
      </p:sp>
      <p:pic>
        <p:nvPicPr>
          <p:cNvPr id="7175" name="Picture 7" descr="OWASP ZAP Addon - Share your Projects! - Home Assistant Community">
            <a:extLst>
              <a:ext uri="{FF2B5EF4-FFF2-40B4-BE49-F238E27FC236}">
                <a16:creationId xmlns:a16="http://schemas.microsoft.com/office/drawing/2014/main" id="{4B5E90CC-1EAA-FA38-3DF2-05617FC4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2" y="1082588"/>
            <a:ext cx="705404" cy="2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2B84BBAD-E142-67B4-E459-C18282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8" y="1024670"/>
            <a:ext cx="464560" cy="4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Shodan Transforms for Maltego - Maltego">
            <a:extLst>
              <a:ext uri="{FF2B5EF4-FFF2-40B4-BE49-F238E27FC236}">
                <a16:creationId xmlns:a16="http://schemas.microsoft.com/office/drawing/2014/main" id="{1C371206-848B-12C1-9D25-41FD733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22" y="986072"/>
            <a:ext cx="820994" cy="4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ensys, Inc | Security Info Watch">
            <a:extLst>
              <a:ext uri="{FF2B5EF4-FFF2-40B4-BE49-F238E27FC236}">
                <a16:creationId xmlns:a16="http://schemas.microsoft.com/office/drawing/2014/main" id="{649E7FCF-57D7-CFFF-0980-767920B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1356391"/>
            <a:ext cx="842398" cy="4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Akto - Open Source API Security platform">
            <a:extLst>
              <a:ext uri="{FF2B5EF4-FFF2-40B4-BE49-F238E27FC236}">
                <a16:creationId xmlns:a16="http://schemas.microsoft.com/office/drawing/2014/main" id="{1F3D7E53-F7E2-2DD0-3DE7-7D46695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47" y="1559076"/>
            <a:ext cx="641903" cy="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Nuclei">
            <a:extLst>
              <a:ext uri="{FF2B5EF4-FFF2-40B4-BE49-F238E27FC236}">
                <a16:creationId xmlns:a16="http://schemas.microsoft.com/office/drawing/2014/main" id="{3F07FF44-6897-7DF1-35C3-5AA83D2A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3" y="1527067"/>
            <a:ext cx="729431" cy="2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itHub - nccgroup/ScoutSuite: Multi-Cloud Security Auditing Tool">
            <a:extLst>
              <a:ext uri="{FF2B5EF4-FFF2-40B4-BE49-F238E27FC236}">
                <a16:creationId xmlns:a16="http://schemas.microsoft.com/office/drawing/2014/main" id="{42E96F24-4080-0DEF-1360-34247138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0" y="1758265"/>
            <a:ext cx="643873" cy="4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Wapiti Web Application Scanner · GitHub">
            <a:extLst>
              <a:ext uri="{FF2B5EF4-FFF2-40B4-BE49-F238E27FC236}">
                <a16:creationId xmlns:a16="http://schemas.microsoft.com/office/drawing/2014/main" id="{FAC1D0DD-0012-F2C0-047B-959D2507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3" y="1775183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Nmap.org: /images/">
            <a:extLst>
              <a:ext uri="{FF2B5EF4-FFF2-40B4-BE49-F238E27FC236}">
                <a16:creationId xmlns:a16="http://schemas.microsoft.com/office/drawing/2014/main" id="{30EA0BA8-14B7-0A00-9F7A-637990FB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3"/>
          <a:stretch/>
        </p:blipFill>
        <p:spPr bwMode="auto">
          <a:xfrm>
            <a:off x="1422604" y="2034610"/>
            <a:ext cx="747251" cy="2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Nmap.org: /images/">
            <a:extLst>
              <a:ext uri="{FF2B5EF4-FFF2-40B4-BE49-F238E27FC236}">
                <a16:creationId xmlns:a16="http://schemas.microsoft.com/office/drawing/2014/main" id="{5BB5CC08-F9DA-3E0F-3AAF-BAF46CF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9"/>
          <a:stretch/>
        </p:blipFill>
        <p:spPr bwMode="auto">
          <a:xfrm>
            <a:off x="1612116" y="1825604"/>
            <a:ext cx="323984" cy="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B11504-D559-BFDA-444B-F0BCC3824DBF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EF111-BA3B-D741-2AEE-3E20033588C0}"/>
              </a:ext>
            </a:extLst>
          </p:cNvPr>
          <p:cNvSpPr txBox="1"/>
          <p:nvPr/>
        </p:nvSpPr>
        <p:spPr>
          <a:xfrm>
            <a:off x="4455522" y="4692404"/>
            <a:ext cx="2729595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dirty="0">
                <a:latin typeface="Barlow"/>
              </a:rPr>
              <a:t>Sistema de Priorização</a:t>
            </a:r>
            <a:endParaRPr lang="pt-BR">
              <a:latin typeface="Barlow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180248-5525-6B62-CA26-59E5D32DE475}"/>
              </a:ext>
            </a:extLst>
          </p:cNvPr>
          <p:cNvSpPr/>
          <p:nvPr/>
        </p:nvSpPr>
        <p:spPr>
          <a:xfrm>
            <a:off x="1283116" y="2558005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FA749-6F45-80B4-FE08-E187E6429B69}"/>
              </a:ext>
            </a:extLst>
          </p:cNvPr>
          <p:cNvSpPr txBox="1"/>
          <p:nvPr/>
        </p:nvSpPr>
        <p:spPr>
          <a:xfrm>
            <a:off x="2041081" y="3807464"/>
            <a:ext cx="9507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Metadados</a:t>
            </a:r>
          </a:p>
        </p:txBody>
      </p:sp>
      <p:pic>
        <p:nvPicPr>
          <p:cNvPr id="12" name="Picture 25" descr="CVE Announcements on X: &quot;Introducing the new CVE Logo ...">
            <a:extLst>
              <a:ext uri="{FF2B5EF4-FFF2-40B4-BE49-F238E27FC236}">
                <a16:creationId xmlns:a16="http://schemas.microsoft.com/office/drawing/2014/main" id="{235CC789-1C1E-DC0B-107D-692B51A7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r="6497" b="34670"/>
          <a:stretch/>
        </p:blipFill>
        <p:spPr bwMode="auto">
          <a:xfrm>
            <a:off x="1513560" y="2605851"/>
            <a:ext cx="671316" cy="2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3" descr="Christine Deal - Vulnerability Assessment Engineer - MITRE | LinkedIn">
            <a:extLst>
              <a:ext uri="{FF2B5EF4-FFF2-40B4-BE49-F238E27FC236}">
                <a16:creationId xmlns:a16="http://schemas.microsoft.com/office/drawing/2014/main" id="{A8B03AD5-43E4-B5AD-8D19-381CB372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7" y="2643850"/>
            <a:ext cx="600846" cy="2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Exploit Prediction Scoring System (EPSS)">
            <a:extLst>
              <a:ext uri="{FF2B5EF4-FFF2-40B4-BE49-F238E27FC236}">
                <a16:creationId xmlns:a16="http://schemas.microsoft.com/office/drawing/2014/main" id="{E0B9E857-F54F-D16D-3568-C7046A1BB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 bwMode="auto">
          <a:xfrm>
            <a:off x="1422605" y="2971813"/>
            <a:ext cx="1135626" cy="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7" descr="Exploit Database - Exploits for Penetration Testers, Researchers, and  Ethical Hackers">
            <a:extLst>
              <a:ext uri="{FF2B5EF4-FFF2-40B4-BE49-F238E27FC236}">
                <a16:creationId xmlns:a16="http://schemas.microsoft.com/office/drawing/2014/main" id="{51730666-FC5C-3C3A-2C18-D0E6D835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1" y="3307513"/>
            <a:ext cx="857250" cy="2571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41" descr="Metasploit Framework Logo Sticker by joemacmillan38">
            <a:extLst>
              <a:ext uri="{FF2B5EF4-FFF2-40B4-BE49-F238E27FC236}">
                <a16:creationId xmlns:a16="http://schemas.microsoft.com/office/drawing/2014/main" id="{8E7BB1CF-26CF-C9E8-31F7-6A28BE05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67" y="2612142"/>
            <a:ext cx="461527" cy="4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id="{47759386-047A-0734-A4D9-E7D4CA53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17" y="2963831"/>
            <a:ext cx="541082" cy="1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7" descr="Common Platform Enumeration (CPE)">
            <a:extLst>
              <a:ext uri="{FF2B5EF4-FFF2-40B4-BE49-F238E27FC236}">
                <a16:creationId xmlns:a16="http://schemas.microsoft.com/office/drawing/2014/main" id="{419F7C8E-7C9C-9615-8644-66D90A3BD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2"/>
          <a:stretch/>
        </p:blipFill>
        <p:spPr bwMode="auto">
          <a:xfrm>
            <a:off x="2892210" y="3226822"/>
            <a:ext cx="729373" cy="1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1" descr="CANVAS Exploitation Pack Latest Release and Update | E-SPIN Group">
            <a:extLst>
              <a:ext uri="{FF2B5EF4-FFF2-40B4-BE49-F238E27FC236}">
                <a16:creationId xmlns:a16="http://schemas.microsoft.com/office/drawing/2014/main" id="{12631FD0-0900-A014-E187-76BC6B123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37390" r="17080" b="40688"/>
          <a:stretch/>
        </p:blipFill>
        <p:spPr bwMode="auto">
          <a:xfrm>
            <a:off x="2558231" y="3432444"/>
            <a:ext cx="1124564" cy="3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11B4843-1258-1AC2-0287-E4936D5048F8}"/>
              </a:ext>
            </a:extLst>
          </p:cNvPr>
          <p:cNvSpPr/>
          <p:nvPr/>
        </p:nvSpPr>
        <p:spPr>
          <a:xfrm>
            <a:off x="1283116" y="4170309"/>
            <a:ext cx="2466668" cy="567994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7BC2E-901B-4DA8-B802-5BDCB1DCF813}"/>
              </a:ext>
            </a:extLst>
          </p:cNvPr>
          <p:cNvSpPr txBox="1"/>
          <p:nvPr/>
        </p:nvSpPr>
        <p:spPr>
          <a:xfrm>
            <a:off x="1294255" y="4216972"/>
            <a:ext cx="88937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013" b="1" dirty="0"/>
              <a:t>Perfil da</a:t>
            </a:r>
          </a:p>
          <a:p>
            <a:r>
              <a:rPr lang="en-BR" sz="1013" b="1" dirty="0"/>
              <a:t>Instituição</a:t>
            </a:r>
          </a:p>
        </p:txBody>
      </p:sp>
      <p:pic>
        <p:nvPicPr>
          <p:cNvPr id="23" name="Picture 53">
            <a:extLst>
              <a:ext uri="{FF2B5EF4-FFF2-40B4-BE49-F238E27FC236}">
                <a16:creationId xmlns:a16="http://schemas.microsoft.com/office/drawing/2014/main" id="{8A356BDB-E354-AAEB-484D-98E27EF2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09" y="4220619"/>
            <a:ext cx="341764" cy="4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5" descr="Free Feedback Cliparts, Download Free Feedback Cliparts png ...">
            <a:extLst>
              <a:ext uri="{FF2B5EF4-FFF2-40B4-BE49-F238E27FC236}">
                <a16:creationId xmlns:a16="http://schemas.microsoft.com/office/drawing/2014/main" id="{933ACA3C-6D66-6CEE-48D6-D9DD1D37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52" y="4285549"/>
            <a:ext cx="637628" cy="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257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Sistema de priorização de vulnerabilidades</a:t>
            </a:r>
            <a:endParaRPr lang="pt-BR" sz="2000">
              <a:latin typeface="Barlo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75</a:t>
            </a:fld>
            <a:endParaRPr lang="en-BR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1FB501-005C-01AE-BB53-8ACA5A3549BE}"/>
              </a:ext>
            </a:extLst>
          </p:cNvPr>
          <p:cNvSpPr/>
          <p:nvPr/>
        </p:nvSpPr>
        <p:spPr>
          <a:xfrm>
            <a:off x="1283116" y="951271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13CDC-13E3-70CB-B9E5-D4ECF5B51384}"/>
              </a:ext>
            </a:extLst>
          </p:cNvPr>
          <p:cNvSpPr txBox="1"/>
          <p:nvPr/>
        </p:nvSpPr>
        <p:spPr>
          <a:xfrm>
            <a:off x="1357407" y="2200731"/>
            <a:ext cx="23180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Relatórios de Vulnerabilidades</a:t>
            </a:r>
          </a:p>
        </p:txBody>
      </p:sp>
      <p:pic>
        <p:nvPicPr>
          <p:cNvPr id="7175" name="Picture 7" descr="OWASP ZAP Addon - Share your Projects! - Home Assistant Community">
            <a:extLst>
              <a:ext uri="{FF2B5EF4-FFF2-40B4-BE49-F238E27FC236}">
                <a16:creationId xmlns:a16="http://schemas.microsoft.com/office/drawing/2014/main" id="{4B5E90CC-1EAA-FA38-3DF2-05617FC4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2" y="1082588"/>
            <a:ext cx="705404" cy="2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2B84BBAD-E142-67B4-E459-C18282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8" y="1024670"/>
            <a:ext cx="464560" cy="4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Shodan Transforms for Maltego - Maltego">
            <a:extLst>
              <a:ext uri="{FF2B5EF4-FFF2-40B4-BE49-F238E27FC236}">
                <a16:creationId xmlns:a16="http://schemas.microsoft.com/office/drawing/2014/main" id="{1C371206-848B-12C1-9D25-41FD733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22" y="986072"/>
            <a:ext cx="820994" cy="4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ensys, Inc | Security Info Watch">
            <a:extLst>
              <a:ext uri="{FF2B5EF4-FFF2-40B4-BE49-F238E27FC236}">
                <a16:creationId xmlns:a16="http://schemas.microsoft.com/office/drawing/2014/main" id="{649E7FCF-57D7-CFFF-0980-767920B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1356391"/>
            <a:ext cx="842398" cy="4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Akto - Open Source API Security platform">
            <a:extLst>
              <a:ext uri="{FF2B5EF4-FFF2-40B4-BE49-F238E27FC236}">
                <a16:creationId xmlns:a16="http://schemas.microsoft.com/office/drawing/2014/main" id="{1F3D7E53-F7E2-2DD0-3DE7-7D46695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47" y="1559076"/>
            <a:ext cx="641903" cy="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Nuclei">
            <a:extLst>
              <a:ext uri="{FF2B5EF4-FFF2-40B4-BE49-F238E27FC236}">
                <a16:creationId xmlns:a16="http://schemas.microsoft.com/office/drawing/2014/main" id="{3F07FF44-6897-7DF1-35C3-5AA83D2A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3" y="1527067"/>
            <a:ext cx="729431" cy="2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itHub - nccgroup/ScoutSuite: Multi-Cloud Security Auditing Tool">
            <a:extLst>
              <a:ext uri="{FF2B5EF4-FFF2-40B4-BE49-F238E27FC236}">
                <a16:creationId xmlns:a16="http://schemas.microsoft.com/office/drawing/2014/main" id="{42E96F24-4080-0DEF-1360-34247138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0" y="1758265"/>
            <a:ext cx="643873" cy="4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Wapiti Web Application Scanner · GitHub">
            <a:extLst>
              <a:ext uri="{FF2B5EF4-FFF2-40B4-BE49-F238E27FC236}">
                <a16:creationId xmlns:a16="http://schemas.microsoft.com/office/drawing/2014/main" id="{FAC1D0DD-0012-F2C0-047B-959D2507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3" y="1775183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Nmap.org: /images/">
            <a:extLst>
              <a:ext uri="{FF2B5EF4-FFF2-40B4-BE49-F238E27FC236}">
                <a16:creationId xmlns:a16="http://schemas.microsoft.com/office/drawing/2014/main" id="{30EA0BA8-14B7-0A00-9F7A-637990FB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3"/>
          <a:stretch/>
        </p:blipFill>
        <p:spPr bwMode="auto">
          <a:xfrm>
            <a:off x="1422604" y="2034610"/>
            <a:ext cx="747251" cy="2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Nmap.org: /images/">
            <a:extLst>
              <a:ext uri="{FF2B5EF4-FFF2-40B4-BE49-F238E27FC236}">
                <a16:creationId xmlns:a16="http://schemas.microsoft.com/office/drawing/2014/main" id="{5BB5CC08-F9DA-3E0F-3AAF-BAF46CF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9"/>
          <a:stretch/>
        </p:blipFill>
        <p:spPr bwMode="auto">
          <a:xfrm>
            <a:off x="1612116" y="1825604"/>
            <a:ext cx="323984" cy="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B11504-D559-BFDA-444B-F0BCC3824DBF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EF111-BA3B-D741-2AEE-3E20033588C0}"/>
              </a:ext>
            </a:extLst>
          </p:cNvPr>
          <p:cNvSpPr txBox="1"/>
          <p:nvPr/>
        </p:nvSpPr>
        <p:spPr>
          <a:xfrm>
            <a:off x="4455522" y="4681613"/>
            <a:ext cx="27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Sistema de Priorização</a:t>
            </a:r>
            <a:endParaRPr lang="en-BR" sz="1013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180248-5525-6B62-CA26-59E5D32DE475}"/>
              </a:ext>
            </a:extLst>
          </p:cNvPr>
          <p:cNvSpPr/>
          <p:nvPr/>
        </p:nvSpPr>
        <p:spPr>
          <a:xfrm>
            <a:off x="1283116" y="2558005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FA749-6F45-80B4-FE08-E187E6429B69}"/>
              </a:ext>
            </a:extLst>
          </p:cNvPr>
          <p:cNvSpPr txBox="1"/>
          <p:nvPr/>
        </p:nvSpPr>
        <p:spPr>
          <a:xfrm>
            <a:off x="2041081" y="3807464"/>
            <a:ext cx="9507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Metadados</a:t>
            </a:r>
          </a:p>
        </p:txBody>
      </p:sp>
      <p:pic>
        <p:nvPicPr>
          <p:cNvPr id="12" name="Picture 25" descr="CVE Announcements on X: &quot;Introducing the new CVE Logo ...">
            <a:extLst>
              <a:ext uri="{FF2B5EF4-FFF2-40B4-BE49-F238E27FC236}">
                <a16:creationId xmlns:a16="http://schemas.microsoft.com/office/drawing/2014/main" id="{235CC789-1C1E-DC0B-107D-692B51A7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r="6497" b="34670"/>
          <a:stretch/>
        </p:blipFill>
        <p:spPr bwMode="auto">
          <a:xfrm>
            <a:off x="1513560" y="2605851"/>
            <a:ext cx="671316" cy="2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3" descr="Christine Deal - Vulnerability Assessment Engineer - MITRE | LinkedIn">
            <a:extLst>
              <a:ext uri="{FF2B5EF4-FFF2-40B4-BE49-F238E27FC236}">
                <a16:creationId xmlns:a16="http://schemas.microsoft.com/office/drawing/2014/main" id="{A8B03AD5-43E4-B5AD-8D19-381CB372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7" y="2643850"/>
            <a:ext cx="600846" cy="2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Exploit Prediction Scoring System (EPSS)">
            <a:extLst>
              <a:ext uri="{FF2B5EF4-FFF2-40B4-BE49-F238E27FC236}">
                <a16:creationId xmlns:a16="http://schemas.microsoft.com/office/drawing/2014/main" id="{E0B9E857-F54F-D16D-3568-C7046A1BB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 bwMode="auto">
          <a:xfrm>
            <a:off x="1422605" y="2971813"/>
            <a:ext cx="1135626" cy="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7" descr="Exploit Database - Exploits for Penetration Testers, Researchers, and  Ethical Hackers">
            <a:extLst>
              <a:ext uri="{FF2B5EF4-FFF2-40B4-BE49-F238E27FC236}">
                <a16:creationId xmlns:a16="http://schemas.microsoft.com/office/drawing/2014/main" id="{51730666-FC5C-3C3A-2C18-D0E6D835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1" y="3307513"/>
            <a:ext cx="857250" cy="2571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41" descr="Metasploit Framework Logo Sticker by joemacmillan38">
            <a:extLst>
              <a:ext uri="{FF2B5EF4-FFF2-40B4-BE49-F238E27FC236}">
                <a16:creationId xmlns:a16="http://schemas.microsoft.com/office/drawing/2014/main" id="{8E7BB1CF-26CF-C9E8-31F7-6A28BE05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67" y="2612142"/>
            <a:ext cx="461527" cy="4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id="{47759386-047A-0734-A4D9-E7D4CA53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17" y="2963831"/>
            <a:ext cx="541082" cy="1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7" descr="Common Platform Enumeration (CPE)">
            <a:extLst>
              <a:ext uri="{FF2B5EF4-FFF2-40B4-BE49-F238E27FC236}">
                <a16:creationId xmlns:a16="http://schemas.microsoft.com/office/drawing/2014/main" id="{419F7C8E-7C9C-9615-8644-66D90A3BD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2"/>
          <a:stretch/>
        </p:blipFill>
        <p:spPr bwMode="auto">
          <a:xfrm>
            <a:off x="2892210" y="3226822"/>
            <a:ext cx="729373" cy="1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1" descr="CANVAS Exploitation Pack Latest Release and Update | E-SPIN Group">
            <a:extLst>
              <a:ext uri="{FF2B5EF4-FFF2-40B4-BE49-F238E27FC236}">
                <a16:creationId xmlns:a16="http://schemas.microsoft.com/office/drawing/2014/main" id="{12631FD0-0900-A014-E187-76BC6B123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37390" r="17080" b="40688"/>
          <a:stretch/>
        </p:blipFill>
        <p:spPr bwMode="auto">
          <a:xfrm>
            <a:off x="2558231" y="3432444"/>
            <a:ext cx="1124564" cy="3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n 19">
            <a:extLst>
              <a:ext uri="{FF2B5EF4-FFF2-40B4-BE49-F238E27FC236}">
                <a16:creationId xmlns:a16="http://schemas.microsoft.com/office/drawing/2014/main" id="{FEFC40B3-9B38-91E9-C362-1BE894044D3A}"/>
              </a:ext>
            </a:extLst>
          </p:cNvPr>
          <p:cNvSpPr/>
          <p:nvPr/>
        </p:nvSpPr>
        <p:spPr>
          <a:xfrm>
            <a:off x="4824267" y="1933077"/>
            <a:ext cx="1487482" cy="680337"/>
          </a:xfrm>
          <a:prstGeom prst="can">
            <a:avLst>
              <a:gd name="adj" fmla="val 2433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Banco de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Dados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B5B68-4728-4C99-B6B0-711B6B32BD36}"/>
              </a:ext>
            </a:extLst>
          </p:cNvPr>
          <p:cNvSpPr/>
          <p:nvPr/>
        </p:nvSpPr>
        <p:spPr>
          <a:xfrm>
            <a:off x="4824267" y="999803"/>
            <a:ext cx="1487482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Carregamento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de Dados</a:t>
            </a:r>
          </a:p>
        </p:txBody>
      </p:sp>
      <p:pic>
        <p:nvPicPr>
          <p:cNvPr id="22" name="Picture 57" descr="Free Gear Clipart Transparent, Download Free Gear Clipart Transparent png  images, Free ClipArts on Clipart Library">
            <a:extLst>
              <a:ext uri="{FF2B5EF4-FFF2-40B4-BE49-F238E27FC236}">
                <a16:creationId xmlns:a16="http://schemas.microsoft.com/office/drawing/2014/main" id="{2428573E-B889-7883-F25C-09E4C74F6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86" y="1386947"/>
            <a:ext cx="393107" cy="3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38DC14-245B-AAB4-C6C5-2AA54A288060}"/>
              </a:ext>
            </a:extLst>
          </p:cNvPr>
          <p:cNvCxnSpPr>
            <a:cxnSpLocks/>
          </p:cNvCxnSpPr>
          <p:nvPr/>
        </p:nvCxnSpPr>
        <p:spPr>
          <a:xfrm>
            <a:off x="5568008" y="1685604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70456A-DFB2-D26D-DCF8-2794AF06D5B4}"/>
              </a:ext>
            </a:extLst>
          </p:cNvPr>
          <p:cNvCxnSpPr>
            <a:cxnSpLocks/>
          </p:cNvCxnSpPr>
          <p:nvPr/>
        </p:nvCxnSpPr>
        <p:spPr>
          <a:xfrm>
            <a:off x="3749784" y="3282965"/>
            <a:ext cx="37608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E94C0F-3ED0-0C4D-3335-8B45513031D9}"/>
              </a:ext>
            </a:extLst>
          </p:cNvPr>
          <p:cNvCxnSpPr>
            <a:cxnSpLocks/>
          </p:cNvCxnSpPr>
          <p:nvPr/>
        </p:nvCxnSpPr>
        <p:spPr>
          <a:xfrm>
            <a:off x="3749784" y="1342703"/>
            <a:ext cx="10349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6B4F7A-23D7-C685-519F-2E87C75882DE}"/>
              </a:ext>
            </a:extLst>
          </p:cNvPr>
          <p:cNvCxnSpPr>
            <a:cxnSpLocks/>
          </p:cNvCxnSpPr>
          <p:nvPr/>
        </p:nvCxnSpPr>
        <p:spPr>
          <a:xfrm>
            <a:off x="4118724" y="1342704"/>
            <a:ext cx="0" cy="19402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61DAE08-03E6-48C4-F197-60DA90EFF659}"/>
              </a:ext>
            </a:extLst>
          </p:cNvPr>
          <p:cNvSpPr txBox="1"/>
          <p:nvPr/>
        </p:nvSpPr>
        <p:spPr>
          <a:xfrm>
            <a:off x="1981747" y="4767085"/>
            <a:ext cx="16815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>
                <a:latin typeface="Barlow"/>
              </a:rPr>
              <a:t>Entradas</a:t>
            </a:r>
            <a:endParaRPr lang="en-BR" sz="1013" b="1" dirty="0">
              <a:latin typeface="Barlow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C029954-922F-1B7E-D532-6B23F7920AD5}"/>
              </a:ext>
            </a:extLst>
          </p:cNvPr>
          <p:cNvSpPr/>
          <p:nvPr/>
        </p:nvSpPr>
        <p:spPr>
          <a:xfrm>
            <a:off x="1283116" y="4170309"/>
            <a:ext cx="2466668" cy="567994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0D6436-ADCD-964D-8508-61FDF7B4A478}"/>
              </a:ext>
            </a:extLst>
          </p:cNvPr>
          <p:cNvSpPr txBox="1"/>
          <p:nvPr/>
        </p:nvSpPr>
        <p:spPr>
          <a:xfrm>
            <a:off x="1294255" y="4216972"/>
            <a:ext cx="88937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013" b="1" dirty="0"/>
              <a:t>Perfil da</a:t>
            </a:r>
          </a:p>
          <a:p>
            <a:r>
              <a:rPr lang="en-BR" sz="1013" b="1" dirty="0"/>
              <a:t>Instituição</a:t>
            </a:r>
          </a:p>
        </p:txBody>
      </p:sp>
      <p:pic>
        <p:nvPicPr>
          <p:cNvPr id="30" name="Picture 53">
            <a:extLst>
              <a:ext uri="{FF2B5EF4-FFF2-40B4-BE49-F238E27FC236}">
                <a16:creationId xmlns:a16="http://schemas.microsoft.com/office/drawing/2014/main" id="{AD6F8EE2-2BCB-F379-6AF4-D7591593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09" y="4220619"/>
            <a:ext cx="341764" cy="4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5" descr="Free Feedback Cliparts, Download Free Feedback Cliparts png ...">
            <a:extLst>
              <a:ext uri="{FF2B5EF4-FFF2-40B4-BE49-F238E27FC236}">
                <a16:creationId xmlns:a16="http://schemas.microsoft.com/office/drawing/2014/main" id="{7F2B3B88-446F-BDB3-C524-8213029A3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52" y="4285549"/>
            <a:ext cx="637628" cy="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E75C02B-2E58-0D1C-54C1-F8E395D4E125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749785" y="1342704"/>
            <a:ext cx="1074482" cy="3111602"/>
          </a:xfrm>
          <a:prstGeom prst="bentConnector3">
            <a:avLst>
              <a:gd name="adj1" fmla="val 345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3516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Sistema de priorização de vulnerabilidades</a:t>
            </a:r>
            <a:endParaRPr lang="pt-BR" sz="2000">
              <a:latin typeface="Barlow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76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55C38-AD57-630D-5D82-DB054E004203}"/>
              </a:ext>
            </a:extLst>
          </p:cNvPr>
          <p:cNvSpPr txBox="1"/>
          <p:nvPr/>
        </p:nvSpPr>
        <p:spPr>
          <a:xfrm>
            <a:off x="1991040" y="4757943"/>
            <a:ext cx="147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Entradas</a:t>
            </a:r>
            <a:endParaRPr lang="en-BR" sz="1013" b="1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1FB501-005C-01AE-BB53-8ACA5A3549BE}"/>
              </a:ext>
            </a:extLst>
          </p:cNvPr>
          <p:cNvSpPr/>
          <p:nvPr/>
        </p:nvSpPr>
        <p:spPr>
          <a:xfrm>
            <a:off x="1283116" y="951271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13CDC-13E3-70CB-B9E5-D4ECF5B51384}"/>
              </a:ext>
            </a:extLst>
          </p:cNvPr>
          <p:cNvSpPr txBox="1"/>
          <p:nvPr/>
        </p:nvSpPr>
        <p:spPr>
          <a:xfrm>
            <a:off x="1357407" y="2200731"/>
            <a:ext cx="23180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Relatórios de Vulnerabilidades</a:t>
            </a:r>
          </a:p>
        </p:txBody>
      </p:sp>
      <p:pic>
        <p:nvPicPr>
          <p:cNvPr id="7175" name="Picture 7" descr="OWASP ZAP Addon - Share your Projects! - Home Assistant Community">
            <a:extLst>
              <a:ext uri="{FF2B5EF4-FFF2-40B4-BE49-F238E27FC236}">
                <a16:creationId xmlns:a16="http://schemas.microsoft.com/office/drawing/2014/main" id="{4B5E90CC-1EAA-FA38-3DF2-05617FC4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2" y="1082588"/>
            <a:ext cx="705404" cy="2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2B84BBAD-E142-67B4-E459-C18282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8" y="1024670"/>
            <a:ext cx="464560" cy="4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Shodan Transforms for Maltego - Maltego">
            <a:extLst>
              <a:ext uri="{FF2B5EF4-FFF2-40B4-BE49-F238E27FC236}">
                <a16:creationId xmlns:a16="http://schemas.microsoft.com/office/drawing/2014/main" id="{1C371206-848B-12C1-9D25-41FD733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22" y="986072"/>
            <a:ext cx="820994" cy="4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ensys, Inc | Security Info Watch">
            <a:extLst>
              <a:ext uri="{FF2B5EF4-FFF2-40B4-BE49-F238E27FC236}">
                <a16:creationId xmlns:a16="http://schemas.microsoft.com/office/drawing/2014/main" id="{649E7FCF-57D7-CFFF-0980-767920B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1356391"/>
            <a:ext cx="842398" cy="4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Akto - Open Source API Security platform">
            <a:extLst>
              <a:ext uri="{FF2B5EF4-FFF2-40B4-BE49-F238E27FC236}">
                <a16:creationId xmlns:a16="http://schemas.microsoft.com/office/drawing/2014/main" id="{1F3D7E53-F7E2-2DD0-3DE7-7D46695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47" y="1559076"/>
            <a:ext cx="641903" cy="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Nuclei">
            <a:extLst>
              <a:ext uri="{FF2B5EF4-FFF2-40B4-BE49-F238E27FC236}">
                <a16:creationId xmlns:a16="http://schemas.microsoft.com/office/drawing/2014/main" id="{3F07FF44-6897-7DF1-35C3-5AA83D2A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3" y="1527067"/>
            <a:ext cx="729431" cy="2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itHub - nccgroup/ScoutSuite: Multi-Cloud Security Auditing Tool">
            <a:extLst>
              <a:ext uri="{FF2B5EF4-FFF2-40B4-BE49-F238E27FC236}">
                <a16:creationId xmlns:a16="http://schemas.microsoft.com/office/drawing/2014/main" id="{42E96F24-4080-0DEF-1360-34247138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0" y="1758265"/>
            <a:ext cx="643873" cy="4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Wapiti Web Application Scanner · GitHub">
            <a:extLst>
              <a:ext uri="{FF2B5EF4-FFF2-40B4-BE49-F238E27FC236}">
                <a16:creationId xmlns:a16="http://schemas.microsoft.com/office/drawing/2014/main" id="{FAC1D0DD-0012-F2C0-047B-959D2507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3" y="1775183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Nmap.org: /images/">
            <a:extLst>
              <a:ext uri="{FF2B5EF4-FFF2-40B4-BE49-F238E27FC236}">
                <a16:creationId xmlns:a16="http://schemas.microsoft.com/office/drawing/2014/main" id="{30EA0BA8-14B7-0A00-9F7A-637990FB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3"/>
          <a:stretch/>
        </p:blipFill>
        <p:spPr bwMode="auto">
          <a:xfrm>
            <a:off x="1422604" y="2034610"/>
            <a:ext cx="747251" cy="2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Nmap.org: /images/">
            <a:extLst>
              <a:ext uri="{FF2B5EF4-FFF2-40B4-BE49-F238E27FC236}">
                <a16:creationId xmlns:a16="http://schemas.microsoft.com/office/drawing/2014/main" id="{5BB5CC08-F9DA-3E0F-3AAF-BAF46CF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9"/>
          <a:stretch/>
        </p:blipFill>
        <p:spPr bwMode="auto">
          <a:xfrm>
            <a:off x="1612116" y="1825604"/>
            <a:ext cx="323984" cy="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B11504-D559-BFDA-444B-F0BCC3824DBF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EF111-BA3B-D741-2AEE-3E20033588C0}"/>
              </a:ext>
            </a:extLst>
          </p:cNvPr>
          <p:cNvSpPr txBox="1"/>
          <p:nvPr/>
        </p:nvSpPr>
        <p:spPr>
          <a:xfrm>
            <a:off x="4455522" y="4681613"/>
            <a:ext cx="278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Sistema de Priorização</a:t>
            </a:r>
            <a:endParaRPr lang="en-BR" sz="1013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180248-5525-6B62-CA26-59E5D32DE475}"/>
              </a:ext>
            </a:extLst>
          </p:cNvPr>
          <p:cNvSpPr/>
          <p:nvPr/>
        </p:nvSpPr>
        <p:spPr>
          <a:xfrm>
            <a:off x="1283116" y="2558005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FA749-6F45-80B4-FE08-E187E6429B69}"/>
              </a:ext>
            </a:extLst>
          </p:cNvPr>
          <p:cNvSpPr txBox="1"/>
          <p:nvPr/>
        </p:nvSpPr>
        <p:spPr>
          <a:xfrm>
            <a:off x="2041081" y="3807464"/>
            <a:ext cx="9507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Metadados</a:t>
            </a:r>
          </a:p>
        </p:txBody>
      </p:sp>
      <p:pic>
        <p:nvPicPr>
          <p:cNvPr id="12" name="Picture 25" descr="CVE Announcements on X: &quot;Introducing the new CVE Logo ...">
            <a:extLst>
              <a:ext uri="{FF2B5EF4-FFF2-40B4-BE49-F238E27FC236}">
                <a16:creationId xmlns:a16="http://schemas.microsoft.com/office/drawing/2014/main" id="{235CC789-1C1E-DC0B-107D-692B51A7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r="6497" b="34670"/>
          <a:stretch/>
        </p:blipFill>
        <p:spPr bwMode="auto">
          <a:xfrm>
            <a:off x="1513560" y="2605851"/>
            <a:ext cx="671316" cy="2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3" descr="Christine Deal - Vulnerability Assessment Engineer - MITRE | LinkedIn">
            <a:extLst>
              <a:ext uri="{FF2B5EF4-FFF2-40B4-BE49-F238E27FC236}">
                <a16:creationId xmlns:a16="http://schemas.microsoft.com/office/drawing/2014/main" id="{A8B03AD5-43E4-B5AD-8D19-381CB372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7" y="2643850"/>
            <a:ext cx="600846" cy="2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Exploit Prediction Scoring System (EPSS)">
            <a:extLst>
              <a:ext uri="{FF2B5EF4-FFF2-40B4-BE49-F238E27FC236}">
                <a16:creationId xmlns:a16="http://schemas.microsoft.com/office/drawing/2014/main" id="{E0B9E857-F54F-D16D-3568-C7046A1BB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 bwMode="auto">
          <a:xfrm>
            <a:off x="1422605" y="2971813"/>
            <a:ext cx="1135626" cy="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7" descr="Exploit Database - Exploits for Penetration Testers, Researchers, and  Ethical Hackers">
            <a:extLst>
              <a:ext uri="{FF2B5EF4-FFF2-40B4-BE49-F238E27FC236}">
                <a16:creationId xmlns:a16="http://schemas.microsoft.com/office/drawing/2014/main" id="{51730666-FC5C-3C3A-2C18-D0E6D835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1" y="3307513"/>
            <a:ext cx="857250" cy="2571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41" descr="Metasploit Framework Logo Sticker by joemacmillan38">
            <a:extLst>
              <a:ext uri="{FF2B5EF4-FFF2-40B4-BE49-F238E27FC236}">
                <a16:creationId xmlns:a16="http://schemas.microsoft.com/office/drawing/2014/main" id="{8E7BB1CF-26CF-C9E8-31F7-6A28BE05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67" y="2612142"/>
            <a:ext cx="461527" cy="4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id="{47759386-047A-0734-A4D9-E7D4CA53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17" y="2963831"/>
            <a:ext cx="541082" cy="1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7" descr="Common Platform Enumeration (CPE)">
            <a:extLst>
              <a:ext uri="{FF2B5EF4-FFF2-40B4-BE49-F238E27FC236}">
                <a16:creationId xmlns:a16="http://schemas.microsoft.com/office/drawing/2014/main" id="{419F7C8E-7C9C-9615-8644-66D90A3BD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2"/>
          <a:stretch/>
        </p:blipFill>
        <p:spPr bwMode="auto">
          <a:xfrm>
            <a:off x="2892210" y="3226822"/>
            <a:ext cx="729373" cy="1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1" descr="CANVAS Exploitation Pack Latest Release and Update | E-SPIN Group">
            <a:extLst>
              <a:ext uri="{FF2B5EF4-FFF2-40B4-BE49-F238E27FC236}">
                <a16:creationId xmlns:a16="http://schemas.microsoft.com/office/drawing/2014/main" id="{12631FD0-0900-A014-E187-76BC6B123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37390" r="17080" b="40688"/>
          <a:stretch/>
        </p:blipFill>
        <p:spPr bwMode="auto">
          <a:xfrm>
            <a:off x="2558231" y="3432444"/>
            <a:ext cx="1124564" cy="3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n 19">
            <a:extLst>
              <a:ext uri="{FF2B5EF4-FFF2-40B4-BE49-F238E27FC236}">
                <a16:creationId xmlns:a16="http://schemas.microsoft.com/office/drawing/2014/main" id="{FEFC40B3-9B38-91E9-C362-1BE894044D3A}"/>
              </a:ext>
            </a:extLst>
          </p:cNvPr>
          <p:cNvSpPr/>
          <p:nvPr/>
        </p:nvSpPr>
        <p:spPr>
          <a:xfrm>
            <a:off x="4824267" y="1933077"/>
            <a:ext cx="1487482" cy="680337"/>
          </a:xfrm>
          <a:prstGeom prst="can">
            <a:avLst>
              <a:gd name="adj" fmla="val 2433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Banco de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Dados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B5B68-4728-4C99-B6B0-711B6B32BD36}"/>
              </a:ext>
            </a:extLst>
          </p:cNvPr>
          <p:cNvSpPr/>
          <p:nvPr/>
        </p:nvSpPr>
        <p:spPr>
          <a:xfrm>
            <a:off x="4824267" y="999803"/>
            <a:ext cx="1487482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Carregamento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de Dados</a:t>
            </a:r>
          </a:p>
        </p:txBody>
      </p:sp>
      <p:pic>
        <p:nvPicPr>
          <p:cNvPr id="22" name="Picture 57" descr="Free Gear Clipart Transparent, Download Free Gear Clipart Transparent png  images, Free ClipArts on Clipart Library">
            <a:extLst>
              <a:ext uri="{FF2B5EF4-FFF2-40B4-BE49-F238E27FC236}">
                <a16:creationId xmlns:a16="http://schemas.microsoft.com/office/drawing/2014/main" id="{2428573E-B889-7883-F25C-09E4C74F6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86" y="1386947"/>
            <a:ext cx="393107" cy="3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38DC14-245B-AAB4-C6C5-2AA54A288060}"/>
              </a:ext>
            </a:extLst>
          </p:cNvPr>
          <p:cNvCxnSpPr>
            <a:cxnSpLocks/>
          </p:cNvCxnSpPr>
          <p:nvPr/>
        </p:nvCxnSpPr>
        <p:spPr>
          <a:xfrm>
            <a:off x="5568008" y="1685604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70456A-DFB2-D26D-DCF8-2794AF06D5B4}"/>
              </a:ext>
            </a:extLst>
          </p:cNvPr>
          <p:cNvCxnSpPr>
            <a:cxnSpLocks/>
          </p:cNvCxnSpPr>
          <p:nvPr/>
        </p:nvCxnSpPr>
        <p:spPr>
          <a:xfrm>
            <a:off x="3749784" y="3282965"/>
            <a:ext cx="37608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E94C0F-3ED0-0C4D-3335-8B45513031D9}"/>
              </a:ext>
            </a:extLst>
          </p:cNvPr>
          <p:cNvCxnSpPr>
            <a:cxnSpLocks/>
          </p:cNvCxnSpPr>
          <p:nvPr/>
        </p:nvCxnSpPr>
        <p:spPr>
          <a:xfrm>
            <a:off x="3749784" y="1342703"/>
            <a:ext cx="10349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6B4F7A-23D7-C685-519F-2E87C75882DE}"/>
              </a:ext>
            </a:extLst>
          </p:cNvPr>
          <p:cNvCxnSpPr>
            <a:cxnSpLocks/>
          </p:cNvCxnSpPr>
          <p:nvPr/>
        </p:nvCxnSpPr>
        <p:spPr>
          <a:xfrm>
            <a:off x="4118724" y="1342704"/>
            <a:ext cx="0" cy="19402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A8522B1-3EE4-0456-E20F-018C345389D8}"/>
              </a:ext>
            </a:extLst>
          </p:cNvPr>
          <p:cNvSpPr/>
          <p:nvPr/>
        </p:nvSpPr>
        <p:spPr>
          <a:xfrm>
            <a:off x="4824267" y="2917668"/>
            <a:ext cx="1487482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>
                <a:solidFill>
                  <a:sysClr val="windowText" lastClr="000000"/>
                </a:solidFill>
              </a:rPr>
              <a:t>Modelo de</a:t>
            </a:r>
            <a:br>
              <a:rPr lang="en-BR" sz="1013">
                <a:solidFill>
                  <a:sysClr val="windowText" lastClr="000000"/>
                </a:solidFill>
              </a:rPr>
            </a:br>
            <a:r>
              <a:rPr lang="en-BR" sz="1013">
                <a:solidFill>
                  <a:sysClr val="windowText" lastClr="000000"/>
                </a:solidFill>
              </a:rPr>
              <a:t>Priorização</a:t>
            </a:r>
            <a:endParaRPr lang="en-BR" sz="1013" dirty="0">
              <a:solidFill>
                <a:sysClr val="windowText" lastClr="000000"/>
              </a:solidFill>
            </a:endParaRPr>
          </a:p>
        </p:txBody>
      </p:sp>
      <p:pic>
        <p:nvPicPr>
          <p:cNvPr id="35" name="Picture 57" descr="Free Gear Clipart Transparent, Download Free Gear Clipart Transparent png  images, Free ClipArts on Clipart Library">
            <a:extLst>
              <a:ext uri="{FF2B5EF4-FFF2-40B4-BE49-F238E27FC236}">
                <a16:creationId xmlns:a16="http://schemas.microsoft.com/office/drawing/2014/main" id="{77DF8BBC-842F-C995-1281-DD3CCAD2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53" y="3306499"/>
            <a:ext cx="393107" cy="3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B11E2E6-8FFA-20E9-B6B2-2B16C672B2E2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5568008" y="2613414"/>
            <a:ext cx="1" cy="3042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A90F917-9523-F50A-B7AD-D6C18A06DF93}"/>
              </a:ext>
            </a:extLst>
          </p:cNvPr>
          <p:cNvSpPr/>
          <p:nvPr/>
        </p:nvSpPr>
        <p:spPr>
          <a:xfrm>
            <a:off x="1283116" y="4170309"/>
            <a:ext cx="2466668" cy="567994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420515-ACC6-4438-6FC5-72576E1B54F7}"/>
              </a:ext>
            </a:extLst>
          </p:cNvPr>
          <p:cNvSpPr txBox="1"/>
          <p:nvPr/>
        </p:nvSpPr>
        <p:spPr>
          <a:xfrm>
            <a:off x="1294255" y="4216972"/>
            <a:ext cx="88937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013" b="1" dirty="0"/>
              <a:t>Perfil da</a:t>
            </a:r>
          </a:p>
          <a:p>
            <a:r>
              <a:rPr lang="en-BR" sz="1013" b="1" dirty="0"/>
              <a:t>Instituição</a:t>
            </a:r>
          </a:p>
        </p:txBody>
      </p:sp>
      <p:pic>
        <p:nvPicPr>
          <p:cNvPr id="30" name="Picture 53">
            <a:extLst>
              <a:ext uri="{FF2B5EF4-FFF2-40B4-BE49-F238E27FC236}">
                <a16:creationId xmlns:a16="http://schemas.microsoft.com/office/drawing/2014/main" id="{64C9122B-7C23-82FD-F086-2CCFCC50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09" y="4220619"/>
            <a:ext cx="341764" cy="4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5" descr="Free Feedback Cliparts, Download Free Feedback Cliparts png ...">
            <a:extLst>
              <a:ext uri="{FF2B5EF4-FFF2-40B4-BE49-F238E27FC236}">
                <a16:creationId xmlns:a16="http://schemas.microsoft.com/office/drawing/2014/main" id="{F593C78D-B054-6E3D-81DF-BC495635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52" y="4285549"/>
            <a:ext cx="637628" cy="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46555171-AE9E-3D4F-5DEF-7043B78C46F1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749785" y="1342704"/>
            <a:ext cx="1074482" cy="3111602"/>
          </a:xfrm>
          <a:prstGeom prst="bentConnector3">
            <a:avLst>
              <a:gd name="adj1" fmla="val 345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3533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Sistema de priorização de vulnerabilidades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77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55C38-AD57-630D-5D82-DB054E004203}"/>
              </a:ext>
            </a:extLst>
          </p:cNvPr>
          <p:cNvSpPr txBox="1"/>
          <p:nvPr/>
        </p:nvSpPr>
        <p:spPr>
          <a:xfrm>
            <a:off x="1977101" y="4762439"/>
            <a:ext cx="13190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Entradas</a:t>
            </a:r>
            <a:endParaRPr lang="pt-BR" sz="1000" b="1">
              <a:latin typeface="Barlow"/>
              <a:ea typeface="Lato"/>
              <a:cs typeface="Lato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1FB501-005C-01AE-BB53-8ACA5A3549BE}"/>
              </a:ext>
            </a:extLst>
          </p:cNvPr>
          <p:cNvSpPr/>
          <p:nvPr/>
        </p:nvSpPr>
        <p:spPr>
          <a:xfrm>
            <a:off x="1283116" y="951271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13CDC-13E3-70CB-B9E5-D4ECF5B51384}"/>
              </a:ext>
            </a:extLst>
          </p:cNvPr>
          <p:cNvSpPr txBox="1"/>
          <p:nvPr/>
        </p:nvSpPr>
        <p:spPr>
          <a:xfrm>
            <a:off x="1357407" y="2200731"/>
            <a:ext cx="23180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Relatórios de Vulnerabilidades</a:t>
            </a:r>
          </a:p>
        </p:txBody>
      </p:sp>
      <p:pic>
        <p:nvPicPr>
          <p:cNvPr id="7175" name="Picture 7" descr="OWASP ZAP Addon - Share your Projects! - Home Assistant Community">
            <a:extLst>
              <a:ext uri="{FF2B5EF4-FFF2-40B4-BE49-F238E27FC236}">
                <a16:creationId xmlns:a16="http://schemas.microsoft.com/office/drawing/2014/main" id="{4B5E90CC-1EAA-FA38-3DF2-05617FC4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2" y="1082588"/>
            <a:ext cx="705404" cy="2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2B84BBAD-E142-67B4-E459-C18282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8" y="1024670"/>
            <a:ext cx="464560" cy="4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Shodan Transforms for Maltego - Maltego">
            <a:extLst>
              <a:ext uri="{FF2B5EF4-FFF2-40B4-BE49-F238E27FC236}">
                <a16:creationId xmlns:a16="http://schemas.microsoft.com/office/drawing/2014/main" id="{1C371206-848B-12C1-9D25-41FD733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22" y="986072"/>
            <a:ext cx="820994" cy="4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ensys, Inc | Security Info Watch">
            <a:extLst>
              <a:ext uri="{FF2B5EF4-FFF2-40B4-BE49-F238E27FC236}">
                <a16:creationId xmlns:a16="http://schemas.microsoft.com/office/drawing/2014/main" id="{649E7FCF-57D7-CFFF-0980-767920B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1356391"/>
            <a:ext cx="842398" cy="4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Akto - Open Source API Security platform">
            <a:extLst>
              <a:ext uri="{FF2B5EF4-FFF2-40B4-BE49-F238E27FC236}">
                <a16:creationId xmlns:a16="http://schemas.microsoft.com/office/drawing/2014/main" id="{1F3D7E53-F7E2-2DD0-3DE7-7D46695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47" y="1559076"/>
            <a:ext cx="641903" cy="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Nuclei">
            <a:extLst>
              <a:ext uri="{FF2B5EF4-FFF2-40B4-BE49-F238E27FC236}">
                <a16:creationId xmlns:a16="http://schemas.microsoft.com/office/drawing/2014/main" id="{3F07FF44-6897-7DF1-35C3-5AA83D2A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3" y="1527067"/>
            <a:ext cx="729431" cy="2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itHub - nccgroup/ScoutSuite: Multi-Cloud Security Auditing Tool">
            <a:extLst>
              <a:ext uri="{FF2B5EF4-FFF2-40B4-BE49-F238E27FC236}">
                <a16:creationId xmlns:a16="http://schemas.microsoft.com/office/drawing/2014/main" id="{42E96F24-4080-0DEF-1360-34247138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0" y="1758265"/>
            <a:ext cx="643873" cy="4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Wapiti Web Application Scanner · GitHub">
            <a:extLst>
              <a:ext uri="{FF2B5EF4-FFF2-40B4-BE49-F238E27FC236}">
                <a16:creationId xmlns:a16="http://schemas.microsoft.com/office/drawing/2014/main" id="{FAC1D0DD-0012-F2C0-047B-959D2507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3" y="1775183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Nmap.org: /images/">
            <a:extLst>
              <a:ext uri="{FF2B5EF4-FFF2-40B4-BE49-F238E27FC236}">
                <a16:creationId xmlns:a16="http://schemas.microsoft.com/office/drawing/2014/main" id="{30EA0BA8-14B7-0A00-9F7A-637990FB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3"/>
          <a:stretch/>
        </p:blipFill>
        <p:spPr bwMode="auto">
          <a:xfrm>
            <a:off x="1422604" y="2034610"/>
            <a:ext cx="747251" cy="2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Nmap.org: /images/">
            <a:extLst>
              <a:ext uri="{FF2B5EF4-FFF2-40B4-BE49-F238E27FC236}">
                <a16:creationId xmlns:a16="http://schemas.microsoft.com/office/drawing/2014/main" id="{5BB5CC08-F9DA-3E0F-3AAF-BAF46CF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9"/>
          <a:stretch/>
        </p:blipFill>
        <p:spPr bwMode="auto">
          <a:xfrm>
            <a:off x="1612116" y="1825604"/>
            <a:ext cx="323984" cy="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B11504-D559-BFDA-444B-F0BCC3824DBF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EF111-BA3B-D741-2AEE-3E20033588C0}"/>
              </a:ext>
            </a:extLst>
          </p:cNvPr>
          <p:cNvSpPr txBox="1"/>
          <p:nvPr/>
        </p:nvSpPr>
        <p:spPr>
          <a:xfrm>
            <a:off x="4455522" y="4692404"/>
            <a:ext cx="270171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Sistema de Priorização</a:t>
            </a:r>
            <a:endParaRPr lang="pt-BR" sz="1000" b="1">
              <a:latin typeface="Barlow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180248-5525-6B62-CA26-59E5D32DE475}"/>
              </a:ext>
            </a:extLst>
          </p:cNvPr>
          <p:cNvSpPr/>
          <p:nvPr/>
        </p:nvSpPr>
        <p:spPr>
          <a:xfrm>
            <a:off x="1283116" y="2558005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FA749-6F45-80B4-FE08-E187E6429B69}"/>
              </a:ext>
            </a:extLst>
          </p:cNvPr>
          <p:cNvSpPr txBox="1"/>
          <p:nvPr/>
        </p:nvSpPr>
        <p:spPr>
          <a:xfrm>
            <a:off x="2041081" y="3807464"/>
            <a:ext cx="9507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Metadados</a:t>
            </a:r>
          </a:p>
        </p:txBody>
      </p:sp>
      <p:pic>
        <p:nvPicPr>
          <p:cNvPr id="12" name="Picture 25" descr="CVE Announcements on X: &quot;Introducing the new CVE Logo ...">
            <a:extLst>
              <a:ext uri="{FF2B5EF4-FFF2-40B4-BE49-F238E27FC236}">
                <a16:creationId xmlns:a16="http://schemas.microsoft.com/office/drawing/2014/main" id="{235CC789-1C1E-DC0B-107D-692B51A7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r="6497" b="34670"/>
          <a:stretch/>
        </p:blipFill>
        <p:spPr bwMode="auto">
          <a:xfrm>
            <a:off x="1513560" y="2605851"/>
            <a:ext cx="671316" cy="2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3" descr="Christine Deal - Vulnerability Assessment Engineer - MITRE | LinkedIn">
            <a:extLst>
              <a:ext uri="{FF2B5EF4-FFF2-40B4-BE49-F238E27FC236}">
                <a16:creationId xmlns:a16="http://schemas.microsoft.com/office/drawing/2014/main" id="{A8B03AD5-43E4-B5AD-8D19-381CB372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7" y="2643850"/>
            <a:ext cx="600846" cy="2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Exploit Prediction Scoring System (EPSS)">
            <a:extLst>
              <a:ext uri="{FF2B5EF4-FFF2-40B4-BE49-F238E27FC236}">
                <a16:creationId xmlns:a16="http://schemas.microsoft.com/office/drawing/2014/main" id="{E0B9E857-F54F-D16D-3568-C7046A1BB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 bwMode="auto">
          <a:xfrm>
            <a:off x="1422605" y="2971813"/>
            <a:ext cx="1135626" cy="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7" descr="Exploit Database - Exploits for Penetration Testers, Researchers, and  Ethical Hackers">
            <a:extLst>
              <a:ext uri="{FF2B5EF4-FFF2-40B4-BE49-F238E27FC236}">
                <a16:creationId xmlns:a16="http://schemas.microsoft.com/office/drawing/2014/main" id="{51730666-FC5C-3C3A-2C18-D0E6D835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1" y="3307513"/>
            <a:ext cx="857250" cy="2571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41" descr="Metasploit Framework Logo Sticker by joemacmillan38">
            <a:extLst>
              <a:ext uri="{FF2B5EF4-FFF2-40B4-BE49-F238E27FC236}">
                <a16:creationId xmlns:a16="http://schemas.microsoft.com/office/drawing/2014/main" id="{8E7BB1CF-26CF-C9E8-31F7-6A28BE05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67" y="2612142"/>
            <a:ext cx="461527" cy="4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id="{47759386-047A-0734-A4D9-E7D4CA53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17" y="2963831"/>
            <a:ext cx="541082" cy="1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7" descr="Common Platform Enumeration (CPE)">
            <a:extLst>
              <a:ext uri="{FF2B5EF4-FFF2-40B4-BE49-F238E27FC236}">
                <a16:creationId xmlns:a16="http://schemas.microsoft.com/office/drawing/2014/main" id="{419F7C8E-7C9C-9615-8644-66D90A3BD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2"/>
          <a:stretch/>
        </p:blipFill>
        <p:spPr bwMode="auto">
          <a:xfrm>
            <a:off x="2892210" y="3226822"/>
            <a:ext cx="729373" cy="1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1" descr="CANVAS Exploitation Pack Latest Release and Update | E-SPIN Group">
            <a:extLst>
              <a:ext uri="{FF2B5EF4-FFF2-40B4-BE49-F238E27FC236}">
                <a16:creationId xmlns:a16="http://schemas.microsoft.com/office/drawing/2014/main" id="{12631FD0-0900-A014-E187-76BC6B123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37390" r="17080" b="40688"/>
          <a:stretch/>
        </p:blipFill>
        <p:spPr bwMode="auto">
          <a:xfrm>
            <a:off x="2558231" y="3432444"/>
            <a:ext cx="1124564" cy="3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n 19">
            <a:extLst>
              <a:ext uri="{FF2B5EF4-FFF2-40B4-BE49-F238E27FC236}">
                <a16:creationId xmlns:a16="http://schemas.microsoft.com/office/drawing/2014/main" id="{FEFC40B3-9B38-91E9-C362-1BE894044D3A}"/>
              </a:ext>
            </a:extLst>
          </p:cNvPr>
          <p:cNvSpPr/>
          <p:nvPr/>
        </p:nvSpPr>
        <p:spPr>
          <a:xfrm>
            <a:off x="4824267" y="1933077"/>
            <a:ext cx="1487482" cy="680337"/>
          </a:xfrm>
          <a:prstGeom prst="can">
            <a:avLst>
              <a:gd name="adj" fmla="val 2433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Banco de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Dados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B5B68-4728-4C99-B6B0-711B6B32BD36}"/>
              </a:ext>
            </a:extLst>
          </p:cNvPr>
          <p:cNvSpPr/>
          <p:nvPr/>
        </p:nvSpPr>
        <p:spPr>
          <a:xfrm>
            <a:off x="4824267" y="999803"/>
            <a:ext cx="1487482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Carregamento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de Dados</a:t>
            </a:r>
          </a:p>
        </p:txBody>
      </p:sp>
      <p:pic>
        <p:nvPicPr>
          <p:cNvPr id="22" name="Picture 57" descr="Free Gear Clipart Transparent, Download Free Gear Clipart Transparent png  images, Free ClipArts on Clipart Library">
            <a:extLst>
              <a:ext uri="{FF2B5EF4-FFF2-40B4-BE49-F238E27FC236}">
                <a16:creationId xmlns:a16="http://schemas.microsoft.com/office/drawing/2014/main" id="{2428573E-B889-7883-F25C-09E4C74F6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86" y="1386947"/>
            <a:ext cx="393107" cy="3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38DC14-245B-AAB4-C6C5-2AA54A288060}"/>
              </a:ext>
            </a:extLst>
          </p:cNvPr>
          <p:cNvCxnSpPr>
            <a:cxnSpLocks/>
          </p:cNvCxnSpPr>
          <p:nvPr/>
        </p:nvCxnSpPr>
        <p:spPr>
          <a:xfrm>
            <a:off x="5568008" y="1685604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70456A-DFB2-D26D-DCF8-2794AF06D5B4}"/>
              </a:ext>
            </a:extLst>
          </p:cNvPr>
          <p:cNvCxnSpPr>
            <a:cxnSpLocks/>
          </p:cNvCxnSpPr>
          <p:nvPr/>
        </p:nvCxnSpPr>
        <p:spPr>
          <a:xfrm>
            <a:off x="3749784" y="3282965"/>
            <a:ext cx="37608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E94C0F-3ED0-0C4D-3335-8B45513031D9}"/>
              </a:ext>
            </a:extLst>
          </p:cNvPr>
          <p:cNvCxnSpPr>
            <a:cxnSpLocks/>
          </p:cNvCxnSpPr>
          <p:nvPr/>
        </p:nvCxnSpPr>
        <p:spPr>
          <a:xfrm>
            <a:off x="3749784" y="1342703"/>
            <a:ext cx="10349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6B4F7A-23D7-C685-519F-2E87C75882DE}"/>
              </a:ext>
            </a:extLst>
          </p:cNvPr>
          <p:cNvCxnSpPr>
            <a:cxnSpLocks/>
          </p:cNvCxnSpPr>
          <p:nvPr/>
        </p:nvCxnSpPr>
        <p:spPr>
          <a:xfrm>
            <a:off x="4118724" y="1342704"/>
            <a:ext cx="0" cy="19402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A8522B1-3EE4-0456-E20F-018C345389D8}"/>
              </a:ext>
            </a:extLst>
          </p:cNvPr>
          <p:cNvSpPr/>
          <p:nvPr/>
        </p:nvSpPr>
        <p:spPr>
          <a:xfrm>
            <a:off x="4824267" y="2917668"/>
            <a:ext cx="1487482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>
                <a:solidFill>
                  <a:sysClr val="windowText" lastClr="000000"/>
                </a:solidFill>
              </a:rPr>
              <a:t>Modelo de</a:t>
            </a:r>
            <a:br>
              <a:rPr lang="en-BR" sz="1013">
                <a:solidFill>
                  <a:sysClr val="windowText" lastClr="000000"/>
                </a:solidFill>
              </a:rPr>
            </a:br>
            <a:r>
              <a:rPr lang="en-BR" sz="1013">
                <a:solidFill>
                  <a:sysClr val="windowText" lastClr="000000"/>
                </a:solidFill>
              </a:rPr>
              <a:t>Priorização</a:t>
            </a:r>
            <a:endParaRPr lang="en-BR" sz="1013" dirty="0">
              <a:solidFill>
                <a:sysClr val="windowText" lastClr="000000"/>
              </a:solidFill>
            </a:endParaRPr>
          </a:p>
        </p:txBody>
      </p:sp>
      <p:pic>
        <p:nvPicPr>
          <p:cNvPr id="35" name="Picture 57" descr="Free Gear Clipart Transparent, Download Free Gear Clipart Transparent png  images, Free ClipArts on Clipart Library">
            <a:extLst>
              <a:ext uri="{FF2B5EF4-FFF2-40B4-BE49-F238E27FC236}">
                <a16:creationId xmlns:a16="http://schemas.microsoft.com/office/drawing/2014/main" id="{77DF8BBC-842F-C995-1281-DD3CCAD2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53" y="3306499"/>
            <a:ext cx="393107" cy="3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B11E2E6-8FFA-20E9-B6B2-2B16C672B2E2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5568008" y="2613414"/>
            <a:ext cx="1" cy="3042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528F8B9-3FB7-9667-03B4-EC3EDB8FCFF5}"/>
              </a:ext>
            </a:extLst>
          </p:cNvPr>
          <p:cNvSpPr/>
          <p:nvPr/>
        </p:nvSpPr>
        <p:spPr>
          <a:xfrm>
            <a:off x="4824267" y="3907722"/>
            <a:ext cx="1487482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Interface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Web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FF9340-4913-31E4-B146-BAB693406AF4}"/>
              </a:ext>
            </a:extLst>
          </p:cNvPr>
          <p:cNvCxnSpPr>
            <a:cxnSpLocks/>
          </p:cNvCxnSpPr>
          <p:nvPr/>
        </p:nvCxnSpPr>
        <p:spPr>
          <a:xfrm>
            <a:off x="5697499" y="3627812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F000E0-1086-F5C2-35DA-492EA3743C00}"/>
              </a:ext>
            </a:extLst>
          </p:cNvPr>
          <p:cNvCxnSpPr>
            <a:cxnSpLocks/>
          </p:cNvCxnSpPr>
          <p:nvPr/>
        </p:nvCxnSpPr>
        <p:spPr>
          <a:xfrm>
            <a:off x="5429733" y="3630510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46F59B6-A7B7-BA63-C972-DB205DC8F9E2}"/>
              </a:ext>
            </a:extLst>
          </p:cNvPr>
          <p:cNvSpPr/>
          <p:nvPr/>
        </p:nvSpPr>
        <p:spPr>
          <a:xfrm>
            <a:off x="1283116" y="4170309"/>
            <a:ext cx="2466668" cy="567994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6ACB71-1CEF-3DB1-AAAA-5B6DDFB9F7FC}"/>
              </a:ext>
            </a:extLst>
          </p:cNvPr>
          <p:cNvSpPr txBox="1"/>
          <p:nvPr/>
        </p:nvSpPr>
        <p:spPr>
          <a:xfrm>
            <a:off x="1294255" y="4216972"/>
            <a:ext cx="88937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013" b="1" dirty="0"/>
              <a:t>Perfil da</a:t>
            </a:r>
          </a:p>
          <a:p>
            <a:r>
              <a:rPr lang="en-BR" sz="1013" b="1" dirty="0"/>
              <a:t>Instituição</a:t>
            </a:r>
          </a:p>
        </p:txBody>
      </p:sp>
      <p:pic>
        <p:nvPicPr>
          <p:cNvPr id="37" name="Picture 53">
            <a:extLst>
              <a:ext uri="{FF2B5EF4-FFF2-40B4-BE49-F238E27FC236}">
                <a16:creationId xmlns:a16="http://schemas.microsoft.com/office/drawing/2014/main" id="{B1F418E3-10CA-2AF6-D566-59527E23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09" y="4220619"/>
            <a:ext cx="341764" cy="4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5" descr="Free Feedback Cliparts, Download Free Feedback Cliparts png ...">
            <a:extLst>
              <a:ext uri="{FF2B5EF4-FFF2-40B4-BE49-F238E27FC236}">
                <a16:creationId xmlns:a16="http://schemas.microsoft.com/office/drawing/2014/main" id="{8AA85BCC-307E-3F7F-C771-936B75D6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52" y="4285549"/>
            <a:ext cx="637628" cy="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1783A4D9-88BE-C0A6-72E9-4F6D06813CD0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3749785" y="1342704"/>
            <a:ext cx="1074482" cy="3111602"/>
          </a:xfrm>
          <a:prstGeom prst="bentConnector3">
            <a:avLst>
              <a:gd name="adj1" fmla="val 345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833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CA15-BB57-1949-EB48-0F753E56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006D-043E-EE7F-2587-406143AE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Sistema de priorização de vulnerabilidades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AEB6B-2100-8AAE-61BA-379054F6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78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55C38-AD57-630D-5D82-DB054E004203}"/>
              </a:ext>
            </a:extLst>
          </p:cNvPr>
          <p:cNvSpPr txBox="1"/>
          <p:nvPr/>
        </p:nvSpPr>
        <p:spPr>
          <a:xfrm>
            <a:off x="1991040" y="4757943"/>
            <a:ext cx="123950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Entradas</a:t>
            </a:r>
            <a:endParaRPr lang="pt-BR" sz="1000" b="1">
              <a:latin typeface="Barlow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1FB501-005C-01AE-BB53-8ACA5A3549BE}"/>
              </a:ext>
            </a:extLst>
          </p:cNvPr>
          <p:cNvSpPr/>
          <p:nvPr/>
        </p:nvSpPr>
        <p:spPr>
          <a:xfrm>
            <a:off x="1283116" y="951271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13CDC-13E3-70CB-B9E5-D4ECF5B51384}"/>
              </a:ext>
            </a:extLst>
          </p:cNvPr>
          <p:cNvSpPr txBox="1"/>
          <p:nvPr/>
        </p:nvSpPr>
        <p:spPr>
          <a:xfrm>
            <a:off x="1357407" y="2200731"/>
            <a:ext cx="23180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Relatórios de Vulnerabilidades</a:t>
            </a:r>
          </a:p>
        </p:txBody>
      </p:sp>
      <p:pic>
        <p:nvPicPr>
          <p:cNvPr id="7175" name="Picture 7" descr="OWASP ZAP Addon - Share your Projects! - Home Assistant Community">
            <a:extLst>
              <a:ext uri="{FF2B5EF4-FFF2-40B4-BE49-F238E27FC236}">
                <a16:creationId xmlns:a16="http://schemas.microsoft.com/office/drawing/2014/main" id="{4B5E90CC-1EAA-FA38-3DF2-05617FC4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2" y="1082588"/>
            <a:ext cx="705404" cy="2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ew OpenVAS logo - Greenbone Community Edition - Greenbone...">
            <a:extLst>
              <a:ext uri="{FF2B5EF4-FFF2-40B4-BE49-F238E27FC236}">
                <a16:creationId xmlns:a16="http://schemas.microsoft.com/office/drawing/2014/main" id="{2B84BBAD-E142-67B4-E459-C1828254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8" y="1024670"/>
            <a:ext cx="464560" cy="4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Shodan Transforms for Maltego - Maltego">
            <a:extLst>
              <a:ext uri="{FF2B5EF4-FFF2-40B4-BE49-F238E27FC236}">
                <a16:creationId xmlns:a16="http://schemas.microsoft.com/office/drawing/2014/main" id="{1C371206-848B-12C1-9D25-41FD733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22" y="986072"/>
            <a:ext cx="820994" cy="4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ensys, Inc | Security Info Watch">
            <a:extLst>
              <a:ext uri="{FF2B5EF4-FFF2-40B4-BE49-F238E27FC236}">
                <a16:creationId xmlns:a16="http://schemas.microsoft.com/office/drawing/2014/main" id="{649E7FCF-57D7-CFFF-0980-767920B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1356391"/>
            <a:ext cx="842398" cy="4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Akto - Open Source API Security platform">
            <a:extLst>
              <a:ext uri="{FF2B5EF4-FFF2-40B4-BE49-F238E27FC236}">
                <a16:creationId xmlns:a16="http://schemas.microsoft.com/office/drawing/2014/main" id="{1F3D7E53-F7E2-2DD0-3DE7-7D46695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47" y="1559076"/>
            <a:ext cx="641903" cy="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Nuclei">
            <a:extLst>
              <a:ext uri="{FF2B5EF4-FFF2-40B4-BE49-F238E27FC236}">
                <a16:creationId xmlns:a16="http://schemas.microsoft.com/office/drawing/2014/main" id="{3F07FF44-6897-7DF1-35C3-5AA83D2A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3" y="1527067"/>
            <a:ext cx="729431" cy="2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GitHub - nccgroup/ScoutSuite: Multi-Cloud Security Auditing Tool">
            <a:extLst>
              <a:ext uri="{FF2B5EF4-FFF2-40B4-BE49-F238E27FC236}">
                <a16:creationId xmlns:a16="http://schemas.microsoft.com/office/drawing/2014/main" id="{42E96F24-4080-0DEF-1360-34247138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0" y="1758265"/>
            <a:ext cx="643873" cy="4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Wapiti Web Application Scanner · GitHub">
            <a:extLst>
              <a:ext uri="{FF2B5EF4-FFF2-40B4-BE49-F238E27FC236}">
                <a16:creationId xmlns:a16="http://schemas.microsoft.com/office/drawing/2014/main" id="{FAC1D0DD-0012-F2C0-047B-959D2507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3" y="1775183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Nmap.org: /images/">
            <a:extLst>
              <a:ext uri="{FF2B5EF4-FFF2-40B4-BE49-F238E27FC236}">
                <a16:creationId xmlns:a16="http://schemas.microsoft.com/office/drawing/2014/main" id="{30EA0BA8-14B7-0A00-9F7A-637990FBA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3"/>
          <a:stretch/>
        </p:blipFill>
        <p:spPr bwMode="auto">
          <a:xfrm>
            <a:off x="1422604" y="2034610"/>
            <a:ext cx="747251" cy="2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Nmap.org: /images/">
            <a:extLst>
              <a:ext uri="{FF2B5EF4-FFF2-40B4-BE49-F238E27FC236}">
                <a16:creationId xmlns:a16="http://schemas.microsoft.com/office/drawing/2014/main" id="{5BB5CC08-F9DA-3E0F-3AAF-BAF46CF3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9"/>
          <a:stretch/>
        </p:blipFill>
        <p:spPr bwMode="auto">
          <a:xfrm>
            <a:off x="1612116" y="1825604"/>
            <a:ext cx="323984" cy="1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97D49-55F2-5D7E-6CF6-D2C7C42A5CEC}"/>
              </a:ext>
            </a:extLst>
          </p:cNvPr>
          <p:cNvCxnSpPr/>
          <p:nvPr/>
        </p:nvCxnSpPr>
        <p:spPr>
          <a:xfrm flipV="1">
            <a:off x="3904643" y="796414"/>
            <a:ext cx="0" cy="44577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B11504-D559-BFDA-444B-F0BCC3824DBF}"/>
              </a:ext>
            </a:extLst>
          </p:cNvPr>
          <p:cNvSpPr/>
          <p:nvPr/>
        </p:nvSpPr>
        <p:spPr>
          <a:xfrm>
            <a:off x="4269325" y="886294"/>
            <a:ext cx="2566217" cy="415507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EF111-BA3B-D741-2AEE-3E20033588C0}"/>
              </a:ext>
            </a:extLst>
          </p:cNvPr>
          <p:cNvSpPr txBox="1"/>
          <p:nvPr/>
        </p:nvSpPr>
        <p:spPr>
          <a:xfrm>
            <a:off x="4455522" y="4681613"/>
            <a:ext cx="258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>
                <a:latin typeface="Barlow"/>
              </a:rPr>
              <a:t>Sistema de Priorização</a:t>
            </a:r>
            <a:endParaRPr lang="en-BR" sz="1013" b="1" dirty="0">
              <a:latin typeface="Barlow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180248-5525-6B62-CA26-59E5D32DE475}"/>
              </a:ext>
            </a:extLst>
          </p:cNvPr>
          <p:cNvSpPr/>
          <p:nvPr/>
        </p:nvSpPr>
        <p:spPr>
          <a:xfrm>
            <a:off x="1283116" y="2558005"/>
            <a:ext cx="2466668" cy="1526459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FA749-6F45-80B4-FE08-E187E6429B69}"/>
              </a:ext>
            </a:extLst>
          </p:cNvPr>
          <p:cNvSpPr txBox="1"/>
          <p:nvPr/>
        </p:nvSpPr>
        <p:spPr>
          <a:xfrm>
            <a:off x="2041081" y="3807464"/>
            <a:ext cx="9507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b="1" dirty="0"/>
              <a:t>Metadados</a:t>
            </a:r>
          </a:p>
        </p:txBody>
      </p:sp>
      <p:pic>
        <p:nvPicPr>
          <p:cNvPr id="12" name="Picture 25" descr="CVE Announcements on X: &quot;Introducing the new CVE Logo ...">
            <a:extLst>
              <a:ext uri="{FF2B5EF4-FFF2-40B4-BE49-F238E27FC236}">
                <a16:creationId xmlns:a16="http://schemas.microsoft.com/office/drawing/2014/main" id="{235CC789-1C1E-DC0B-107D-692B51A7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r="6497" b="34670"/>
          <a:stretch/>
        </p:blipFill>
        <p:spPr bwMode="auto">
          <a:xfrm>
            <a:off x="1513560" y="2605851"/>
            <a:ext cx="671316" cy="2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3" descr="Christine Deal - Vulnerability Assessment Engineer - MITRE | LinkedIn">
            <a:extLst>
              <a:ext uri="{FF2B5EF4-FFF2-40B4-BE49-F238E27FC236}">
                <a16:creationId xmlns:a16="http://schemas.microsoft.com/office/drawing/2014/main" id="{A8B03AD5-43E4-B5AD-8D19-381CB372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7" y="2643850"/>
            <a:ext cx="600846" cy="2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Exploit Prediction Scoring System (EPSS)">
            <a:extLst>
              <a:ext uri="{FF2B5EF4-FFF2-40B4-BE49-F238E27FC236}">
                <a16:creationId xmlns:a16="http://schemas.microsoft.com/office/drawing/2014/main" id="{E0B9E857-F54F-D16D-3568-C7046A1BB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5"/>
          <a:stretch/>
        </p:blipFill>
        <p:spPr bwMode="auto">
          <a:xfrm>
            <a:off x="1422605" y="2971813"/>
            <a:ext cx="1135626" cy="2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7" descr="Exploit Database - Exploits for Penetration Testers, Researchers, and  Ethical Hackers">
            <a:extLst>
              <a:ext uri="{FF2B5EF4-FFF2-40B4-BE49-F238E27FC236}">
                <a16:creationId xmlns:a16="http://schemas.microsoft.com/office/drawing/2014/main" id="{51730666-FC5C-3C3A-2C18-D0E6D835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1" y="3307513"/>
            <a:ext cx="857250" cy="2571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41" descr="Metasploit Framework Logo Sticker by joemacmillan38">
            <a:extLst>
              <a:ext uri="{FF2B5EF4-FFF2-40B4-BE49-F238E27FC236}">
                <a16:creationId xmlns:a16="http://schemas.microsoft.com/office/drawing/2014/main" id="{8E7BB1CF-26CF-C9E8-31F7-6A28BE05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67" y="2612142"/>
            <a:ext cx="461527" cy="4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id="{47759386-047A-0734-A4D9-E7D4CA53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17" y="2963831"/>
            <a:ext cx="541082" cy="1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7" descr="Common Platform Enumeration (CPE)">
            <a:extLst>
              <a:ext uri="{FF2B5EF4-FFF2-40B4-BE49-F238E27FC236}">
                <a16:creationId xmlns:a16="http://schemas.microsoft.com/office/drawing/2014/main" id="{419F7C8E-7C9C-9615-8644-66D90A3BD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2"/>
          <a:stretch/>
        </p:blipFill>
        <p:spPr bwMode="auto">
          <a:xfrm>
            <a:off x="2892210" y="3226822"/>
            <a:ext cx="729373" cy="1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1" descr="CANVAS Exploitation Pack Latest Release and Update | E-SPIN Group">
            <a:extLst>
              <a:ext uri="{FF2B5EF4-FFF2-40B4-BE49-F238E27FC236}">
                <a16:creationId xmlns:a16="http://schemas.microsoft.com/office/drawing/2014/main" id="{12631FD0-0900-A014-E187-76BC6B123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37390" r="17080" b="40688"/>
          <a:stretch/>
        </p:blipFill>
        <p:spPr bwMode="auto">
          <a:xfrm>
            <a:off x="2558231" y="3432444"/>
            <a:ext cx="1124564" cy="3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n 19">
            <a:extLst>
              <a:ext uri="{FF2B5EF4-FFF2-40B4-BE49-F238E27FC236}">
                <a16:creationId xmlns:a16="http://schemas.microsoft.com/office/drawing/2014/main" id="{FEFC40B3-9B38-91E9-C362-1BE894044D3A}"/>
              </a:ext>
            </a:extLst>
          </p:cNvPr>
          <p:cNvSpPr/>
          <p:nvPr/>
        </p:nvSpPr>
        <p:spPr>
          <a:xfrm>
            <a:off x="4824267" y="1933077"/>
            <a:ext cx="1487482" cy="680337"/>
          </a:xfrm>
          <a:prstGeom prst="can">
            <a:avLst>
              <a:gd name="adj" fmla="val 2433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Banco de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Dados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B5B68-4728-4C99-B6B0-711B6B32BD36}"/>
              </a:ext>
            </a:extLst>
          </p:cNvPr>
          <p:cNvSpPr/>
          <p:nvPr/>
        </p:nvSpPr>
        <p:spPr>
          <a:xfrm>
            <a:off x="4824267" y="999803"/>
            <a:ext cx="1487482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Carregamento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de Dados</a:t>
            </a:r>
          </a:p>
        </p:txBody>
      </p:sp>
      <p:pic>
        <p:nvPicPr>
          <p:cNvPr id="22" name="Picture 57" descr="Free Gear Clipart Transparent, Download Free Gear Clipart Transparent png  images, Free ClipArts on Clipart Library">
            <a:extLst>
              <a:ext uri="{FF2B5EF4-FFF2-40B4-BE49-F238E27FC236}">
                <a16:creationId xmlns:a16="http://schemas.microsoft.com/office/drawing/2014/main" id="{2428573E-B889-7883-F25C-09E4C74F6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86" y="1386947"/>
            <a:ext cx="393107" cy="3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38DC14-245B-AAB4-C6C5-2AA54A288060}"/>
              </a:ext>
            </a:extLst>
          </p:cNvPr>
          <p:cNvCxnSpPr>
            <a:cxnSpLocks/>
          </p:cNvCxnSpPr>
          <p:nvPr/>
        </p:nvCxnSpPr>
        <p:spPr>
          <a:xfrm>
            <a:off x="5568008" y="1685604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70456A-DFB2-D26D-DCF8-2794AF06D5B4}"/>
              </a:ext>
            </a:extLst>
          </p:cNvPr>
          <p:cNvCxnSpPr>
            <a:cxnSpLocks/>
          </p:cNvCxnSpPr>
          <p:nvPr/>
        </p:nvCxnSpPr>
        <p:spPr>
          <a:xfrm>
            <a:off x="3749784" y="3282965"/>
            <a:ext cx="37608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E94C0F-3ED0-0C4D-3335-8B45513031D9}"/>
              </a:ext>
            </a:extLst>
          </p:cNvPr>
          <p:cNvCxnSpPr>
            <a:cxnSpLocks/>
          </p:cNvCxnSpPr>
          <p:nvPr/>
        </p:nvCxnSpPr>
        <p:spPr>
          <a:xfrm>
            <a:off x="3749784" y="1342703"/>
            <a:ext cx="10349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6B4F7A-23D7-C685-519F-2E87C75882DE}"/>
              </a:ext>
            </a:extLst>
          </p:cNvPr>
          <p:cNvCxnSpPr>
            <a:cxnSpLocks/>
          </p:cNvCxnSpPr>
          <p:nvPr/>
        </p:nvCxnSpPr>
        <p:spPr>
          <a:xfrm>
            <a:off x="4118724" y="1342704"/>
            <a:ext cx="0" cy="19402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A8522B1-3EE4-0456-E20F-018C345389D8}"/>
              </a:ext>
            </a:extLst>
          </p:cNvPr>
          <p:cNvSpPr/>
          <p:nvPr/>
        </p:nvSpPr>
        <p:spPr>
          <a:xfrm>
            <a:off x="4824267" y="2917668"/>
            <a:ext cx="1487482" cy="685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>
                <a:solidFill>
                  <a:sysClr val="windowText" lastClr="000000"/>
                </a:solidFill>
              </a:rPr>
              <a:t>Modelo de</a:t>
            </a:r>
            <a:br>
              <a:rPr lang="en-BR" sz="1013">
                <a:solidFill>
                  <a:sysClr val="windowText" lastClr="000000"/>
                </a:solidFill>
              </a:rPr>
            </a:br>
            <a:r>
              <a:rPr lang="en-BR" sz="1013">
                <a:solidFill>
                  <a:sysClr val="windowText" lastClr="000000"/>
                </a:solidFill>
              </a:rPr>
              <a:t>Priorização</a:t>
            </a:r>
            <a:endParaRPr lang="en-BR" sz="1013" dirty="0">
              <a:solidFill>
                <a:sysClr val="windowText" lastClr="000000"/>
              </a:solidFill>
            </a:endParaRPr>
          </a:p>
        </p:txBody>
      </p:sp>
      <p:pic>
        <p:nvPicPr>
          <p:cNvPr id="35" name="Picture 57" descr="Free Gear Clipart Transparent, Download Free Gear Clipart Transparent png  images, Free ClipArts on Clipart Library">
            <a:extLst>
              <a:ext uri="{FF2B5EF4-FFF2-40B4-BE49-F238E27FC236}">
                <a16:creationId xmlns:a16="http://schemas.microsoft.com/office/drawing/2014/main" id="{77DF8BBC-842F-C995-1281-DD3CCAD2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53" y="3306499"/>
            <a:ext cx="393107" cy="3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B11E2E6-8FFA-20E9-B6B2-2B16C672B2E2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5568008" y="2613414"/>
            <a:ext cx="1" cy="3042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528F8B9-3FB7-9667-03B4-EC3EDB8FCFF5}"/>
              </a:ext>
            </a:extLst>
          </p:cNvPr>
          <p:cNvSpPr/>
          <p:nvPr/>
        </p:nvSpPr>
        <p:spPr>
          <a:xfrm>
            <a:off x="4824267" y="3907722"/>
            <a:ext cx="1487482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Interface</a:t>
            </a:r>
          </a:p>
          <a:p>
            <a:pPr algn="ctr"/>
            <a:r>
              <a:rPr lang="en-BR" sz="1013" dirty="0">
                <a:solidFill>
                  <a:sysClr val="windowText" lastClr="000000"/>
                </a:solidFill>
              </a:rPr>
              <a:t>Web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FF9340-4913-31E4-B146-BAB693406AF4}"/>
              </a:ext>
            </a:extLst>
          </p:cNvPr>
          <p:cNvCxnSpPr>
            <a:cxnSpLocks/>
          </p:cNvCxnSpPr>
          <p:nvPr/>
        </p:nvCxnSpPr>
        <p:spPr>
          <a:xfrm>
            <a:off x="5697499" y="3627812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F000E0-1086-F5C2-35DA-492EA3743C00}"/>
              </a:ext>
            </a:extLst>
          </p:cNvPr>
          <p:cNvCxnSpPr>
            <a:cxnSpLocks/>
          </p:cNvCxnSpPr>
          <p:nvPr/>
        </p:nvCxnSpPr>
        <p:spPr>
          <a:xfrm>
            <a:off x="5429733" y="3630510"/>
            <a:ext cx="1" cy="24747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5">
            <a:extLst>
              <a:ext uri="{FF2B5EF4-FFF2-40B4-BE49-F238E27FC236}">
                <a16:creationId xmlns:a16="http://schemas.microsoft.com/office/drawing/2014/main" id="{D6845B88-5CC5-75EF-683F-E1676BEA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73" y="3970040"/>
            <a:ext cx="439197" cy="4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38553A9-4EC5-3AE9-36EC-992A0E11D2C8}"/>
              </a:ext>
            </a:extLst>
          </p:cNvPr>
          <p:cNvSpPr txBox="1"/>
          <p:nvPr/>
        </p:nvSpPr>
        <p:spPr>
          <a:xfrm>
            <a:off x="7021862" y="4453868"/>
            <a:ext cx="13355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b="1" dirty="0"/>
              <a:t>Analista</a:t>
            </a:r>
            <a:endParaRPr lang="pt-BR" sz="1000" b="1">
              <a:latin typeface="Barlow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FD7DDD-D3A8-97AD-C4CC-36DE6AEE333C}"/>
              </a:ext>
            </a:extLst>
          </p:cNvPr>
          <p:cNvCxnSpPr>
            <a:cxnSpLocks/>
          </p:cNvCxnSpPr>
          <p:nvPr/>
        </p:nvCxnSpPr>
        <p:spPr>
          <a:xfrm>
            <a:off x="6326576" y="4187133"/>
            <a:ext cx="86879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673B42-9290-A2B4-6389-A631B312381F}"/>
              </a:ext>
            </a:extLst>
          </p:cNvPr>
          <p:cNvCxnSpPr>
            <a:cxnSpLocks/>
          </p:cNvCxnSpPr>
          <p:nvPr/>
        </p:nvCxnSpPr>
        <p:spPr>
          <a:xfrm>
            <a:off x="6330265" y="4323555"/>
            <a:ext cx="86879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C48C2F2-9F77-9136-F9CE-5B73823CD68D}"/>
              </a:ext>
            </a:extLst>
          </p:cNvPr>
          <p:cNvSpPr/>
          <p:nvPr/>
        </p:nvSpPr>
        <p:spPr>
          <a:xfrm>
            <a:off x="1283116" y="4170309"/>
            <a:ext cx="2466668" cy="567994"/>
          </a:xfrm>
          <a:prstGeom prst="roundRect">
            <a:avLst>
              <a:gd name="adj" fmla="val 8476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C48A01-DD5A-32D1-251F-F34D484C6092}"/>
              </a:ext>
            </a:extLst>
          </p:cNvPr>
          <p:cNvSpPr txBox="1"/>
          <p:nvPr/>
        </p:nvSpPr>
        <p:spPr>
          <a:xfrm>
            <a:off x="1294255" y="4216972"/>
            <a:ext cx="88937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013" b="1" dirty="0"/>
              <a:t>Perfil da</a:t>
            </a:r>
          </a:p>
          <a:p>
            <a:r>
              <a:rPr lang="en-BR" sz="1013" b="1" dirty="0"/>
              <a:t>Instituição</a:t>
            </a:r>
          </a:p>
        </p:txBody>
      </p:sp>
      <p:pic>
        <p:nvPicPr>
          <p:cNvPr id="41" name="Picture 53">
            <a:extLst>
              <a:ext uri="{FF2B5EF4-FFF2-40B4-BE49-F238E27FC236}">
                <a16:creationId xmlns:a16="http://schemas.microsoft.com/office/drawing/2014/main" id="{48E6A927-4E31-A962-FC86-FC2C710D4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09" y="4220619"/>
            <a:ext cx="341764" cy="4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5" descr="Free Feedback Cliparts, Download Free Feedback Cliparts png ...">
            <a:extLst>
              <a:ext uri="{FF2B5EF4-FFF2-40B4-BE49-F238E27FC236}">
                <a16:creationId xmlns:a16="http://schemas.microsoft.com/office/drawing/2014/main" id="{7D3F2350-27C1-727D-ABA9-28F78C1F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52" y="4285549"/>
            <a:ext cx="637628" cy="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63E9F636-19F2-4CE9-190A-CF893D1ACD42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3749785" y="1342704"/>
            <a:ext cx="1074482" cy="3111602"/>
          </a:xfrm>
          <a:prstGeom prst="bentConnector3">
            <a:avLst>
              <a:gd name="adj1" fmla="val 345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6645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BE8BB-024E-3923-EE3B-7C37F8AC0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835D-D341-CC54-978A-CC8B869D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Priorização de vulnerabilidades</a:t>
            </a:r>
            <a:endParaRPr lang="pt-BR" sz="2000" dirty="0">
              <a:latin typeface="Barlo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DD398-34F2-A009-205C-80ECEFA3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0989" y="4819219"/>
            <a:ext cx="2057400" cy="273844"/>
          </a:xfrm>
        </p:spPr>
        <p:txBody>
          <a:bodyPr/>
          <a:lstStyle>
            <a:defPPr>
              <a:defRPr lang="en-BR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C9F1A8-D912-054D-BE08-64C2E46ABF54}" type="slidenum">
              <a:rPr lang="en-BR" smtClean="0"/>
              <a:t>79</a:t>
            </a:fld>
            <a:endParaRPr lang="en-BR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A9CEFBC-3330-1FB3-4E7D-4AC1852CA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285"/>
          <a:stretch/>
        </p:blipFill>
        <p:spPr>
          <a:xfrm>
            <a:off x="46760" y="830235"/>
            <a:ext cx="8863549" cy="37319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A9E1AEE-890B-3E07-B470-C75B1AB06F81}"/>
              </a:ext>
            </a:extLst>
          </p:cNvPr>
          <p:cNvSpPr/>
          <p:nvPr/>
        </p:nvSpPr>
        <p:spPr>
          <a:xfrm>
            <a:off x="733806" y="1687068"/>
            <a:ext cx="2180844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/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D3734-D783-8A82-C535-53AAA31A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0" y="1203427"/>
            <a:ext cx="8863548" cy="44622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FCB3F-914F-A3B3-93F0-DE256CD061DB}"/>
              </a:ext>
            </a:extLst>
          </p:cNvPr>
          <p:cNvSpPr/>
          <p:nvPr/>
        </p:nvSpPr>
        <p:spPr>
          <a:xfrm>
            <a:off x="3031236" y="3723894"/>
            <a:ext cx="740664" cy="26109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1C0F0-824D-21DD-9E10-F3359C3690E9}"/>
              </a:ext>
            </a:extLst>
          </p:cNvPr>
          <p:cNvSpPr/>
          <p:nvPr/>
        </p:nvSpPr>
        <p:spPr>
          <a:xfrm>
            <a:off x="3089632" y="4731171"/>
            <a:ext cx="682268" cy="26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</p:spTree>
    <p:extLst>
      <p:ext uri="{BB962C8B-B14F-4D97-AF65-F5344CB8AC3E}">
        <p14:creationId xmlns:p14="http://schemas.microsoft.com/office/powerpoint/2010/main" val="1299234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C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91c2b155b_0_67"/>
          <p:cNvSpPr txBox="1"/>
          <p:nvPr/>
        </p:nvSpPr>
        <p:spPr>
          <a:xfrm>
            <a:off x="311708" y="5921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pt-BR" sz="5200" b="1" i="0" u="none" strike="noStrike" cap="none">
                <a:solidFill>
                  <a:srgbClr val="011EFF"/>
                </a:solidFill>
                <a:latin typeface="Barlow"/>
                <a:ea typeface="Barlow"/>
                <a:cs typeface="Barlow"/>
                <a:sym typeface="Barlow"/>
              </a:rPr>
              <a:t>XSS está na OWASP Top 10</a:t>
            </a:r>
            <a:endParaRPr sz="5200" b="0" i="0" u="none" strike="noStrike" cap="none">
              <a:solidFill>
                <a:srgbClr val="01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1" name="Google Shape;181;g3591c2b155b_0_67"/>
          <p:cNvSpPr txBox="1"/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011EFF"/>
                </a:solidFill>
                <a:latin typeface="Barlow"/>
                <a:ea typeface="Barlow"/>
                <a:cs typeface="Barlow"/>
                <a:sym typeface="Barlow"/>
              </a:rPr>
              <a:t> CyCognito, 2023</a:t>
            </a:r>
            <a:endParaRPr sz="2800" b="0" i="0" u="none" strike="noStrike" cap="none">
              <a:solidFill>
                <a:srgbClr val="01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6847207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D7648-3981-ADE3-DE85-3E6CAEE3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3D48-524E-0FCD-D3A4-DD6D4D07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8" y="-2686"/>
            <a:ext cx="7886700" cy="994172"/>
          </a:xfrm>
        </p:spPr>
        <p:txBody>
          <a:bodyPr>
            <a:normAutofit/>
          </a:bodyPr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2000" dirty="0">
                <a:latin typeface="Barlow"/>
              </a:rPr>
              <a:t>Priorização de vulnerabilidades</a:t>
            </a:r>
            <a:endParaRPr lang="pt-BR" sz="2000" dirty="0">
              <a:latin typeface="Barlow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48025A9-A154-85BD-6094-083F08E5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285"/>
          <a:stretch/>
        </p:blipFill>
        <p:spPr>
          <a:xfrm>
            <a:off x="46760" y="830235"/>
            <a:ext cx="8863549" cy="37319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9454966-48C8-27B6-4A17-D76483FB6692}"/>
              </a:ext>
            </a:extLst>
          </p:cNvPr>
          <p:cNvSpPr/>
          <p:nvPr/>
        </p:nvSpPr>
        <p:spPr>
          <a:xfrm>
            <a:off x="733806" y="1687068"/>
            <a:ext cx="2180844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R" sz="1013" dirty="0"/>
              <a:t>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5DBCD-1D5F-5D51-F02D-C7FA2CAF3316}"/>
              </a:ext>
            </a:extLst>
          </p:cNvPr>
          <p:cNvSpPr/>
          <p:nvPr/>
        </p:nvSpPr>
        <p:spPr>
          <a:xfrm>
            <a:off x="3031236" y="3723894"/>
            <a:ext cx="740664" cy="26109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61FA7A-5132-D6AD-5081-99F2D877BFA5}"/>
              </a:ext>
            </a:extLst>
          </p:cNvPr>
          <p:cNvSpPr/>
          <p:nvPr/>
        </p:nvSpPr>
        <p:spPr>
          <a:xfrm>
            <a:off x="3089632" y="4731171"/>
            <a:ext cx="682268" cy="26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8437F-97FD-89E9-4FC5-677EB7F7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893"/>
          <a:stretch/>
        </p:blipFill>
        <p:spPr>
          <a:xfrm>
            <a:off x="46759" y="1158513"/>
            <a:ext cx="8897942" cy="2091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B8122-0F45-ED85-1977-22B562561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8" y="3242158"/>
            <a:ext cx="8950938" cy="188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882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ctrTitle"/>
          </p:nvPr>
        </p:nvSpPr>
        <p:spPr>
          <a:xfrm>
            <a:off x="4572001" y="2076344"/>
            <a:ext cx="4249214" cy="11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r>
              <a:rPr lang="pt-BR" sz="2300" b="1">
                <a:solidFill>
                  <a:schemeClr val="lt1"/>
                </a:solidFill>
              </a:rPr>
              <a:t>GT-IMPACTO:</a:t>
            </a:r>
            <a:r>
              <a:rPr lang="pt-BR" sz="2300">
                <a:solidFill>
                  <a:schemeClr val="lt1"/>
                </a:solidFill>
              </a:rPr>
              <a:t> Capacitação em Cibersegurança + Aspectos Econômicos de Ciberataques</a:t>
            </a:r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>
                <a:solidFill>
                  <a:schemeClr val="lt1"/>
                </a:solidFill>
              </a:rPr>
              <a:t>Jéferson Campos Nobre</a:t>
            </a: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>
                <a:solidFill>
                  <a:schemeClr val="lt1"/>
                </a:solidFill>
              </a:rPr>
              <a:t>UFRGS - Coordenador Acadêmico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59349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pt-BR"/>
              <a:t>Apresentação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/>
              <a:t>A EQUIPE</a:t>
            </a:r>
            <a:endParaRPr b="1"/>
          </a:p>
        </p:txBody>
      </p:sp>
      <p:pic>
        <p:nvPicPr>
          <p:cNvPr id="58" name="Google Shape;5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1003" y="1589563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728" y="1589563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1870" y="3113563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7455" y="1589563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2641" y="1589563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6015" y="3113563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16721" y="3113563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/>
          <p:nvPr/>
        </p:nvSpPr>
        <p:spPr>
          <a:xfrm>
            <a:off x="3149503" y="2389888"/>
            <a:ext cx="10830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Jéferson Nobre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" name="Google Shape;66;p11"/>
          <p:cNvSpPr txBox="1"/>
          <p:nvPr/>
        </p:nvSpPr>
        <p:spPr>
          <a:xfrm>
            <a:off x="4337228" y="2389888"/>
            <a:ext cx="10830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Laura Soares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1"/>
          <p:cNvSpPr txBox="1"/>
          <p:nvPr/>
        </p:nvSpPr>
        <p:spPr>
          <a:xfrm>
            <a:off x="5526507" y="2389888"/>
            <a:ext cx="1203804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João Davi Nunes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1"/>
          <p:cNvSpPr txBox="1"/>
          <p:nvPr/>
        </p:nvSpPr>
        <p:spPr>
          <a:xfrm>
            <a:off x="6725078" y="2389888"/>
            <a:ext cx="1584804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Henrique Lindemann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" name="Google Shape;69;p11"/>
          <p:cNvSpPr txBox="1"/>
          <p:nvPr/>
        </p:nvSpPr>
        <p:spPr>
          <a:xfrm>
            <a:off x="3498151" y="3913888"/>
            <a:ext cx="1357133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Geancarlo Kozenieski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1"/>
          <p:cNvSpPr txBox="1"/>
          <p:nvPr/>
        </p:nvSpPr>
        <p:spPr>
          <a:xfrm>
            <a:off x="4964028" y="3913888"/>
            <a:ext cx="10830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Muriel Franco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1"/>
          <p:cNvSpPr txBox="1"/>
          <p:nvPr/>
        </p:nvSpPr>
        <p:spPr>
          <a:xfrm>
            <a:off x="6179003" y="3913888"/>
            <a:ext cx="1375719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Eder John Scheid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116119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pt-BR"/>
              <a:t>Apresentação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/>
              <a:t>O GT-IMPACTO</a:t>
            </a:r>
            <a:endParaRPr b="1"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300" cy="303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 b="1"/>
              <a:t>Objetivo do GT-IMPACTO</a:t>
            </a:r>
            <a:r>
              <a:rPr lang="pt-BR"/>
              <a:t> → capacitação de profissionais sob aspectos técnicos, sociais e econômicos de cibersegurança</a:t>
            </a:r>
            <a:endParaRPr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Público-alvo → alunos de cursos de cibersegurança, instrutores, organizações de ensino de cibersegurança</a:t>
            </a:r>
            <a:endParaRPr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Cenário de uso:</a:t>
            </a:r>
            <a:endParaRPr/>
          </a:p>
          <a:p>
            <a:pPr marL="914400" lvl="1" indent="-336550" algn="l" rtl="0">
              <a:spcBef>
                <a:spcPts val="1000"/>
              </a:spcBef>
              <a:spcAft>
                <a:spcPts val="0"/>
              </a:spcAft>
              <a:buSzPts val="1700"/>
              <a:buFont typeface="Barlow"/>
              <a:buChar char="○"/>
            </a:pPr>
            <a:r>
              <a:rPr lang="pt-BR" sz="1700">
                <a:latin typeface="Barlow"/>
                <a:ea typeface="Barlow"/>
                <a:cs typeface="Barlow"/>
                <a:sym typeface="Barlow"/>
              </a:rPr>
              <a:t>Empresa fictícia preparada por um instrutor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6550" algn="l" rtl="0">
              <a:spcBef>
                <a:spcPts val="1000"/>
              </a:spcBef>
              <a:spcAft>
                <a:spcPts val="1000"/>
              </a:spcAft>
              <a:buSzPts val="1700"/>
              <a:buFont typeface="Barlow"/>
              <a:buChar char="○"/>
            </a:pPr>
            <a:r>
              <a:rPr lang="pt-BR" sz="1700">
                <a:latin typeface="Barlow"/>
                <a:ea typeface="Barlow"/>
                <a:cs typeface="Barlow"/>
                <a:sym typeface="Barlow"/>
              </a:rPr>
              <a:t>Alunos interagem com os parâmetros do cenário para observar seu impacto na análise de riscos e no planejamento econômico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2952443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120525" y="3548700"/>
            <a:ext cx="5739300" cy="1319700"/>
          </a:xfrm>
          <a:prstGeom prst="roundRect">
            <a:avLst>
              <a:gd name="adj" fmla="val 109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2.	Funcionamento do MVP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Pipeline de módulos do </a:t>
            </a:r>
            <a:r>
              <a:rPr lang="pt-BR" b="1"/>
              <a:t>GT-IMPACTO</a:t>
            </a:r>
            <a:endParaRPr b="1"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2266450" y="1658825"/>
            <a:ext cx="6340800" cy="154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Base de Dados</a:t>
            </a:r>
            <a:r>
              <a:rPr lang="pt-BR" sz="1400"/>
              <a:t> de Relatórios: definições de ameaças, tipos de ataque, e suas consequências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Simulações de Risco</a:t>
            </a:r>
            <a:r>
              <a:rPr lang="pt-BR" sz="1400"/>
              <a:t>: simulação dos impactos técnicos desses ataques</a:t>
            </a:r>
            <a:endParaRPr sz="1400"/>
          </a:p>
          <a:p>
            <a:pPr marL="457200" lvl="0" indent="-317500" algn="l" rtl="0">
              <a:spcBef>
                <a:spcPts val="700"/>
              </a:spcBef>
              <a:spcAft>
                <a:spcPts val="0"/>
              </a:spcAft>
              <a:buSzPts val="1400"/>
              <a:buChar char="●"/>
            </a:pPr>
            <a:r>
              <a:rPr lang="pt-BR" sz="1400" b="1"/>
              <a:t>Planejamento Econômico</a:t>
            </a:r>
            <a:r>
              <a:rPr lang="pt-BR" sz="1400"/>
              <a:t>: usa as simulações dos impactos técnicos para modelar o investimento ótimo em cibersegurança para cada cenário de estudo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</a:pPr>
            <a:r>
              <a:rPr lang="pt-BR" sz="1400">
                <a:latin typeface="Barlow"/>
                <a:ea typeface="Barlow"/>
                <a:cs typeface="Barlow"/>
                <a:sym typeface="Barlow"/>
              </a:rPr>
              <a:t>Modelo Gordon-Loeb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3196450" y="3620800"/>
            <a:ext cx="1218000" cy="53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Barlow"/>
                <a:ea typeface="Barlow"/>
                <a:cs typeface="Barlow"/>
                <a:sym typeface="Barlow"/>
              </a:rPr>
              <a:t>Caso de Estudo Padronizado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4699079" y="3958260"/>
            <a:ext cx="1218000" cy="53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Barlow"/>
                <a:ea typeface="Barlow"/>
                <a:cs typeface="Barlow"/>
                <a:sym typeface="Barlow"/>
              </a:rPr>
              <a:t>Simulações Econômicas </a:t>
            </a:r>
            <a:br>
              <a:rPr lang="pt-BR" sz="1100">
                <a:latin typeface="Barlow"/>
                <a:ea typeface="Barlow"/>
                <a:cs typeface="Barlow"/>
                <a:sym typeface="Barlow"/>
              </a:rPr>
            </a:br>
            <a:r>
              <a:rPr lang="pt-BR" sz="1100">
                <a:latin typeface="Barlow"/>
                <a:ea typeface="Barlow"/>
                <a:cs typeface="Barlow"/>
                <a:sym typeface="Barlow"/>
              </a:rPr>
              <a:t>e de Risco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3196450" y="4272732"/>
            <a:ext cx="1216800" cy="53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Barlow"/>
                <a:ea typeface="Barlow"/>
                <a:cs typeface="Barlow"/>
                <a:sym typeface="Barlow"/>
              </a:rPr>
              <a:t>Banco de Dados de Relatórios da Indústria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7551938" y="3958260"/>
            <a:ext cx="1218000" cy="53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Barlow"/>
                <a:ea typeface="Barlow"/>
                <a:cs typeface="Barlow"/>
                <a:sym typeface="Barlow"/>
              </a:rPr>
              <a:t>Investimento Ótimo em Cibersegurança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4413250" y="3868650"/>
            <a:ext cx="285900" cy="6879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/>
          <p:nvPr/>
        </p:nvSpPr>
        <p:spPr>
          <a:xfrm rot="5400000">
            <a:off x="4634425" y="4160700"/>
            <a:ext cx="116100" cy="103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7343500" y="4154550"/>
            <a:ext cx="245700" cy="116100"/>
          </a:xfrm>
          <a:prstGeom prst="rightArrow">
            <a:avLst>
              <a:gd name="adj1" fmla="val 24462"/>
              <a:gd name="adj2" fmla="val 8270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2868350" y="4112400"/>
            <a:ext cx="314400" cy="192300"/>
          </a:xfrm>
          <a:prstGeom prst="rightArrow">
            <a:avLst>
              <a:gd name="adj1" fmla="val 33354"/>
              <a:gd name="adj2" fmla="val 6834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6125509" y="3958260"/>
            <a:ext cx="1218000" cy="53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Barlow"/>
                <a:ea typeface="Barlow"/>
                <a:cs typeface="Barlow"/>
                <a:sym typeface="Barlow"/>
              </a:rPr>
              <a:t>Mudanças e Adaptações ao Cenário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5917075" y="4154550"/>
            <a:ext cx="245700" cy="116100"/>
          </a:xfrm>
          <a:prstGeom prst="rightArrow">
            <a:avLst>
              <a:gd name="adj1" fmla="val 24462"/>
              <a:gd name="adj2" fmla="val 8270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3"/>
          <p:cNvGrpSpPr/>
          <p:nvPr/>
        </p:nvGrpSpPr>
        <p:grpSpPr>
          <a:xfrm>
            <a:off x="2022713" y="3759295"/>
            <a:ext cx="924542" cy="898523"/>
            <a:chOff x="1687825" y="3679400"/>
            <a:chExt cx="1119300" cy="1087800"/>
          </a:xfrm>
        </p:grpSpPr>
        <p:sp>
          <p:nvSpPr>
            <p:cNvPr id="100" name="Google Shape;100;p13"/>
            <p:cNvSpPr/>
            <p:nvPr/>
          </p:nvSpPr>
          <p:spPr>
            <a:xfrm>
              <a:off x="1687825" y="3679400"/>
              <a:ext cx="1119300" cy="1087800"/>
            </a:xfrm>
            <a:prstGeom prst="roundRect">
              <a:avLst>
                <a:gd name="adj" fmla="val 117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" name="Google Shape;101;p13"/>
            <p:cNvPicPr preferRelativeResize="0"/>
            <p:nvPr/>
          </p:nvPicPr>
          <p:blipFill rotWithShape="1">
            <a:blip r:embed="rId3">
              <a:alphaModFix/>
            </a:blip>
            <a:srcRect r="59935"/>
            <a:stretch/>
          </p:blipFill>
          <p:spPr>
            <a:xfrm>
              <a:off x="1796987" y="3787350"/>
              <a:ext cx="915075" cy="871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53389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024" y="848200"/>
            <a:ext cx="6633749" cy="40877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3.	A Plataforma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8699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198" y="848138"/>
            <a:ext cx="6634800" cy="4087853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3.	A Plataforma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64470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3.	A Plataforma</a:t>
            </a:r>
            <a:endParaRPr/>
          </a:p>
        </p:txBody>
      </p:sp>
      <p:grpSp>
        <p:nvGrpSpPr>
          <p:cNvPr id="122" name="Google Shape;122;p16"/>
          <p:cNvGrpSpPr/>
          <p:nvPr/>
        </p:nvGrpSpPr>
        <p:grpSpPr>
          <a:xfrm>
            <a:off x="2204198" y="848138"/>
            <a:ext cx="6634801" cy="4087863"/>
            <a:chOff x="2204198" y="848138"/>
            <a:chExt cx="6634801" cy="4087863"/>
          </a:xfrm>
        </p:grpSpPr>
        <p:grpSp>
          <p:nvGrpSpPr>
            <p:cNvPr id="123" name="Google Shape;123;p16"/>
            <p:cNvGrpSpPr/>
            <p:nvPr/>
          </p:nvGrpSpPr>
          <p:grpSpPr>
            <a:xfrm>
              <a:off x="2204198" y="848138"/>
              <a:ext cx="6634801" cy="4087863"/>
              <a:chOff x="2204198" y="848138"/>
              <a:chExt cx="6634801" cy="4087863"/>
            </a:xfrm>
          </p:grpSpPr>
          <p:pic>
            <p:nvPicPr>
              <p:cNvPr id="124" name="Google Shape;124;p1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04198" y="848138"/>
                <a:ext cx="6634800" cy="4087853"/>
              </a:xfrm>
              <a:prstGeom prst="rect">
                <a:avLst/>
              </a:prstGeom>
              <a:noFill/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25" name="Google Shape;125;p16"/>
              <p:cNvPicPr preferRelativeResize="0"/>
              <p:nvPr/>
            </p:nvPicPr>
            <p:blipFill rotWithShape="1">
              <a:blip r:embed="rId4">
                <a:alphaModFix/>
              </a:blip>
              <a:srcRect b="1960"/>
              <a:stretch/>
            </p:blipFill>
            <p:spPr>
              <a:xfrm>
                <a:off x="3519650" y="1615475"/>
                <a:ext cx="5319349" cy="33205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1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519650" y="1259037"/>
                <a:ext cx="5319349" cy="3148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7" name="Google Shape;127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04200" y="1271450"/>
              <a:ext cx="1275975" cy="2260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016686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4.	Considerações Finais</a:t>
            </a:r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Próximos passos do projeto</a:t>
            </a: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300" cy="303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Apresentação da Versão 2 do MVP no encerramento do primeiro ciclo do programa de P&amp;D do Hackers do Bem</a:t>
            </a:r>
            <a:endParaRPr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Publicações e disseminação de resultados</a:t>
            </a:r>
            <a:endParaRPr/>
          </a:p>
          <a:p>
            <a:pPr marL="914400" lvl="1" indent="-336550" algn="l" rtl="0">
              <a:spcBef>
                <a:spcPts val="1000"/>
              </a:spcBef>
              <a:spcAft>
                <a:spcPts val="0"/>
              </a:spcAft>
              <a:buSzPts val="1700"/>
              <a:buFont typeface="Barlow"/>
              <a:buChar char="○"/>
            </a:pPr>
            <a:r>
              <a:rPr lang="pt-BR" sz="1700">
                <a:latin typeface="Barlow"/>
                <a:ea typeface="Barlow"/>
                <a:cs typeface="Barlow"/>
                <a:sym typeface="Barlow"/>
              </a:rPr>
              <a:t>Minicurso no SBCAS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6550" algn="l" rtl="0">
              <a:spcBef>
                <a:spcPts val="1000"/>
              </a:spcBef>
              <a:spcAft>
                <a:spcPts val="1000"/>
              </a:spcAft>
              <a:buSzPts val="1700"/>
              <a:buFont typeface="Barlow"/>
              <a:buChar char="○"/>
            </a:pPr>
            <a:r>
              <a:rPr lang="pt-BR" sz="1700">
                <a:latin typeface="Barlow"/>
                <a:ea typeface="Barlow"/>
                <a:cs typeface="Barlow"/>
                <a:sym typeface="Barlow"/>
              </a:rPr>
              <a:t>Submissão para o Salão de Ferramentas do SBSeg</a:t>
            </a:r>
            <a:endParaRPr sz="1700"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5451557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ctrTitle"/>
          </p:nvPr>
        </p:nvSpPr>
        <p:spPr>
          <a:xfrm>
            <a:off x="5642708" y="1322264"/>
            <a:ext cx="3243300" cy="334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Experimente a plataforma:</a:t>
            </a:r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5642706" y="3530190"/>
            <a:ext cx="3243300" cy="33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gt-impacto.inf.ufrgs.br</a:t>
            </a:r>
            <a:endParaRPr/>
          </a:p>
        </p:txBody>
      </p:sp>
      <p:pic>
        <p:nvPicPr>
          <p:cNvPr id="143" name="Google Shape;143;p18" title="fra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338" y="1768613"/>
            <a:ext cx="1690025" cy="16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>
            <a:spLocks noGrp="1"/>
          </p:cNvSpPr>
          <p:nvPr>
            <p:ph type="ctrTitle"/>
          </p:nvPr>
        </p:nvSpPr>
        <p:spPr>
          <a:xfrm>
            <a:off x="5642721" y="426764"/>
            <a:ext cx="3243300" cy="334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Visite nosso site:</a:t>
            </a:r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1"/>
          </p:nvPr>
        </p:nvSpPr>
        <p:spPr>
          <a:xfrm>
            <a:off x="5642731" y="761565"/>
            <a:ext cx="3243300" cy="33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inf.ufrgs.br/gt-impacto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0280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Visão Geral</a:t>
            </a:r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Usuários do emulador realizam atividades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body" idx="2"/>
          </p:nvPr>
        </p:nvSpPr>
        <p:spPr>
          <a:xfrm>
            <a:off x="2266437" y="1808600"/>
            <a:ext cx="65103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Uma introdução teórica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Procedimentos práticos para realização de testes de exploração e identificação de vulnerabilidade XSS em servidores Web executados em máquinas virtuais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O usuário é guiado passo-a-passo pelo emulador durante a execução das atividades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Atividades para diferentes níveis de conhecimento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121182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OBRIGADO!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jcnobre@inf.ufrgs.br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78076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ome da palestra em até 2 linhas /  em até 3 linha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251C8-FBD3-4D8B-A2BB-7D0F6705DB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22750" y="2138837"/>
            <a:ext cx="4849583" cy="1119286"/>
          </a:xfrm>
        </p:spPr>
        <p:txBody>
          <a:bodyPr>
            <a:noAutofit/>
          </a:bodyPr>
          <a:lstStyle/>
          <a:p>
            <a:pPr algn="ctr"/>
            <a:r>
              <a:rPr lang="pt-BR" sz="2300" dirty="0">
                <a:solidFill>
                  <a:srgbClr val="FFFFFF"/>
                </a:solidFill>
                <a:latin typeface="Barlow"/>
                <a:ea typeface="Microsoft YaHei"/>
                <a:cs typeface="Arial"/>
              </a:rPr>
              <a:t>Automatizando a Defesa Cibernética na Educação: </a:t>
            </a:r>
            <a:br>
              <a:rPr lang="pt-BR" sz="2300" dirty="0">
                <a:solidFill>
                  <a:srgbClr val="FFFFFF"/>
                </a:solidFill>
                <a:latin typeface="Barlow"/>
                <a:ea typeface="Microsoft YaHei"/>
                <a:cs typeface="Arial"/>
              </a:rPr>
            </a:br>
            <a:r>
              <a:rPr lang="pt-BR" sz="2300" dirty="0">
                <a:solidFill>
                  <a:srgbClr val="FFFFFF"/>
                </a:solidFill>
                <a:latin typeface="Barlow"/>
                <a:ea typeface="Microsoft YaHei"/>
                <a:cs typeface="Arial"/>
              </a:rPr>
              <a:t>GT-SITV (Hackers do Bem)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7450F0-34BD-4C15-8425-197A4B1D829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720167" y="3449297"/>
            <a:ext cx="4077000" cy="326160"/>
          </a:xfrm>
        </p:spPr>
        <p:txBody>
          <a:bodyPr>
            <a:noAutofit/>
          </a:bodyPr>
          <a:lstStyle/>
          <a:p>
            <a:pPr lvl="0" algn="r"/>
            <a:r>
              <a:rPr lang="pt-BR" i="0">
                <a:solidFill>
                  <a:srgbClr val="FFFFFF"/>
                </a:solidFill>
                <a:latin typeface="Barlow" pitchFamily="18"/>
              </a:rPr>
              <a:t>Rildo Souza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56E9FD-927C-46D7-8DC5-72E58C5896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63750" y="3772200"/>
            <a:ext cx="6807500" cy="748694"/>
          </a:xfrm>
        </p:spPr>
        <p:txBody>
          <a:bodyPr>
            <a:noAutofit/>
          </a:bodyPr>
          <a:lstStyle/>
          <a:p>
            <a:pPr algn="r"/>
            <a:r>
              <a:rPr lang="pt-BR" dirty="0">
                <a:solidFill>
                  <a:srgbClr val="FFFFFF"/>
                </a:solidFill>
                <a:latin typeface="Barlow"/>
                <a:ea typeface="Microsoft YaHei"/>
                <a:cs typeface="Arial"/>
              </a:rPr>
              <a:t>RNP/Coordenador de Segurança da Informação</a:t>
            </a:r>
            <a:endParaRPr lang="pt-BR" dirty="0">
              <a:solidFill>
                <a:srgbClr val="FFFFFF"/>
              </a:solidFill>
            </a:endParaRPr>
          </a:p>
          <a:p>
            <a:pPr lvl="0" algn="r"/>
            <a:br>
              <a:rPr lang="pt-BR" dirty="0"/>
            </a:br>
            <a:r>
              <a:rPr lang="pt-BR" dirty="0">
                <a:solidFill>
                  <a:srgbClr val="FFFFFF"/>
                </a:solidFill>
                <a:latin typeface="Barlow"/>
                <a:ea typeface="Microsoft YaHei"/>
                <a:cs typeface="Arial"/>
              </a:rPr>
              <a:t>Marcos </a:t>
            </a:r>
            <a:r>
              <a:rPr lang="pt-BR" dirty="0" err="1">
                <a:solidFill>
                  <a:srgbClr val="FFFFFF"/>
                </a:solidFill>
                <a:latin typeface="Barlow"/>
                <a:ea typeface="Microsoft YaHei"/>
                <a:cs typeface="Arial"/>
              </a:rPr>
              <a:t>Antonio</a:t>
            </a:r>
            <a:r>
              <a:rPr lang="pt-BR" dirty="0">
                <a:solidFill>
                  <a:srgbClr val="FFFFFF"/>
                </a:solidFill>
                <a:latin typeface="Barlow"/>
                <a:ea typeface="Microsoft YaHei"/>
                <a:cs typeface="Arial"/>
              </a:rPr>
              <a:t> – Coordenador do GT-SITV</a:t>
            </a:r>
            <a:br>
              <a:rPr lang="pt-BR" dirty="0"/>
            </a:b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183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ntexto e Motiv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FE77162B-AEAE-4ED4-89C8-4F87ECC37E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t-BR"/>
              <a:t>Contexto e Motivação</a:t>
            </a:r>
          </a:p>
        </p:txBody>
      </p:sp>
      <p:sp>
        <p:nvSpPr>
          <p:cNvPr id="4" name="Espaço Reservado para Conteúdo 6">
            <a:extLst>
              <a:ext uri="{FF2B5EF4-FFF2-40B4-BE49-F238E27FC236}">
                <a16:creationId xmlns:a16="http://schemas.microsoft.com/office/drawing/2014/main" id="{DCF008D5-F897-4383-A259-5A82C84C11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40516" y="1048934"/>
            <a:ext cx="6961965" cy="3408766"/>
          </a:xfrm>
        </p:spPr>
        <p:txBody>
          <a:bodyPr/>
          <a:lstStyle/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/>
              <a:t> Setor de educação é um dos mais visados por ataques cibernéticos [1];</a:t>
            </a:r>
            <a:br>
              <a:rPr lang="pt-BR" sz="1800"/>
            </a:br>
            <a:endParaRPr lang="pt-BR" sz="1800"/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/>
              <a:t> Mais de 100 mil notificações de vulnerabilidades enviadas anualmente pelo CAIS/RNP;</a:t>
            </a:r>
            <a:br>
              <a:rPr lang="pt-BR" sz="1800"/>
            </a:br>
            <a:endParaRPr lang="pt-BR" sz="1800"/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/>
              <a:t> Os clientes do Sistema RNP, muitas vezes, não possuem pessoal, ferramentas e conhecimento técnico para detectar e solucionar vulnerabilidades;</a:t>
            </a:r>
            <a:br>
              <a:rPr lang="pt-BR" sz="1800"/>
            </a:br>
            <a:endParaRPr lang="pt-BR" sz="1800"/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>
                <a:latin typeface="Barlow"/>
                <a:ea typeface="Microsoft YaHei"/>
                <a:cs typeface="Arial"/>
              </a:rPr>
              <a:t> 70% das notificações de vulnerabilidades não são solucionadas pelos clientes da RNP.</a:t>
            </a:r>
            <a:endParaRPr lang="pt-BR" sz="180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8D6B2A2-3AEC-4EBC-B2DB-E50D82AC2D98}"/>
              </a:ext>
            </a:extLst>
          </p:cNvPr>
          <p:cNvSpPr/>
          <p:nvPr/>
        </p:nvSpPr>
        <p:spPr>
          <a:xfrm>
            <a:off x="1973281" y="4868820"/>
            <a:ext cx="63395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/>
              <a:t>[1] - https://blog.checkpoint.com/research/shifting-attack-landscapes-and-sectors-in-q1-2024-with-a-28-increase-in-cyber-attacks-globally/ </a:t>
            </a:r>
          </a:p>
        </p:txBody>
      </p:sp>
    </p:spTree>
    <p:extLst>
      <p:ext uri="{BB962C8B-B14F-4D97-AF65-F5344CB8AC3E}">
        <p14:creationId xmlns:p14="http://schemas.microsoft.com/office/powerpoint/2010/main" val="34469009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escrição da Sol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9BE14279-422B-464C-BEFB-B7019DA8A9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t-BR"/>
              <a:t>A Solução</a:t>
            </a:r>
          </a:p>
        </p:txBody>
      </p:sp>
      <p:sp>
        <p:nvSpPr>
          <p:cNvPr id="4" name="Espaço Reservado para Conteúdo 6">
            <a:extLst>
              <a:ext uri="{FF2B5EF4-FFF2-40B4-BE49-F238E27FC236}">
                <a16:creationId xmlns:a16="http://schemas.microsoft.com/office/drawing/2014/main" id="{CBEB0F86-F758-4D12-96C1-FA632E3928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66560" y="1118996"/>
            <a:ext cx="6509879" cy="3036600"/>
          </a:xfrm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>
                <a:latin typeface="Barlow"/>
                <a:ea typeface="Microsoft YaHei"/>
                <a:cs typeface="Arial"/>
              </a:rPr>
              <a:t> Nome: Rede Segura</a:t>
            </a:r>
          </a:p>
          <a:p>
            <a:pPr>
              <a:buClr>
                <a:srgbClr val="000000"/>
              </a:buClr>
              <a:buSzPct val="100000"/>
              <a:tabLst/>
            </a:pPr>
            <a:endParaRPr lang="pt-BR" sz="1800">
              <a:latin typeface="Barlow"/>
              <a:ea typeface="Microsoft YaHei"/>
              <a:cs typeface="Arial"/>
            </a:endParaRPr>
          </a:p>
          <a:p>
            <a:pPr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>
                <a:latin typeface="Barlow"/>
                <a:ea typeface="Microsoft YaHei"/>
                <a:cs typeface="Arial"/>
              </a:rPr>
              <a:t> Grupo de Trabalho nasceu após o </a:t>
            </a:r>
            <a:r>
              <a:rPr lang="pt-BR" sz="1800" err="1">
                <a:latin typeface="Barlow"/>
                <a:ea typeface="Microsoft YaHei"/>
                <a:cs typeface="Arial"/>
              </a:rPr>
              <a:t>Hackathon</a:t>
            </a:r>
            <a:r>
              <a:rPr lang="pt-BR" sz="1800">
                <a:latin typeface="Barlow"/>
                <a:ea typeface="Microsoft YaHei"/>
                <a:cs typeface="Arial"/>
              </a:rPr>
              <a:t> do HDB;</a:t>
            </a:r>
            <a:endParaRPr lang="pt-BR">
              <a:latin typeface="Barlow"/>
              <a:ea typeface="Microsoft YaHei"/>
              <a:cs typeface="Arial"/>
            </a:endParaRPr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endParaRPr lang="pt-BR" sz="1800"/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>
                <a:latin typeface="Barlow"/>
                <a:ea typeface="Microsoft YaHei"/>
                <a:cs typeface="Arial"/>
              </a:rPr>
              <a:t> Plataforma automatizada de testes;</a:t>
            </a:r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endParaRPr lang="pt-BR" sz="1800"/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>
                <a:latin typeface="Barlow"/>
                <a:ea typeface="Microsoft YaHei"/>
                <a:cs typeface="Arial"/>
              </a:rPr>
              <a:t> Foco na usabilidade para diferentes níveis de conhecimento;</a:t>
            </a:r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endParaRPr lang="pt-BR" sz="1800"/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  <a:tabLst/>
            </a:pPr>
            <a:r>
              <a:rPr lang="pt-BR" sz="1800">
                <a:latin typeface="Barlow"/>
                <a:ea typeface="Microsoft YaHei"/>
                <a:cs typeface="Arial"/>
              </a:rPr>
              <a:t> Projeto colaborativo com a comunidade acadêmica</a:t>
            </a:r>
            <a:br>
              <a:rPr lang="pt-BR" sz="1800"/>
            </a:b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2992534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rquite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8554A191-0B73-4804-8D84-1CA94FD0C1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t-BR"/>
              <a:t>Tecnologias Utilizadas</a:t>
            </a:r>
          </a:p>
        </p:txBody>
      </p:sp>
      <p:sp>
        <p:nvSpPr>
          <p:cNvPr id="4" name="Espaço Reservado para Conteúdo 6">
            <a:extLst>
              <a:ext uri="{FF2B5EF4-FFF2-40B4-BE49-F238E27FC236}">
                <a16:creationId xmlns:a16="http://schemas.microsoft.com/office/drawing/2014/main" id="{9AE4F4FC-B236-4D7C-A242-516A23D2CB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87684" y="1424436"/>
            <a:ext cx="4298816" cy="3162240"/>
          </a:xfrm>
        </p:spPr>
        <p:txBody>
          <a:bodyPr/>
          <a:lstStyle/>
          <a:p>
            <a:pPr lvl="0"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>
                <a:latin typeface="Barlow"/>
                <a:ea typeface="Microsoft YaHei"/>
                <a:cs typeface="Arial"/>
              </a:rPr>
              <a:t>  </a:t>
            </a:r>
            <a:r>
              <a:rPr lang="pt-BR" sz="1800" err="1">
                <a:latin typeface="Barlow"/>
                <a:ea typeface="Microsoft YaHei"/>
                <a:cs typeface="Arial"/>
              </a:rPr>
              <a:t>Backend</a:t>
            </a:r>
            <a:r>
              <a:rPr lang="pt-BR" sz="1800">
                <a:latin typeface="Barlow"/>
                <a:ea typeface="Microsoft YaHei"/>
                <a:cs typeface="Arial"/>
              </a:rPr>
              <a:t>: Python + </a:t>
            </a:r>
            <a:r>
              <a:rPr lang="pt-BR" sz="1800" err="1">
                <a:latin typeface="Barlow"/>
                <a:ea typeface="Microsoft YaHei"/>
                <a:cs typeface="Arial"/>
              </a:rPr>
              <a:t>FastAPI</a:t>
            </a:r>
            <a:r>
              <a:rPr lang="pt-BR" sz="1800">
                <a:latin typeface="Barlow"/>
                <a:ea typeface="Microsoft YaHei"/>
                <a:cs typeface="Arial"/>
              </a:rPr>
              <a:t>;</a:t>
            </a:r>
          </a:p>
          <a:p>
            <a:pPr lvl="0"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 lvl="0"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>
                <a:latin typeface="Barlow"/>
                <a:ea typeface="Microsoft YaHei"/>
                <a:cs typeface="Arial"/>
              </a:rPr>
              <a:t> </a:t>
            </a:r>
            <a:r>
              <a:rPr lang="pt-BR" sz="1800" err="1">
                <a:latin typeface="Barlow"/>
                <a:ea typeface="Microsoft YaHei"/>
                <a:cs typeface="Arial"/>
              </a:rPr>
              <a:t>Frontends</a:t>
            </a:r>
            <a:r>
              <a:rPr lang="pt-BR" sz="1800">
                <a:latin typeface="Barlow"/>
                <a:ea typeface="Microsoft YaHei"/>
                <a:cs typeface="Arial"/>
              </a:rPr>
              <a:t>: </a:t>
            </a:r>
            <a:r>
              <a:rPr lang="pt-BR" sz="1800" err="1">
                <a:latin typeface="Barlow"/>
                <a:ea typeface="Microsoft YaHei"/>
                <a:cs typeface="Arial"/>
              </a:rPr>
              <a:t>NextJS</a:t>
            </a:r>
            <a:r>
              <a:rPr lang="pt-BR" sz="1800">
                <a:latin typeface="Barlow"/>
                <a:ea typeface="Microsoft YaHei"/>
                <a:cs typeface="Arial"/>
              </a:rPr>
              <a:t>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>
                <a:latin typeface="Barlow"/>
                <a:ea typeface="Microsoft YaHei"/>
                <a:cs typeface="Arial"/>
              </a:rPr>
              <a:t> </a:t>
            </a:r>
            <a:r>
              <a:rPr lang="pt-BR" sz="1800" b="1">
                <a:latin typeface="Barlow"/>
                <a:ea typeface="Microsoft YaHei"/>
                <a:cs typeface="Arial"/>
              </a:rPr>
              <a:t>Pontos Fortes:</a:t>
            </a:r>
            <a:endParaRPr lang="pt-BR" sz="1800" b="1">
              <a:latin typeface="Barlow" pitchFamily="2"/>
            </a:endParaRPr>
          </a:p>
          <a:p>
            <a:pPr lvl="1" indent="0">
              <a:spcBef>
                <a:spcPts val="1001"/>
              </a:spcBef>
              <a:buClr>
                <a:srgbClr val="000000"/>
              </a:buClr>
              <a:buSzPct val="100000"/>
              <a:buFont typeface="Courier New" pitchFamily="34"/>
              <a:buChar char="o"/>
            </a:pPr>
            <a:r>
              <a:rPr lang="pt-BR" sz="1400">
                <a:highlight>
                  <a:scrgbClr r="0" g="0" b="0">
                    <a:alpha val="0"/>
                  </a:scrgbClr>
                </a:highlight>
                <a:latin typeface="Barlow"/>
                <a:ea typeface="Microsoft YaHei"/>
                <a:cs typeface="Arial"/>
              </a:rPr>
              <a:t> </a:t>
            </a:r>
            <a:r>
              <a:rPr lang="pt-BR" sz="1800">
                <a:highlight>
                  <a:scrgbClr r="0" g="0" b="0">
                    <a:alpha val="0"/>
                  </a:scrgbClr>
                </a:highlight>
                <a:latin typeface="Barlow"/>
                <a:ea typeface="Microsoft YaHei"/>
                <a:cs typeface="Arial"/>
              </a:rPr>
              <a:t>APIs escaláveis e documentadas;</a:t>
            </a:r>
          </a:p>
          <a:p>
            <a:pPr lvl="1" indent="0">
              <a:spcBef>
                <a:spcPts val="1001"/>
              </a:spcBef>
              <a:buClr>
                <a:srgbClr val="000000"/>
              </a:buClr>
              <a:buSzPct val="100000"/>
              <a:buFont typeface="Courier New" pitchFamily="34"/>
              <a:buChar char="o"/>
            </a:pPr>
            <a:endParaRPr lang="pt-BR" sz="1800">
              <a:highlight>
                <a:scrgbClr r="0" g="0" b="0">
                  <a:alpha val="0"/>
                </a:scrgbClr>
              </a:highlight>
              <a:latin typeface="Barlow" pitchFamily="2"/>
              <a:ea typeface="Microsoft YaHei"/>
              <a:cs typeface="Arial"/>
            </a:endParaRPr>
          </a:p>
          <a:p>
            <a:pPr lvl="1" indent="0">
              <a:spcBef>
                <a:spcPts val="1001"/>
              </a:spcBef>
              <a:buClr>
                <a:srgbClr val="000000"/>
              </a:buClr>
              <a:buSzPct val="100000"/>
              <a:buFont typeface="Courier New" pitchFamily="34"/>
              <a:buChar char="o"/>
            </a:pPr>
            <a:r>
              <a:rPr lang="pt-BR" sz="1800">
                <a:highlight>
                  <a:scrgbClr r="0" g="0" b="0">
                    <a:alpha val="0"/>
                  </a:scrgbClr>
                </a:highlight>
                <a:latin typeface="Barlow"/>
                <a:ea typeface="Microsoft YaHei"/>
                <a:cs typeface="Arial"/>
              </a:rPr>
              <a:t> Design responsivo e acessível</a:t>
            </a:r>
          </a:p>
          <a:p>
            <a:pPr lvl="0"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 lvl="0">
              <a:spcBef>
                <a:spcPts val="1001"/>
              </a:spcBef>
              <a:buClr>
                <a:srgbClr val="000000"/>
              </a:buClr>
              <a:buSzPct val="100000"/>
            </a:pPr>
            <a:br>
              <a:rPr lang="pt-BR" sz="1800">
                <a:latin typeface="Barlow" pitchFamily="2"/>
              </a:rPr>
            </a:br>
            <a:endParaRPr lang="pt-BR" sz="1800">
              <a:latin typeface="Barlow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979775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emonstração no Estande (conv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A648E40E-0E80-4A76-BFF6-61297E367A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t-BR"/>
              <a:t>Como Funciona</a:t>
            </a:r>
          </a:p>
        </p:txBody>
      </p:sp>
      <p:sp>
        <p:nvSpPr>
          <p:cNvPr id="5" name="Espaço Reservado para Conteúdo 6">
            <a:extLst>
              <a:ext uri="{FF2B5EF4-FFF2-40B4-BE49-F238E27FC236}">
                <a16:creationId xmlns:a16="http://schemas.microsoft.com/office/drawing/2014/main" id="{FFE2787C-075B-4438-80C8-A002F4201182}"/>
              </a:ext>
            </a:extLst>
          </p:cNvPr>
          <p:cNvSpPr txBox="1">
            <a:spLocks/>
          </p:cNvSpPr>
          <p:nvPr/>
        </p:nvSpPr>
        <p:spPr>
          <a:xfrm>
            <a:off x="1980628" y="1163380"/>
            <a:ext cx="3110039" cy="3300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algn="l" rtl="0" hangingPunct="1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tabLst/>
              <a:defRPr lang="en-US" sz="2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  <a:ea typeface="Microsoft YaHei" pitchFamily="2"/>
                <a:cs typeface="Ari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 dirty="0">
                <a:latin typeface="Barlow"/>
                <a:ea typeface="Microsoft YaHei"/>
                <a:cs typeface="Arial"/>
              </a:rPr>
              <a:t> Cliente acessa a plataforma;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 dirty="0">
                <a:latin typeface="Barlow"/>
                <a:ea typeface="Microsoft YaHei"/>
                <a:cs typeface="Arial"/>
              </a:rPr>
              <a:t> Escolhe o teste desejado;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 dirty="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 dirty="0">
                <a:latin typeface="Barlow"/>
                <a:ea typeface="Microsoft YaHei"/>
                <a:cs typeface="Arial"/>
              </a:rPr>
              <a:t> Seleciona um endereço IP;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 dirty="0">
                <a:latin typeface="Barlow"/>
                <a:ea typeface="Microsoft YaHei"/>
                <a:cs typeface="Arial"/>
              </a:rPr>
              <a:t> Sistema executa testes customizados;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 dirty="0">
                <a:latin typeface="Barlow"/>
                <a:ea typeface="Microsoft YaHei"/>
                <a:cs typeface="Arial"/>
              </a:rPr>
              <a:t> Relatório é gerado com recomendações práticas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</a:pPr>
            <a:br>
              <a:rPr lang="pt-BR" sz="1800" dirty="0">
                <a:latin typeface="Barlow" pitchFamily="2"/>
              </a:rPr>
            </a:br>
            <a:endParaRPr lang="pt-BR" sz="1800">
              <a:latin typeface="Barlow" pitchFamily="2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EADA48-5957-4325-A888-036A0791D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30" y="1862418"/>
            <a:ext cx="4014269" cy="22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03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A648E40E-0E80-4A76-BFF6-61297E367A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t-BR"/>
              <a:t>Benefícios da Solução</a:t>
            </a:r>
          </a:p>
        </p:txBody>
      </p:sp>
      <p:sp>
        <p:nvSpPr>
          <p:cNvPr id="5" name="Espaço Reservado para Conteúdo 6">
            <a:extLst>
              <a:ext uri="{FF2B5EF4-FFF2-40B4-BE49-F238E27FC236}">
                <a16:creationId xmlns:a16="http://schemas.microsoft.com/office/drawing/2014/main" id="{3F2124D5-D9BF-4C1F-8852-DFFBBEB5C8C9}"/>
              </a:ext>
            </a:extLst>
          </p:cNvPr>
          <p:cNvSpPr txBox="1">
            <a:spLocks/>
          </p:cNvSpPr>
          <p:nvPr/>
        </p:nvSpPr>
        <p:spPr>
          <a:xfrm>
            <a:off x="2026105" y="1132444"/>
            <a:ext cx="6218863" cy="3124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algn="l" rtl="0" hangingPunct="1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tabLst/>
              <a:defRPr lang="en-US" sz="2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  <a:ea typeface="Microsoft YaHei" pitchFamily="2"/>
                <a:cs typeface="Ari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>
                <a:latin typeface="Barlow" pitchFamily="2"/>
              </a:rPr>
              <a:t> Redução no tempo de correção de vulnerabilidades;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>
                <a:latin typeface="Barlow" pitchFamily="2"/>
              </a:rPr>
              <a:t> Apoio direto a equipes sem experiência técnica;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>
                <a:latin typeface="Barlow" pitchFamily="2"/>
              </a:rPr>
              <a:t> Incentivo a cultura de segurança nas instituições do Sistema RNP;</a:t>
            </a: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pt-BR" sz="1800">
              <a:latin typeface="Barlow" pitchFamily="2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pt-BR" sz="1800">
                <a:latin typeface="Barlow" pitchFamily="2"/>
              </a:rPr>
              <a:t> Colaboração entre comunidade, RNP e especialistas</a:t>
            </a:r>
          </a:p>
        </p:txBody>
      </p:sp>
    </p:spTree>
    <p:extLst>
      <p:ext uri="{BB962C8B-B14F-4D97-AF65-F5344CB8AC3E}">
        <p14:creationId xmlns:p14="http://schemas.microsoft.com/office/powerpoint/2010/main" val="42067450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A648E40E-0E80-4A76-BFF6-61297E367A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t-BR"/>
              <a:t>Visite nosso Estande</a:t>
            </a:r>
          </a:p>
        </p:txBody>
      </p:sp>
      <p:sp>
        <p:nvSpPr>
          <p:cNvPr id="3" name="Espaço Reservado para Conteúdo 6">
            <a:extLst>
              <a:ext uri="{FF2B5EF4-FFF2-40B4-BE49-F238E27FC236}">
                <a16:creationId xmlns:a16="http://schemas.microsoft.com/office/drawing/2014/main" id="{6A33F083-990B-4810-9A28-91845FF41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 algn="ctr">
              <a:spcBef>
                <a:spcPts val="1001"/>
              </a:spcBef>
              <a:tabLst>
                <a:tab pos="0" algn="l"/>
              </a:tabLst>
            </a:pPr>
            <a:r>
              <a:rPr lang="pt-BR" sz="1800">
                <a:solidFill>
                  <a:srgbClr val="001EFF"/>
                </a:solidFill>
                <a:latin typeface="Barlow" pitchFamily="2"/>
              </a:rPr>
              <a:t>Venha testar você mesmo!</a:t>
            </a:r>
          </a:p>
          <a:p>
            <a:pPr lvl="0">
              <a:spcBef>
                <a:spcPts val="1001"/>
              </a:spcBef>
              <a:tabLst>
                <a:tab pos="0" algn="l"/>
              </a:tabLst>
            </a:pPr>
            <a:endParaRPr lang="pt-BR" sz="1800">
              <a:solidFill>
                <a:srgbClr val="001EFF"/>
              </a:solidFill>
              <a:latin typeface="Barlow" pitchFamily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0C6512-AE86-4BE9-94CF-A60993B2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11" y="1680953"/>
            <a:ext cx="6371716" cy="306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841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OBRIGADO (A)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74345D80-93A8-4DEB-A75D-7FFCE98301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72680" y="2008080"/>
            <a:ext cx="3012840" cy="334440"/>
          </a:xfrm>
        </p:spPr>
        <p:txBody>
          <a:bodyPr/>
          <a:lstStyle/>
          <a:p>
            <a:pPr lvl="0"/>
            <a:r>
              <a:rPr lang="pt-BR"/>
              <a:t>OBRIGADO !</a:t>
            </a:r>
          </a:p>
        </p:txBody>
      </p:sp>
      <p:sp>
        <p:nvSpPr>
          <p:cNvPr id="3" name="Subtítulo 5">
            <a:extLst>
              <a:ext uri="{FF2B5EF4-FFF2-40B4-BE49-F238E27FC236}">
                <a16:creationId xmlns:a16="http://schemas.microsoft.com/office/drawing/2014/main" id="{F05EE3A0-ACBB-4156-AAFC-A09160B72C03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2680" y="2579399"/>
            <a:ext cx="3012840" cy="33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pt-BR" sz="1800" i="1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rPr>
              <a:t>rildo.souza.@rnp.br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pt-BR" sz="1800" i="1">
                <a:solidFill>
                  <a:srgbClr val="FFFFFF"/>
                </a:solidFill>
                <a:latin typeface="Liberation Sans" pitchFamily="18"/>
                <a:ea typeface="Microsoft YaHei" pitchFamily="2"/>
                <a:cs typeface="Arial" pitchFamily="2"/>
              </a:rPr>
              <a:t>marco.antonio@consultores.rnp.br</a:t>
            </a:r>
            <a:endParaRPr lang="pt-BR" sz="1800" i="1">
              <a:solidFill>
                <a:srgbClr val="FFFFFF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83738995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860DC92B-32AC-9D41-9B87-FDACF1D43486}"/>
    </a:ext>
  </a:extLst>
</a:theme>
</file>

<file path=ppt/theme/theme10.xml><?xml version="1.0" encoding="utf-8"?>
<a:theme xmlns:a="http://schemas.openxmlformats.org/drawingml/2006/main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RNP25_MIOLO_1COLU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WRNP25_MIOLO_2COLUN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WRNP25_MIOLO_1COLUNA+IM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WRNP25_MIOLO_IM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WRNP25_ENCERRAM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BF4B9223-F729-4E44-A568-6178DCF8BC6C}"/>
    </a:ext>
  </a:extLst>
</a:theme>
</file>

<file path=ppt/theme/theme18.xml><?xml version="1.0" encoding="utf-8"?>
<a:theme xmlns:a="http://schemas.openxmlformats.org/drawingml/2006/main" name="WRNP25_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A8F55201-57D3-3C41-82D1-9A370FBFD4AF}"/>
    </a:ext>
  </a:extLst>
</a:theme>
</file>

<file path=ppt/theme/theme20.xml><?xml version="1.0" encoding="utf-8"?>
<a:theme xmlns:a="http://schemas.openxmlformats.org/drawingml/2006/main" name="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P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AP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Props1.xml><?xml version="1.0" encoding="utf-8"?>
<ds:datastoreItem xmlns:ds="http://schemas.openxmlformats.org/officeDocument/2006/customXml" ds:itemID="{A4FF5BA5-3503-4BD2-BD50-208A777434E5}"/>
</file>

<file path=customXml/itemProps2.xml><?xml version="1.0" encoding="utf-8"?>
<ds:datastoreItem xmlns:ds="http://schemas.openxmlformats.org/officeDocument/2006/customXml" ds:itemID="{23A76F05-B3EB-42D3-B113-7EA968923E05}"/>
</file>

<file path=customXml/itemProps3.xml><?xml version="1.0" encoding="utf-8"?>
<ds:datastoreItem xmlns:ds="http://schemas.openxmlformats.org/officeDocument/2006/customXml" ds:itemID="{25D5B96C-2E07-4622-9701-0BDD723C46C0}"/>
</file>

<file path=docProps/app.xml><?xml version="1.0" encoding="utf-8"?>
<Properties xmlns="http://schemas.openxmlformats.org/officeDocument/2006/extended-properties" xmlns:vt="http://schemas.openxmlformats.org/officeDocument/2006/docPropsVTypes">
  <Template>CAPA</Template>
  <TotalTime>11</TotalTime>
  <Words>2661</Words>
  <Application>Microsoft Office PowerPoint</Application>
  <PresentationFormat>Apresentação na tela (16:9)</PresentationFormat>
  <Paragraphs>617</Paragraphs>
  <Slides>98</Slides>
  <Notes>61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21</vt:i4>
      </vt:variant>
      <vt:variant>
        <vt:lpstr>Títulos de slides</vt:lpstr>
      </vt:variant>
      <vt:variant>
        <vt:i4>98</vt:i4>
      </vt:variant>
    </vt:vector>
  </HeadingPairs>
  <TitlesOfParts>
    <vt:vector size="135" baseType="lpstr">
      <vt:lpstr>Arial</vt:lpstr>
      <vt:lpstr>Barlow</vt:lpstr>
      <vt:lpstr>Barlow Black</vt:lpstr>
      <vt:lpstr>barlow bold</vt:lpstr>
      <vt:lpstr>Barlow ExtraBold</vt:lpstr>
      <vt:lpstr>Barlow Medium</vt:lpstr>
      <vt:lpstr>Barlow SemiBold</vt:lpstr>
      <vt:lpstr>Calibri</vt:lpstr>
      <vt:lpstr>Calibri Light</vt:lpstr>
      <vt:lpstr>Courier New</vt:lpstr>
      <vt:lpstr>Lato</vt:lpstr>
      <vt:lpstr>Lexend</vt:lpstr>
      <vt:lpstr>Liberation Sans</vt:lpstr>
      <vt:lpstr>Noto Sans Symbols</vt:lpstr>
      <vt:lpstr>Questrial</vt:lpstr>
      <vt:lpstr>Verdana</vt:lpstr>
      <vt:lpstr>CAPA</vt:lpstr>
      <vt:lpstr>Personalizar design</vt:lpstr>
      <vt:lpstr>CAPA</vt:lpstr>
      <vt:lpstr>Personalizar design</vt:lpstr>
      <vt:lpstr>Simple Light</vt:lpstr>
      <vt:lpstr>Simple Light</vt:lpstr>
      <vt:lpstr>1_Personalizar design</vt:lpstr>
      <vt:lpstr>CAPA</vt:lpstr>
      <vt:lpstr>Personalizar design</vt:lpstr>
      <vt:lpstr>1_Personalizar design</vt:lpstr>
      <vt:lpstr>1_Personalizar design</vt:lpstr>
      <vt:lpstr>WRNP25_MIOLO_1COLUNA</vt:lpstr>
      <vt:lpstr>WRNP25_MIOLO_2COLUNAS</vt:lpstr>
      <vt:lpstr>WRNP25_MIOLO_1COLUNA+IMG</vt:lpstr>
      <vt:lpstr>WRNP25_MIOLO_IMG</vt:lpstr>
      <vt:lpstr>WRNP25_ENCERRAMENTO</vt:lpstr>
      <vt:lpstr>1_Personalizar design</vt:lpstr>
      <vt:lpstr>WRNP25_CAPA</vt:lpstr>
      <vt:lpstr>Office Theme</vt:lpstr>
      <vt:lpstr>Personalizar design</vt:lpstr>
      <vt:lpstr>1_Personalizar design</vt:lpstr>
      <vt:lpstr>Resultados dos GTs de P&amp;D em Cibersegurança (projeto Hackers do Bem) </vt:lpstr>
      <vt:lpstr>Resultados dos GTs de P&amp;D em Cibersegurança (projeto Hackers do Bem)</vt:lpstr>
      <vt:lpstr>GT-EXSS: um Emulador educativo de ataques de Cross-Site Scripting (XSS)</vt:lpstr>
      <vt:lpstr>Parceiros</vt:lpstr>
      <vt:lpstr>Equipe</vt:lpstr>
      <vt:lpstr>Objetivos do GT-EXSS</vt:lpstr>
      <vt:lpstr>Apresentação do PowerPoint</vt:lpstr>
      <vt:lpstr>Apresentação do PowerPoint</vt:lpstr>
      <vt:lpstr>Visão Geral</vt:lpstr>
      <vt:lpstr>Apresentação do PowerPoint</vt:lpstr>
      <vt:lpstr>Apresentação do PowerPoint</vt:lpstr>
      <vt:lpstr>Apresentação do PowerPoint</vt:lpstr>
      <vt:lpstr>Conclusão</vt:lpstr>
      <vt:lpstr>Apresentação do PowerPoint</vt:lpstr>
      <vt:lpstr>VISITEM-NOS !</vt:lpstr>
      <vt:lpstr> GT-ETSC Solução para Treinamento Hands On em Cibersegurança</vt:lpstr>
      <vt:lpstr>Emulador para Treinamento em Segurança Cibernética - ETSC</vt:lpstr>
      <vt:lpstr>ETSC</vt:lpstr>
      <vt:lpstr>ETSC</vt:lpstr>
      <vt:lpstr>ETSC</vt:lpstr>
      <vt:lpstr>Emulação</vt:lpstr>
      <vt:lpstr>Plataforma</vt:lpstr>
      <vt:lpstr>Avaliação de Aprendizagem</vt:lpstr>
      <vt:lpstr>Cursos ministrados</vt:lpstr>
      <vt:lpstr>Avaliações</vt:lpstr>
      <vt:lpstr>Conclusões</vt:lpstr>
      <vt:lpstr>OBRIGADO!</vt:lpstr>
      <vt:lpstr>HIKARI – Enlightening your Threat Hunting Journey</vt:lpstr>
      <vt:lpstr>Contexto e Motivação</vt:lpstr>
      <vt:lpstr>Descrição da Solução</vt:lpstr>
      <vt:lpstr>Arquitetura</vt:lpstr>
      <vt:lpstr>Demonstração no Estande (convite)</vt:lpstr>
      <vt:lpstr>OBRIGADO (A)!</vt:lpstr>
      <vt:lpstr>GT- Malware Data Lab</vt:lpstr>
      <vt:lpstr>Como malware Android afeta o usuário?</vt:lpstr>
      <vt:lpstr>Como resolver o problema?</vt:lpstr>
      <vt:lpstr>Como resolver o problema?</vt:lpstr>
      <vt:lpstr>Visão Geral do Malware DataLab</vt:lpstr>
      <vt:lpstr>Malware DataLab: backend</vt:lpstr>
      <vt:lpstr>Malware DataLab: backend</vt:lpstr>
      <vt:lpstr>Malware DataLab: frontend</vt:lpstr>
      <vt:lpstr>Malware DataLab: frontend</vt:lpstr>
      <vt:lpstr>Malware DataLab: frontend</vt:lpstr>
      <vt:lpstr>Resultados: formação de pessoas</vt:lpstr>
      <vt:lpstr>Resultados: científico e técnico</vt:lpstr>
      <vt:lpstr>Resultados: avaliação com usuários</vt:lpstr>
      <vt:lpstr>Resultados: prospecção de mercado</vt:lpstr>
      <vt:lpstr>Equipe</vt:lpstr>
      <vt:lpstr>Demonstração no Estande (convite)</vt:lpstr>
      <vt:lpstr>OBRIGADO (A)!</vt:lpstr>
      <vt:lpstr>HackInSDN: Infraestrutura programável em testbed para ensino de redes e segurança</vt:lpstr>
      <vt:lpstr>Nossa equipe</vt:lpstr>
      <vt:lpstr>Apresentação do PowerPoint</vt:lpstr>
      <vt:lpstr>Como impulsionar a capacitação em cibersegurança, com custos mais reduzidos e suprindo a carência de profissionais qualificados, disponibilidade e limitações das infra estruturas de laboratórios físicos? </vt:lpstr>
      <vt:lpstr>Um ambiente que oferece recursos computacionais reais e distribuídos, além de serviços especializados, destinado a apoiar e fortalecer a capacitação em cibersegurança.</vt:lpstr>
      <vt:lpstr>Apresentação do PowerPoint</vt:lpstr>
      <vt:lpstr>Apresentação do PowerPoint</vt:lpstr>
      <vt:lpstr>Apresentação do PowerPoint</vt:lpstr>
      <vt:lpstr>Apresentação do PowerPoint</vt:lpstr>
      <vt:lpstr>OBRIGADO (A)!</vt:lpstr>
      <vt:lpstr>Priorização Contextualizada de Vulnerabilidades Orientada a Negócio</vt:lpstr>
      <vt:lpstr>Analistas de segurança vs tsunami de vulnerabilidades cibernéticas</vt:lpstr>
      <vt:lpstr>Analistas de segurança vs tsunami de vulnerabilidades cibernéticas</vt:lpstr>
      <vt:lpstr>Apresentação do PowerPoint</vt:lpstr>
      <vt:lpstr>Priorizar vulnerabilidades cibernéticas de acordo com objetivos de negócio e capacitação da equipe de segurança</vt:lpstr>
      <vt:lpstr>Apresentação do PowerPoint</vt:lpstr>
      <vt:lpstr>Apresentação do PowerPoint</vt:lpstr>
      <vt:lpstr>Apresentação do PowerPoint</vt:lpstr>
      <vt:lpstr>Apresentação do PowerPoint</vt:lpstr>
      <vt:lpstr>Sistema de priorização de vulnerabilidades</vt:lpstr>
      <vt:lpstr>Sistema de priorização de vulnerabilidades</vt:lpstr>
      <vt:lpstr>Sistema de priorização de vulnerabilidades</vt:lpstr>
      <vt:lpstr>Sistema de priorização de vulnerabilidades</vt:lpstr>
      <vt:lpstr>Sistema de priorização de vulnerabilidades</vt:lpstr>
      <vt:lpstr>Sistema de priorização de vulnerabilidades</vt:lpstr>
      <vt:lpstr>Sistema de priorização de vulnerabilidades</vt:lpstr>
      <vt:lpstr>Sistema de priorização de vulnerabilidades</vt:lpstr>
      <vt:lpstr>Sistema de priorização de vulnerabilidades</vt:lpstr>
      <vt:lpstr>Priorização de vulnerabilidades</vt:lpstr>
      <vt:lpstr>Priorização de vulnerabilidades</vt:lpstr>
      <vt:lpstr>GT-IMPACTO: Capacitação em Cibersegurança + Aspectos Econômicos de Ciberataques</vt:lpstr>
      <vt:lpstr>Apresentação</vt:lpstr>
      <vt:lpstr>Apresentação</vt:lpstr>
      <vt:lpstr>2. Funcionamento do MVP</vt:lpstr>
      <vt:lpstr>3. A Plataforma</vt:lpstr>
      <vt:lpstr>3. A Plataforma</vt:lpstr>
      <vt:lpstr>3. A Plataforma</vt:lpstr>
      <vt:lpstr>4. Considerações Finais</vt:lpstr>
      <vt:lpstr>Experimente a plataforma:</vt:lpstr>
      <vt:lpstr>OBRIGADO!</vt:lpstr>
      <vt:lpstr>Automatizando a Defesa Cibernética na Educação:  GT-SITV (Hackers do Bem)</vt:lpstr>
      <vt:lpstr>Contexto e Motivação</vt:lpstr>
      <vt:lpstr>A Solução</vt:lpstr>
      <vt:lpstr>Tecnologias Utilizadas</vt:lpstr>
      <vt:lpstr>Como Funciona</vt:lpstr>
      <vt:lpstr>Benefícios da Solução</vt:lpstr>
      <vt:lpstr>Visite nosso Estande</vt:lpstr>
      <vt:lpstr>OBRIGADO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 dos GTs de P&amp;D em Cibersegurança (projeto Hackers do Bem) </dc:title>
  <dc:creator>Rômulo Silva Pinheiro</dc:creator>
  <cp:lastModifiedBy>Lucas Brennor Alves de Farias</cp:lastModifiedBy>
  <cp:revision>237</cp:revision>
  <dcterms:created xsi:type="dcterms:W3CDTF">2025-04-10T14:51:11Z</dcterms:created>
  <dcterms:modified xsi:type="dcterms:W3CDTF">2025-05-19T11:31:21Z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516500.000000000</vt:lpwstr>
  </property>
  <property fmtid="{D5CDD505-2E9C-101B-9397-08002B2CF9AE}" pid="3" name="ContentTypeId">
    <vt:lpwstr>0x01010010D452AA9114C74DB233E85CC49C021D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