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71" r:id="rId6"/>
  </p:sldMasterIdLst>
  <p:notesMasterIdLst>
    <p:notesMasterId r:id="rId36"/>
  </p:notesMasterIdLst>
  <p:sldIdLst>
    <p:sldId id="263" r:id="rId7"/>
    <p:sldId id="257" r:id="rId8"/>
    <p:sldId id="267" r:id="rId9"/>
    <p:sldId id="269" r:id="rId10"/>
    <p:sldId id="271" r:id="rId11"/>
    <p:sldId id="272" r:id="rId12"/>
    <p:sldId id="273" r:id="rId13"/>
    <p:sldId id="268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5" r:id="rId22"/>
    <p:sldId id="281" r:id="rId23"/>
    <p:sldId id="282" r:id="rId24"/>
    <p:sldId id="288" r:id="rId25"/>
    <p:sldId id="283" r:id="rId26"/>
    <p:sldId id="284" r:id="rId27"/>
    <p:sldId id="285" r:id="rId28"/>
    <p:sldId id="287" r:id="rId29"/>
    <p:sldId id="289" r:id="rId30"/>
    <p:sldId id="286" r:id="rId31"/>
    <p:sldId id="266" r:id="rId32"/>
    <p:sldId id="290" r:id="rId33"/>
    <p:sldId id="291" r:id="rId34"/>
    <p:sldId id="260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1"/>
    <p:restoredTop sz="96132"/>
  </p:normalViewPr>
  <p:slideViewPr>
    <p:cSldViewPr snapToGrid="0">
      <p:cViewPr varScale="1">
        <p:scale>
          <a:sx n="126" d="100"/>
          <a:sy n="126" d="100"/>
        </p:scale>
        <p:origin x="-2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1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6D92-F9AE-BE40-B8DC-7EFEA2BCA01F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50279-B371-2540-9EEC-102D418A1CC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14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8e2568c7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358e2568c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72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2862" y="1943030"/>
            <a:ext cx="3344982" cy="753277"/>
          </a:xfrm>
        </p:spPr>
        <p:txBody>
          <a:bodyPr anchor="b">
            <a:normAutofit/>
          </a:bodyPr>
          <a:lstStyle>
            <a:lvl1pPr algn="l">
              <a:defRPr sz="2200" b="0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5332" y="3518168"/>
            <a:ext cx="3332514" cy="600540"/>
          </a:xfrm>
        </p:spPr>
        <p:txBody>
          <a:bodyPr>
            <a:no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Barlow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dirty="0"/>
              <a:t>Clique para editar NOME PALESTRANTE</a:t>
            </a:r>
          </a:p>
          <a:p>
            <a:endParaRPr lang="en-US" dirty="0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998E250F-0937-D913-0888-E8FDEE0D29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12861" y="4414322"/>
            <a:ext cx="3344983" cy="326572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t-BR" sz="1700" b="0" i="1" kern="1200" dirty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Clique para editar CARGO</a:t>
            </a:r>
          </a:p>
        </p:txBody>
      </p:sp>
    </p:spTree>
    <p:extLst>
      <p:ext uri="{BB962C8B-B14F-4D97-AF65-F5344CB8AC3E}">
        <p14:creationId xmlns:p14="http://schemas.microsoft.com/office/powerpoint/2010/main" val="3135460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1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1 COLUNA</a:t>
            </a:r>
          </a:p>
        </p:txBody>
      </p:sp>
    </p:spTree>
    <p:extLst>
      <p:ext uri="{BB962C8B-B14F-4D97-AF65-F5344CB8AC3E}">
        <p14:creationId xmlns:p14="http://schemas.microsoft.com/office/powerpoint/2010/main" val="1744730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2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2 COLUNAS</a:t>
            </a:r>
          </a:p>
        </p:txBody>
      </p:sp>
    </p:spTree>
    <p:extLst>
      <p:ext uri="{BB962C8B-B14F-4D97-AF65-F5344CB8AC3E}">
        <p14:creationId xmlns:p14="http://schemas.microsoft.com/office/powerpoint/2010/main" val="62201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1COLUNA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3110523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1 COLUNA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0" y="1828800"/>
            <a:ext cx="2986088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9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6461" y="1828800"/>
            <a:ext cx="6510827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NP25_MIOLO_1COLUNA+IMG">
  <p:cSld name="1_WRNP25_MIOLO_1COLUNA+IMG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sz="20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2266462" y="1808593"/>
            <a:ext cx="3110523" cy="3036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>
            <a:spLocks noGrp="1"/>
          </p:cNvSpPr>
          <p:nvPr>
            <p:ph type="pic" idx="3"/>
          </p:nvPr>
        </p:nvSpPr>
        <p:spPr>
          <a:xfrm>
            <a:off x="5791200" y="1828800"/>
            <a:ext cx="2986088" cy="30400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787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NP25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6DD00-D899-CE72-DE7B-CAD0DD0146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2708" y="2008064"/>
            <a:ext cx="3243314" cy="334737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OBRIGADO (A)!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7B4AAF-35FD-FC08-7FFA-20632D614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2706" y="2579565"/>
            <a:ext cx="3243313" cy="334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Contato palestrante</a:t>
            </a:r>
          </a:p>
        </p:txBody>
      </p:sp>
    </p:spTree>
    <p:extLst>
      <p:ext uri="{BB962C8B-B14F-4D97-AF65-F5344CB8AC3E}">
        <p14:creationId xmlns:p14="http://schemas.microsoft.com/office/powerpoint/2010/main" val="3781979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C0A7-A2BE-7F43-977C-5F04F40EA1F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45-47E9-9545-833C-EE867628789B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2C68B5B-B2D6-BDA3-5153-36563E2BB9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D3EE3E-223B-7A25-1E6D-578616A202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1338"/>
            <a:ext cx="9146380" cy="51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58B0F5-A0B7-5E6B-5AE7-867FC778A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339"/>
            <a:ext cx="9146380" cy="51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4FC3E-CF6A-1CCA-26FA-1672DBBC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2212946"/>
            <a:ext cx="4077356" cy="717608"/>
          </a:xfrm>
        </p:spPr>
        <p:txBody>
          <a:bodyPr>
            <a:noAutofit/>
          </a:bodyPr>
          <a:lstStyle/>
          <a:p>
            <a:pPr algn="r"/>
            <a:r>
              <a:rPr lang="pt-BR" sz="2300" dirty="0">
                <a:solidFill>
                  <a:schemeClr val="bg1"/>
                </a:solidFill>
              </a:rPr>
              <a:t>Dados de Rede para pesquisa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DA4C62-6BA6-1881-64F0-E7158E96F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1" y="3644225"/>
            <a:ext cx="4077356" cy="326572"/>
          </a:xfrm>
        </p:spPr>
        <p:txBody>
          <a:bodyPr/>
          <a:lstStyle/>
          <a:p>
            <a:pPr algn="r"/>
            <a:r>
              <a:rPr lang="pt-BR" dirty="0" err="1">
                <a:solidFill>
                  <a:schemeClr val="bg1"/>
                </a:solidFill>
              </a:rPr>
              <a:t>Antonio</a:t>
            </a:r>
            <a:r>
              <a:rPr lang="pt-BR" dirty="0">
                <a:solidFill>
                  <a:schemeClr val="bg1"/>
                </a:solidFill>
              </a:rPr>
              <a:t> “Guto” Rocha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6D5401-8468-01AF-52B1-747043254B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1" y="4078732"/>
            <a:ext cx="4077356" cy="326572"/>
          </a:xfrm>
        </p:spPr>
        <p:txBody>
          <a:bodyPr>
            <a:norm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Universidade Federal Fluminense</a:t>
            </a:r>
          </a:p>
        </p:txBody>
      </p:sp>
    </p:spTree>
    <p:extLst>
      <p:ext uri="{BB962C8B-B14F-4D97-AF65-F5344CB8AC3E}">
        <p14:creationId xmlns:p14="http://schemas.microsoft.com/office/powerpoint/2010/main" val="260980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36BE0-D423-9F55-FC8C-5EBF30345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02C8F8-C017-AD3F-54FA-72C608513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471851"/>
            <a:ext cx="7649705" cy="1364411"/>
          </a:xfrm>
        </p:spPr>
        <p:txBody>
          <a:bodyPr anchor="ctr">
            <a:normAutofit lnSpcReduction="10000"/>
          </a:bodyPr>
          <a:lstStyle/>
          <a:p>
            <a:pPr algn="ctr">
              <a:spcAft>
                <a:spcPts val="750"/>
              </a:spcAft>
            </a:pPr>
            <a:r>
              <a:rPr lang="tr-TR" sz="3200" b="1" dirty="0" err="1">
                <a:solidFill>
                  <a:srgbClr val="C00000"/>
                </a:solidFill>
              </a:rPr>
              <a:t>Como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obter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dados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reais</a:t>
            </a:r>
            <a:r>
              <a:rPr lang="tr-TR" sz="3200" b="1" dirty="0">
                <a:solidFill>
                  <a:srgbClr val="C00000"/>
                </a:solidFill>
              </a:rPr>
              <a:t> de </a:t>
            </a:r>
            <a:r>
              <a:rPr lang="tr-TR" sz="3200" b="1" dirty="0" err="1">
                <a:solidFill>
                  <a:srgbClr val="C00000"/>
                </a:solidFill>
              </a:rPr>
              <a:t>monitoramento</a:t>
            </a:r>
            <a:r>
              <a:rPr lang="tr-TR" sz="3200" b="1" dirty="0">
                <a:solidFill>
                  <a:srgbClr val="C00000"/>
                </a:solidFill>
              </a:rPr>
              <a:t> de </a:t>
            </a:r>
            <a:r>
              <a:rPr lang="tr-TR" sz="3200" b="1" dirty="0" err="1">
                <a:solidFill>
                  <a:srgbClr val="C00000"/>
                </a:solidFill>
              </a:rPr>
              <a:t>aplicações</a:t>
            </a:r>
            <a:r>
              <a:rPr lang="tr-TR" sz="3200" b="1" dirty="0">
                <a:solidFill>
                  <a:srgbClr val="C00000"/>
                </a:solidFill>
              </a:rPr>
              <a:t> / </a:t>
            </a:r>
            <a:r>
              <a:rPr lang="tr-TR" sz="3200" b="1" dirty="0" err="1">
                <a:solidFill>
                  <a:srgbClr val="C00000"/>
                </a:solidFill>
              </a:rPr>
              <a:t>redes</a:t>
            </a:r>
            <a:r>
              <a:rPr lang="tr-TR" sz="3200" b="1" dirty="0">
                <a:solidFill>
                  <a:srgbClr val="C00000"/>
                </a:solidFill>
              </a:rPr>
              <a:t> para </a:t>
            </a:r>
            <a:r>
              <a:rPr lang="tr-TR" sz="3200" b="1" dirty="0" err="1">
                <a:solidFill>
                  <a:srgbClr val="C00000"/>
                </a:solidFill>
              </a:rPr>
              <a:t>pesquisa</a:t>
            </a:r>
            <a:r>
              <a:rPr lang="tr-TR" sz="32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0" name="Picture 2" descr="Dúvidas… | Canto dos Pensamentos">
            <a:extLst>
              <a:ext uri="{FF2B5EF4-FFF2-40B4-BE49-F238E27FC236}">
                <a16:creationId xmlns:a16="http://schemas.microsoft.com/office/drawing/2014/main" id="{A71F33C7-BFD0-78A8-A867-F285070D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50" y="1836262"/>
            <a:ext cx="2197853" cy="29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UFF.png">
            <a:extLst>
              <a:ext uri="{FF2B5EF4-FFF2-40B4-BE49-F238E27FC236}">
                <a16:creationId xmlns:a16="http://schemas.microsoft.com/office/drawing/2014/main" id="{8FB2075B-D392-8864-9944-99858BD4D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2877852"/>
            <a:ext cx="451193" cy="4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5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A9693-C255-16D5-DE48-6A61E52E6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5F9A66-3646-4070-9160-BD2A5B30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471851"/>
            <a:ext cx="7649705" cy="1364411"/>
          </a:xfrm>
        </p:spPr>
        <p:txBody>
          <a:bodyPr anchor="ctr">
            <a:normAutofit lnSpcReduction="10000"/>
          </a:bodyPr>
          <a:lstStyle/>
          <a:p>
            <a:pPr algn="ctr">
              <a:spcAft>
                <a:spcPts val="750"/>
              </a:spcAft>
            </a:pPr>
            <a:r>
              <a:rPr lang="tr-TR" sz="3200" b="1" dirty="0" err="1">
                <a:solidFill>
                  <a:srgbClr val="C00000"/>
                </a:solidFill>
              </a:rPr>
              <a:t>Como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obter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dados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reais</a:t>
            </a:r>
            <a:r>
              <a:rPr lang="tr-TR" sz="3200" b="1" dirty="0">
                <a:solidFill>
                  <a:srgbClr val="C00000"/>
                </a:solidFill>
              </a:rPr>
              <a:t> de </a:t>
            </a:r>
            <a:r>
              <a:rPr lang="tr-TR" sz="3200" b="1" dirty="0" err="1">
                <a:solidFill>
                  <a:srgbClr val="C00000"/>
                </a:solidFill>
              </a:rPr>
              <a:t>monitoramento</a:t>
            </a:r>
            <a:r>
              <a:rPr lang="tr-TR" sz="3200" b="1" dirty="0">
                <a:solidFill>
                  <a:srgbClr val="C00000"/>
                </a:solidFill>
              </a:rPr>
              <a:t> de </a:t>
            </a:r>
            <a:r>
              <a:rPr lang="tr-TR" sz="3200" b="1" dirty="0" err="1">
                <a:solidFill>
                  <a:srgbClr val="C00000"/>
                </a:solidFill>
              </a:rPr>
              <a:t>aplicações</a:t>
            </a:r>
            <a:r>
              <a:rPr lang="tr-TR" sz="3200" b="1" dirty="0">
                <a:solidFill>
                  <a:srgbClr val="C00000"/>
                </a:solidFill>
              </a:rPr>
              <a:t> / </a:t>
            </a:r>
            <a:r>
              <a:rPr lang="tr-TR" sz="3200" b="1" dirty="0" err="1">
                <a:solidFill>
                  <a:srgbClr val="C00000"/>
                </a:solidFill>
              </a:rPr>
              <a:t>redes</a:t>
            </a:r>
            <a:r>
              <a:rPr lang="tr-TR" sz="3200" b="1" dirty="0">
                <a:solidFill>
                  <a:srgbClr val="C00000"/>
                </a:solidFill>
              </a:rPr>
              <a:t> para </a:t>
            </a:r>
            <a:r>
              <a:rPr lang="tr-TR" sz="3200" b="1" dirty="0" err="1">
                <a:solidFill>
                  <a:srgbClr val="C00000"/>
                </a:solidFill>
              </a:rPr>
              <a:t>pesquisa</a:t>
            </a:r>
            <a:r>
              <a:rPr lang="tr-TR" sz="32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0" name="Picture 2" descr="Dúvidas… | Canto dos Pensamentos">
            <a:extLst>
              <a:ext uri="{FF2B5EF4-FFF2-40B4-BE49-F238E27FC236}">
                <a16:creationId xmlns:a16="http://schemas.microsoft.com/office/drawing/2014/main" id="{668D3940-1C87-479B-6048-1FF62F488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50" y="1836262"/>
            <a:ext cx="2197853" cy="29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UFF.png">
            <a:extLst>
              <a:ext uri="{FF2B5EF4-FFF2-40B4-BE49-F238E27FC236}">
                <a16:creationId xmlns:a16="http://schemas.microsoft.com/office/drawing/2014/main" id="{2EA0B807-2B77-2B8F-0358-C193328D9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2877852"/>
            <a:ext cx="451193" cy="4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9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73BB6-90F9-97C9-9D11-E3323067E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21EFD6-7785-FFA9-E881-EC3B785E1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471851"/>
            <a:ext cx="7649705" cy="1364411"/>
          </a:xfrm>
        </p:spPr>
        <p:txBody>
          <a:bodyPr anchor="ctr">
            <a:normAutofit lnSpcReduction="10000"/>
          </a:bodyPr>
          <a:lstStyle/>
          <a:p>
            <a:pPr algn="ctr">
              <a:spcAft>
                <a:spcPts val="750"/>
              </a:spcAft>
            </a:pPr>
            <a:r>
              <a:rPr lang="tr-TR" sz="3200" b="1" dirty="0" err="1">
                <a:solidFill>
                  <a:srgbClr val="C00000"/>
                </a:solidFill>
              </a:rPr>
              <a:t>Como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obter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dados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reais</a:t>
            </a:r>
            <a:r>
              <a:rPr lang="tr-TR" sz="3200" b="1" dirty="0">
                <a:solidFill>
                  <a:srgbClr val="C00000"/>
                </a:solidFill>
              </a:rPr>
              <a:t> de </a:t>
            </a:r>
            <a:r>
              <a:rPr lang="tr-TR" sz="3200" b="1" dirty="0" err="1">
                <a:solidFill>
                  <a:srgbClr val="C00000"/>
                </a:solidFill>
              </a:rPr>
              <a:t>monitoramento</a:t>
            </a:r>
            <a:r>
              <a:rPr lang="tr-TR" sz="3200" b="1" dirty="0">
                <a:solidFill>
                  <a:srgbClr val="C00000"/>
                </a:solidFill>
              </a:rPr>
              <a:t> de </a:t>
            </a:r>
            <a:r>
              <a:rPr lang="tr-TR" sz="3200" b="1" dirty="0" err="1">
                <a:solidFill>
                  <a:srgbClr val="C00000"/>
                </a:solidFill>
              </a:rPr>
              <a:t>aplicações</a:t>
            </a:r>
            <a:r>
              <a:rPr lang="tr-TR" sz="3200" b="1" dirty="0">
                <a:solidFill>
                  <a:srgbClr val="C00000"/>
                </a:solidFill>
              </a:rPr>
              <a:t> / </a:t>
            </a:r>
            <a:r>
              <a:rPr lang="tr-TR" sz="3200" b="1" dirty="0" err="1">
                <a:solidFill>
                  <a:srgbClr val="C00000"/>
                </a:solidFill>
              </a:rPr>
              <a:t>redes</a:t>
            </a:r>
            <a:r>
              <a:rPr lang="tr-TR" sz="3200" b="1" dirty="0">
                <a:solidFill>
                  <a:srgbClr val="C00000"/>
                </a:solidFill>
              </a:rPr>
              <a:t> para </a:t>
            </a:r>
            <a:r>
              <a:rPr lang="tr-TR" sz="3200" b="1" dirty="0" err="1">
                <a:solidFill>
                  <a:srgbClr val="C00000"/>
                </a:solidFill>
              </a:rPr>
              <a:t>pesquisa</a:t>
            </a:r>
            <a:r>
              <a:rPr lang="tr-TR" sz="32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2" name="Picture 2" descr="idea man idea bulb thinking man with blue 3d question mark and exclamation  mark isolated on white ilustração do Stock | Adobe Stock">
            <a:extLst>
              <a:ext uri="{FF2B5EF4-FFF2-40B4-BE49-F238E27FC236}">
                <a16:creationId xmlns:a16="http://schemas.microsoft.com/office/drawing/2014/main" id="{9E83E8D3-8C73-4F8D-9530-10B01F809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54" y="1836262"/>
            <a:ext cx="2645322" cy="26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56;p13">
            <a:extLst>
              <a:ext uri="{FF2B5EF4-FFF2-40B4-BE49-F238E27FC236}">
                <a16:creationId xmlns:a16="http://schemas.microsoft.com/office/drawing/2014/main" id="{887C9C3A-E733-09C2-63A2-EB0ACC8A37F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169" y="3473993"/>
            <a:ext cx="201930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UFF.png">
            <a:extLst>
              <a:ext uri="{FF2B5EF4-FFF2-40B4-BE49-F238E27FC236}">
                <a16:creationId xmlns:a16="http://schemas.microsoft.com/office/drawing/2014/main" id="{D88C6623-7789-7A4C-4888-1B42BE794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08" y="3132071"/>
            <a:ext cx="416425" cy="42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985B2-EB5A-240D-ACF4-7CEF72195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98C7E7D-EE18-DD1A-2EF5-AF61A3CF1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717" y="389467"/>
            <a:ext cx="7215705" cy="4264644"/>
          </a:xfrm>
          <a:prstGeom prst="rect">
            <a:avLst/>
          </a:prstGeom>
        </p:spPr>
      </p:pic>
      <p:pic>
        <p:nvPicPr>
          <p:cNvPr id="6" name="Picture 14" descr="Free Happy Emoji Transparent Background, Download Free Happy Emoji  Transparent Background png images, Free ClipArts on Clipart Library">
            <a:extLst>
              <a:ext uri="{FF2B5EF4-FFF2-40B4-BE49-F238E27FC236}">
                <a16:creationId xmlns:a16="http://schemas.microsoft.com/office/drawing/2014/main" id="{033E2C46-3216-224B-652F-F7C624A74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52" y="3800681"/>
            <a:ext cx="1323448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7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38090-0F62-71A3-3141-D4FAE416F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49BF43-717B-8784-F6B6-A12B7A1B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200" y="658118"/>
            <a:ext cx="7272207" cy="1364411"/>
          </a:xfrm>
        </p:spPr>
        <p:txBody>
          <a:bodyPr anchor="ctr">
            <a:normAutofit fontScale="92500"/>
          </a:bodyPr>
          <a:lstStyle/>
          <a:p>
            <a:pPr marL="0" indent="0" algn="ctr">
              <a:spcAft>
                <a:spcPts val="750"/>
              </a:spcAft>
              <a:buNone/>
            </a:pPr>
            <a:r>
              <a:rPr lang="tr-TR" sz="3000" b="1" dirty="0">
                <a:solidFill>
                  <a:srgbClr val="C00000"/>
                </a:solidFill>
              </a:rPr>
              <a:t>Mas… </a:t>
            </a:r>
            <a:r>
              <a:rPr lang="tr-TR" sz="3000" b="1" dirty="0" err="1">
                <a:solidFill>
                  <a:srgbClr val="C00000"/>
                </a:solidFill>
              </a:rPr>
              <a:t>como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atender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demandas</a:t>
            </a:r>
            <a:r>
              <a:rPr lang="tr-TR" sz="3000" b="1" dirty="0">
                <a:solidFill>
                  <a:srgbClr val="C00000"/>
                </a:solidFill>
              </a:rPr>
              <a:t> da </a:t>
            </a:r>
            <a:r>
              <a:rPr lang="tr-TR" sz="3000" b="1" dirty="0" err="1">
                <a:solidFill>
                  <a:srgbClr val="C00000"/>
                </a:solidFill>
              </a:rPr>
              <a:t>comunidade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científica</a:t>
            </a:r>
            <a:r>
              <a:rPr lang="tr-TR" sz="3000" b="1" dirty="0">
                <a:solidFill>
                  <a:srgbClr val="C00000"/>
                </a:solidFill>
              </a:rPr>
              <a:t>, sem </a:t>
            </a:r>
            <a:r>
              <a:rPr lang="tr-TR" sz="3000" b="1" dirty="0" err="1">
                <a:solidFill>
                  <a:srgbClr val="C00000"/>
                </a:solidFill>
              </a:rPr>
              <a:t>violar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questões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importantes</a:t>
            </a:r>
            <a:r>
              <a:rPr lang="tr-TR" sz="3000" b="1" dirty="0">
                <a:solidFill>
                  <a:srgbClr val="C00000"/>
                </a:solidFill>
              </a:rPr>
              <a:t> e de forma </a:t>
            </a:r>
            <a:r>
              <a:rPr lang="tr-TR" sz="3000" b="1" dirty="0" err="1">
                <a:solidFill>
                  <a:srgbClr val="C00000"/>
                </a:solidFill>
              </a:rPr>
              <a:t>eficiente</a:t>
            </a:r>
            <a:r>
              <a:rPr lang="tr-TR" sz="30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3" name="Picture 2" descr="Dúvidas… | Canto dos Pensamentos">
            <a:extLst>
              <a:ext uri="{FF2B5EF4-FFF2-40B4-BE49-F238E27FC236}">
                <a16:creationId xmlns:a16="http://schemas.microsoft.com/office/drawing/2014/main" id="{EFA81046-7DC8-7BAE-0BD7-F1B58EB2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84" y="2022529"/>
            <a:ext cx="2197853" cy="29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6BCE4306-1865-BBB0-DD85-2E6032EF037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334" y="3026979"/>
            <a:ext cx="434280" cy="460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41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BB1A4-DEF0-DA59-C1D3-7DBEFC6AE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FF5A0F-60D4-4A3D-6D04-8D6B974B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200" y="658118"/>
            <a:ext cx="7272207" cy="1364411"/>
          </a:xfrm>
        </p:spPr>
        <p:txBody>
          <a:bodyPr anchor="ctr">
            <a:normAutofit fontScale="92500"/>
          </a:bodyPr>
          <a:lstStyle/>
          <a:p>
            <a:pPr marL="0" indent="0" algn="ctr">
              <a:spcAft>
                <a:spcPts val="750"/>
              </a:spcAft>
              <a:buNone/>
            </a:pPr>
            <a:r>
              <a:rPr lang="tr-TR" sz="3000" b="1" dirty="0">
                <a:solidFill>
                  <a:srgbClr val="C00000"/>
                </a:solidFill>
              </a:rPr>
              <a:t>Mas… </a:t>
            </a:r>
            <a:r>
              <a:rPr lang="tr-TR" sz="3000" b="1" dirty="0" err="1">
                <a:solidFill>
                  <a:srgbClr val="C00000"/>
                </a:solidFill>
              </a:rPr>
              <a:t>como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atender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demandas</a:t>
            </a:r>
            <a:r>
              <a:rPr lang="tr-TR" sz="3000" b="1" dirty="0">
                <a:solidFill>
                  <a:srgbClr val="C00000"/>
                </a:solidFill>
              </a:rPr>
              <a:t> da </a:t>
            </a:r>
            <a:r>
              <a:rPr lang="tr-TR" sz="3000" b="1" dirty="0" err="1">
                <a:solidFill>
                  <a:srgbClr val="C00000"/>
                </a:solidFill>
              </a:rPr>
              <a:t>comunidade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científica</a:t>
            </a:r>
            <a:r>
              <a:rPr lang="tr-TR" sz="3000" b="1" dirty="0">
                <a:solidFill>
                  <a:srgbClr val="C00000"/>
                </a:solidFill>
              </a:rPr>
              <a:t>, sem </a:t>
            </a:r>
            <a:r>
              <a:rPr lang="tr-TR" sz="3000" b="1" dirty="0" err="1">
                <a:solidFill>
                  <a:srgbClr val="C00000"/>
                </a:solidFill>
              </a:rPr>
              <a:t>violar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questões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importantes</a:t>
            </a:r>
            <a:r>
              <a:rPr lang="tr-TR" sz="3000" b="1" dirty="0">
                <a:solidFill>
                  <a:srgbClr val="C00000"/>
                </a:solidFill>
              </a:rPr>
              <a:t> e de forma </a:t>
            </a:r>
            <a:r>
              <a:rPr lang="tr-TR" sz="3000" b="1" dirty="0" err="1">
                <a:solidFill>
                  <a:srgbClr val="C00000"/>
                </a:solidFill>
              </a:rPr>
              <a:t>eficiente</a:t>
            </a:r>
            <a:r>
              <a:rPr lang="tr-TR" sz="30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3" name="Picture 2" descr="Dúvidas… | Canto dos Pensamentos">
            <a:extLst>
              <a:ext uri="{FF2B5EF4-FFF2-40B4-BE49-F238E27FC236}">
                <a16:creationId xmlns:a16="http://schemas.microsoft.com/office/drawing/2014/main" id="{A514AFBD-FD68-4361-3EBB-15721D39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84" y="2022529"/>
            <a:ext cx="2197853" cy="29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F942212C-F812-DBDC-FB02-D8E3F43160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334" y="3026979"/>
            <a:ext cx="434280" cy="460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id="{B3A98D67-23BB-E0BA-1960-538DF3F3B40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056" y="2376621"/>
            <a:ext cx="1326071" cy="7443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3AE96A-781A-6B4D-FCEE-E1F4E8FACEF8}"/>
              </a:ext>
            </a:extLst>
          </p:cNvPr>
          <p:cNvSpPr txBox="1">
            <a:spLocks/>
          </p:cNvSpPr>
          <p:nvPr/>
        </p:nvSpPr>
        <p:spPr>
          <a:xfrm>
            <a:off x="3259667" y="1982086"/>
            <a:ext cx="1981200" cy="58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750"/>
              </a:spcAft>
              <a:buFont typeface="Arial"/>
              <a:buNone/>
            </a:pPr>
            <a:r>
              <a:rPr lang="tr-TR" sz="1400" b="1" dirty="0" err="1">
                <a:solidFill>
                  <a:srgbClr val="001EFF"/>
                </a:solidFill>
              </a:rPr>
              <a:t>Catálogo</a:t>
            </a:r>
            <a:r>
              <a:rPr lang="tr-TR" sz="1400" b="1" dirty="0">
                <a:solidFill>
                  <a:srgbClr val="001EFF"/>
                </a:solidFill>
              </a:rPr>
              <a:t> de</a:t>
            </a:r>
            <a:br>
              <a:rPr lang="tr-TR" sz="1400" b="1" dirty="0">
                <a:solidFill>
                  <a:srgbClr val="001EFF"/>
                </a:solidFill>
              </a:rPr>
            </a:br>
            <a:r>
              <a:rPr lang="tr-TR" sz="1400" b="1" dirty="0" err="1">
                <a:solidFill>
                  <a:srgbClr val="001EFF"/>
                </a:solidFill>
              </a:rPr>
              <a:t>Dados</a:t>
            </a:r>
            <a:r>
              <a:rPr lang="tr-TR" sz="1400" b="1" dirty="0">
                <a:solidFill>
                  <a:srgbClr val="001EFF"/>
                </a:solidFill>
              </a:rPr>
              <a:t> de </a:t>
            </a:r>
            <a:r>
              <a:rPr lang="tr-TR" sz="1400" b="1" dirty="0" err="1">
                <a:solidFill>
                  <a:srgbClr val="001EFF"/>
                </a:solidFill>
              </a:rPr>
              <a:t>Rede</a:t>
            </a:r>
            <a:endParaRPr lang="tr-TR" sz="1400" b="1" dirty="0">
              <a:solidFill>
                <a:srgbClr val="001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0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018CB-F7A6-BDD3-1FD0-013E2851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Repositório de Dados de Rede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903F1615-004B-F19D-CD4C-934E76CFA4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98133" y="905934"/>
            <a:ext cx="6779155" cy="3962930"/>
          </a:xfrm>
        </p:spPr>
        <p:txBody>
          <a:bodyPr/>
          <a:lstStyle/>
          <a:p>
            <a:pPr indent="-285750">
              <a:spcBef>
                <a:spcPts val="0"/>
              </a:spcBef>
              <a:buSzPts val="2400"/>
              <a:buChar char="●"/>
            </a:pPr>
            <a:r>
              <a:rPr lang="pt-BR" sz="1800" dirty="0"/>
              <a:t>O Catálogo de Dados é uma iniciativa que visa atender, de forma ágil e eficiente, as demandas de pesquisadores relacionadas ao acesso dos dados de rede produzidos e processados pela </a:t>
            </a:r>
            <a:r>
              <a:rPr lang="pt-BR" sz="1800" b="1" dirty="0"/>
              <a:t>RNP</a:t>
            </a:r>
            <a:r>
              <a:rPr lang="pt-BR" sz="1800" dirty="0"/>
              <a:t>.</a:t>
            </a:r>
          </a:p>
          <a:p>
            <a:pPr indent="0">
              <a:spcBef>
                <a:spcPts val="0"/>
              </a:spcBef>
            </a:pPr>
            <a:endParaRPr lang="pt-BR" sz="1800" dirty="0"/>
          </a:p>
          <a:p>
            <a:pPr indent="-285750">
              <a:spcBef>
                <a:spcPts val="0"/>
              </a:spcBef>
              <a:buSzPts val="2400"/>
              <a:buChar char="●"/>
            </a:pPr>
            <a:r>
              <a:rPr lang="pt-BR" sz="1800" dirty="0"/>
              <a:t>O projeto possui três frentes de solução:</a:t>
            </a:r>
          </a:p>
          <a:p>
            <a:pPr lvl="1" indent="-285750">
              <a:spcBef>
                <a:spcPts val="0"/>
              </a:spcBef>
              <a:buSzPts val="2400"/>
              <a:buChar char="○"/>
            </a:pPr>
            <a:r>
              <a:rPr lang="pt-BR" sz="1800" dirty="0"/>
              <a:t>Apresentação dos Dados – </a:t>
            </a:r>
            <a:r>
              <a:rPr lang="pt-BR" sz="1800" b="1" dirty="0"/>
              <a:t>Catálogo de Dados</a:t>
            </a:r>
            <a:endParaRPr lang="pt-BR" sz="1800" dirty="0"/>
          </a:p>
          <a:p>
            <a:pPr lvl="1" indent="-285750">
              <a:spcBef>
                <a:spcPts val="0"/>
              </a:spcBef>
              <a:buSzPts val="2400"/>
              <a:buChar char="○"/>
            </a:pPr>
            <a:r>
              <a:rPr lang="pt-BR" sz="1800" dirty="0"/>
              <a:t>Recuperação dos dados – </a:t>
            </a:r>
            <a:r>
              <a:rPr lang="pt-BR" sz="1800" b="1" dirty="0" err="1"/>
              <a:t>DataX</a:t>
            </a:r>
            <a:endParaRPr lang="pt-BR" sz="1800" dirty="0"/>
          </a:p>
          <a:p>
            <a:pPr lvl="1" indent="-285750">
              <a:spcBef>
                <a:spcPts val="0"/>
              </a:spcBef>
              <a:buSzPts val="2400"/>
              <a:buChar char="○"/>
            </a:pPr>
            <a:r>
              <a:rPr lang="pt-BR" sz="1800" dirty="0"/>
              <a:t>Repositório Aberto de Dados – </a:t>
            </a:r>
            <a:r>
              <a:rPr lang="pt-BR" sz="1800" b="1" dirty="0" err="1"/>
              <a:t>Dataverse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7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6D9FD-518E-D8DE-5DF5-48379A955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>
            <a:extLst>
              <a:ext uri="{FF2B5EF4-FFF2-40B4-BE49-F238E27FC236}">
                <a16:creationId xmlns:a16="http://schemas.microsoft.com/office/drawing/2014/main" id="{FAA8AC3C-59A9-2998-788C-CF59D10C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/>
          <a:lstStyle/>
          <a:p>
            <a:r>
              <a:rPr lang="pt-BR" dirty="0"/>
              <a:t>Repositório de Dados de Rede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BFED4D-9634-8414-87B5-079304E5F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92" y="1195954"/>
            <a:ext cx="6969391" cy="25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8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2FE76-FD85-F4D2-F601-9A85FF7DC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>
            <a:extLst>
              <a:ext uri="{FF2B5EF4-FFF2-40B4-BE49-F238E27FC236}">
                <a16:creationId xmlns:a16="http://schemas.microsoft.com/office/drawing/2014/main" id="{F857B3F0-0D0E-684E-329B-BC4353C76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/>
          <a:lstStyle/>
          <a:p>
            <a:r>
              <a:rPr lang="pt-BR" dirty="0"/>
              <a:t>Repositório de Dados de Rede</a:t>
            </a:r>
          </a:p>
        </p:txBody>
      </p:sp>
      <p:pic>
        <p:nvPicPr>
          <p:cNvPr id="4" name="Google Shape;145;p21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90216DD1-F135-7B0B-B360-BB4321C1023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11921" y="1635798"/>
            <a:ext cx="6053128" cy="240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24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0AC56-F894-353C-F2AB-C1C9B573C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>
            <a:extLst>
              <a:ext uri="{FF2B5EF4-FFF2-40B4-BE49-F238E27FC236}">
                <a16:creationId xmlns:a16="http://schemas.microsoft.com/office/drawing/2014/main" id="{8B518CFA-5DB6-2607-7C48-A91076F5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/>
          <a:lstStyle/>
          <a:p>
            <a:r>
              <a:rPr lang="pt-BR" dirty="0"/>
              <a:t>Repositório de Dados de Rede</a:t>
            </a:r>
          </a:p>
        </p:txBody>
      </p:sp>
      <p:pic>
        <p:nvPicPr>
          <p:cNvPr id="4" name="Google Shape;145;p21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B0DE0CA0-553A-FE97-E600-7CBE0AB161F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11921" y="1635798"/>
            <a:ext cx="6053128" cy="240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6D04689-9FD8-01C9-6A7D-53BD3A67967B}"/>
              </a:ext>
            </a:extLst>
          </p:cNvPr>
          <p:cNvSpPr/>
          <p:nvPr/>
        </p:nvSpPr>
        <p:spPr>
          <a:xfrm>
            <a:off x="2611922" y="2571750"/>
            <a:ext cx="2967612" cy="1355464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23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Equipe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2"/>
          </p:nvPr>
        </p:nvSpPr>
        <p:spPr>
          <a:xfrm>
            <a:off x="2215850" y="824702"/>
            <a:ext cx="3110400" cy="3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 sz="1600" b="1" dirty="0"/>
              <a:t>Equipe Acadêmica</a:t>
            </a:r>
            <a:br>
              <a:rPr lang="pt-BR" sz="1600" b="1" dirty="0"/>
            </a:b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pt-BR" sz="1600" dirty="0" err="1"/>
              <a:t>Allex</a:t>
            </a:r>
            <a:r>
              <a:rPr lang="pt-BR" sz="1600" dirty="0"/>
              <a:t> Magno Andrade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pt-BR" sz="1600" dirty="0" err="1"/>
              <a:t>Antonio</a:t>
            </a:r>
            <a:r>
              <a:rPr lang="pt-BR" sz="1600" dirty="0"/>
              <a:t> Augusto de Aragão Rocha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pt-BR" sz="1600" dirty="0"/>
              <a:t>Arthur Almeida Vianna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pt-BR" sz="1600" dirty="0"/>
              <a:t>Daniel de Oliveira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pt-BR" sz="1600" dirty="0"/>
              <a:t>Marcos Lage 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pt-BR" sz="1600" dirty="0"/>
              <a:t>Nilson Luís Damasceno</a:t>
            </a:r>
            <a:endParaRPr sz="1600" dirty="0"/>
          </a:p>
          <a:p>
            <a:pPr lvl="0" indent="-330200">
              <a:spcBef>
                <a:spcPts val="0"/>
              </a:spcBef>
              <a:buSzPts val="1600"/>
              <a:buChar char="❏"/>
            </a:pPr>
            <a:r>
              <a:rPr lang="pt-BR" sz="1600" dirty="0"/>
              <a:t>Rodrigo Chimelli Silva</a:t>
            </a:r>
          </a:p>
          <a:p>
            <a:pPr lvl="0" indent="-330200">
              <a:spcBef>
                <a:spcPts val="0"/>
              </a:spcBef>
              <a:buSzPts val="1600"/>
              <a:buChar char="❏"/>
            </a:pP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 sz="1600" b="1" dirty="0"/>
              <a:t>Equipe RNP</a:t>
            </a:r>
            <a:br>
              <a:rPr lang="pt-BR" sz="1600" b="1" dirty="0"/>
            </a:b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pt-BR" sz="1600" dirty="0"/>
              <a:t>Carolina Howard Felicíssimo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pt-BR" sz="1600" dirty="0"/>
              <a:t>Gustavo Hermínio de Araújo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pt-BR" sz="1600" dirty="0"/>
              <a:t>Marcos Felipe Schwarz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pt-BR" sz="1600" dirty="0"/>
              <a:t>Leandro Neumann </a:t>
            </a:r>
            <a:r>
              <a:rPr lang="pt-BR" sz="1600" dirty="0" err="1"/>
              <a:t>Ciuffo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600" dirty="0"/>
          </a:p>
        </p:txBody>
      </p:sp>
      <p:pic>
        <p:nvPicPr>
          <p:cNvPr id="73" name="Google Shape;73;p13" descr="Teamwork - Free user 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5675" y="1720018"/>
            <a:ext cx="2955514" cy="2955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05D2E-3F65-AC79-05DF-5DD9EBE33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>
            <a:extLst>
              <a:ext uri="{FF2B5EF4-FFF2-40B4-BE49-F238E27FC236}">
                <a16:creationId xmlns:a16="http://schemas.microsoft.com/office/drawing/2014/main" id="{709B7ECD-39BE-C9E3-978C-4ACD81C9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/>
          <a:lstStyle/>
          <a:p>
            <a:r>
              <a:rPr lang="pt-BR" dirty="0"/>
              <a:t>Catálogo de Dados de Rede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4593F95-4CCB-0519-DBDF-BA6E1743A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68" y="783770"/>
            <a:ext cx="7250399" cy="33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12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FC566-959E-B6C8-0DA3-372E2820D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>
            <a:extLst>
              <a:ext uri="{FF2B5EF4-FFF2-40B4-BE49-F238E27FC236}">
                <a16:creationId xmlns:a16="http://schemas.microsoft.com/office/drawing/2014/main" id="{536F6F7E-489E-253E-2887-EE542F4E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/>
          <a:lstStyle/>
          <a:p>
            <a:r>
              <a:rPr lang="pt-BR" dirty="0"/>
              <a:t>Catálogo de Dados de Rede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479D7B2-B0EC-49A8-0886-64F37D82E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33" y="571571"/>
            <a:ext cx="7272882" cy="40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89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558FA-6A04-8C1A-9996-0269A632B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>
            <a:extLst>
              <a:ext uri="{FF2B5EF4-FFF2-40B4-BE49-F238E27FC236}">
                <a16:creationId xmlns:a16="http://schemas.microsoft.com/office/drawing/2014/main" id="{BBBA6104-9AAA-C05E-E38A-1B75510C3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/>
          <a:lstStyle/>
          <a:p>
            <a:r>
              <a:rPr lang="pt-BR" dirty="0"/>
              <a:t>Catálogo de Dados de Rede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A74F72F-08DE-1035-07B3-681251A47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66" y="634619"/>
            <a:ext cx="7281333" cy="45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1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6FC65-3957-1FE4-E28F-EF43634D5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>
            <a:extLst>
              <a:ext uri="{FF2B5EF4-FFF2-40B4-BE49-F238E27FC236}">
                <a16:creationId xmlns:a16="http://schemas.microsoft.com/office/drawing/2014/main" id="{394F662C-EB22-A487-BC3F-7BFE775A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/>
          <a:lstStyle/>
          <a:p>
            <a:r>
              <a:rPr lang="pt-BR" dirty="0"/>
              <a:t>Catálogo de Dados de Rede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1B36B31-58A0-5E2E-A175-C3F4B99B8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791" y="792199"/>
            <a:ext cx="7193415" cy="40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40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395CC-A039-202E-345D-B70319697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>
            <a:extLst>
              <a:ext uri="{FF2B5EF4-FFF2-40B4-BE49-F238E27FC236}">
                <a16:creationId xmlns:a16="http://schemas.microsoft.com/office/drawing/2014/main" id="{2B5D0639-CA9E-293C-DE63-7C2E2779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/>
          <a:lstStyle/>
          <a:p>
            <a:r>
              <a:rPr lang="pt-BR" dirty="0"/>
              <a:t>Repositório de Dados de Rede</a:t>
            </a:r>
          </a:p>
        </p:txBody>
      </p:sp>
      <p:pic>
        <p:nvPicPr>
          <p:cNvPr id="4" name="Google Shape;145;p21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A21E435B-BA21-2F17-DAAE-F56D7AF86E1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11921" y="1635798"/>
            <a:ext cx="6053128" cy="240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BDE6D33-039C-2E07-A55F-022896BFEFF7}"/>
              </a:ext>
            </a:extLst>
          </p:cNvPr>
          <p:cNvSpPr/>
          <p:nvPr/>
        </p:nvSpPr>
        <p:spPr>
          <a:xfrm>
            <a:off x="5638485" y="2571750"/>
            <a:ext cx="2967612" cy="1355464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61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854D7-1F94-49DA-372D-C6621A98D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>
            <a:extLst>
              <a:ext uri="{FF2B5EF4-FFF2-40B4-BE49-F238E27FC236}">
                <a16:creationId xmlns:a16="http://schemas.microsoft.com/office/drawing/2014/main" id="{35CFAAF3-7EC8-9D1F-6233-585996E6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/>
          <a:lstStyle/>
          <a:p>
            <a:r>
              <a:rPr lang="pt-BR" dirty="0"/>
              <a:t>Catálogo de Dados de Rede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93A0335-4DF5-5F66-02F7-892E06E3A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19" y="683715"/>
            <a:ext cx="7293768" cy="41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08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E2AC810-69D3-AAD7-41C6-57634D46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Datasets</a:t>
            </a:r>
            <a:r>
              <a:rPr lang="pt-BR" dirty="0"/>
              <a:t> Disponíveis</a:t>
            </a:r>
          </a:p>
        </p:txBody>
      </p:sp>
      <p:pic>
        <p:nvPicPr>
          <p:cNvPr id="10" name="Picture 9" descr="A screenshot of a phone&#10;&#10;AI-generated content may be incorrect.">
            <a:extLst>
              <a:ext uri="{FF2B5EF4-FFF2-40B4-BE49-F238E27FC236}">
                <a16:creationId xmlns:a16="http://schemas.microsoft.com/office/drawing/2014/main" id="{7B1FA8BC-06C9-622F-ADC4-463276033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28" y="783771"/>
            <a:ext cx="1166379" cy="4085091"/>
          </a:xfrm>
          <a:prstGeom prst="rect">
            <a:avLst/>
          </a:prstGeom>
        </p:spPr>
      </p:pic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0BAD86BF-2178-F64B-162C-089693739E7B}"/>
              </a:ext>
            </a:extLst>
          </p:cNvPr>
          <p:cNvSpPr txBox="1">
            <a:spLocks/>
          </p:cNvSpPr>
          <p:nvPr/>
        </p:nvSpPr>
        <p:spPr>
          <a:xfrm>
            <a:off x="3142207" y="793930"/>
            <a:ext cx="2799344" cy="408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EFF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66700"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pt-BR" sz="1200" b="1" dirty="0">
                <a:solidFill>
                  <a:schemeClr val="tx1"/>
                </a:solidFill>
              </a:rPr>
              <a:t>Via Ipê</a:t>
            </a:r>
          </a:p>
          <a:p>
            <a:pPr>
              <a:spcBef>
                <a:spcPts val="0"/>
              </a:spcBef>
            </a:pPr>
            <a:endParaRPr lang="pt-BR" sz="12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SzPts val="2000"/>
            </a:pPr>
            <a:r>
              <a:rPr lang="pt-BR" sz="1200" dirty="0">
                <a:solidFill>
                  <a:schemeClr val="tx1"/>
                </a:solidFill>
              </a:rPr>
              <a:t>+ Medições </a:t>
            </a:r>
            <a:r>
              <a:rPr lang="pt-BR" sz="1200" u="sng" dirty="0">
                <a:solidFill>
                  <a:schemeClr val="tx1"/>
                </a:solidFill>
              </a:rPr>
              <a:t>entre </a:t>
            </a:r>
            <a:r>
              <a:rPr lang="pt-BR" sz="1200" u="sng" dirty="0" err="1">
                <a:solidFill>
                  <a:schemeClr val="tx1"/>
                </a:solidFill>
              </a:rPr>
              <a:t>PoPs</a:t>
            </a:r>
            <a:r>
              <a:rPr lang="pt-BR" sz="1200" u="sng" dirty="0">
                <a:solidFill>
                  <a:schemeClr val="tx1"/>
                </a:solidFill>
              </a:rPr>
              <a:t> e instituições</a:t>
            </a:r>
            <a:r>
              <a:rPr lang="pt-BR" sz="1200" dirty="0">
                <a:solidFill>
                  <a:schemeClr val="tx1"/>
                </a:solidFill>
              </a:rPr>
              <a:t> conectadas;</a:t>
            </a:r>
          </a:p>
          <a:p>
            <a:pPr>
              <a:spcBef>
                <a:spcPts val="0"/>
              </a:spcBef>
            </a:pPr>
            <a:endParaRPr lang="pt-BR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SzPts val="2000"/>
            </a:pPr>
            <a:r>
              <a:rPr lang="pt-BR" sz="1200" dirty="0">
                <a:solidFill>
                  <a:schemeClr val="tx1"/>
                </a:solidFill>
              </a:rPr>
              <a:t>+ Dados (</a:t>
            </a:r>
            <a:r>
              <a:rPr lang="pt-BR" sz="1200" dirty="0" err="1">
                <a:solidFill>
                  <a:schemeClr val="tx1"/>
                </a:solidFill>
              </a:rPr>
              <a:t>avg</a:t>
            </a:r>
            <a:r>
              <a:rPr lang="pt-BR" sz="1200" dirty="0">
                <a:solidFill>
                  <a:schemeClr val="tx1"/>
                </a:solidFill>
              </a:rPr>
              <a:t>/min/</a:t>
            </a:r>
            <a:r>
              <a:rPr lang="pt-BR" sz="1200" dirty="0" err="1">
                <a:solidFill>
                  <a:schemeClr val="tx1"/>
                </a:solidFill>
              </a:rPr>
              <a:t>max</a:t>
            </a:r>
            <a:r>
              <a:rPr lang="pt-BR" sz="1200" dirty="0">
                <a:solidFill>
                  <a:schemeClr val="tx1"/>
                </a:solidFill>
              </a:rPr>
              <a:t>):</a:t>
            </a:r>
          </a:p>
          <a:p>
            <a:pPr>
              <a:spcBef>
                <a:spcPts val="0"/>
              </a:spcBef>
            </a:pPr>
            <a:endParaRPr lang="pt-BR" sz="1200" dirty="0">
              <a:solidFill>
                <a:schemeClr val="tx1"/>
              </a:solidFill>
            </a:endParaRPr>
          </a:p>
          <a:p>
            <a:pPr lvl="1" indent="-266700"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pt-BR" sz="1200" dirty="0"/>
              <a:t>Perda de Pacotes</a:t>
            </a:r>
          </a:p>
          <a:p>
            <a:pPr lvl="1" indent="-266700"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pt-BR" sz="1200" dirty="0"/>
              <a:t>Latência </a:t>
            </a:r>
          </a:p>
          <a:p>
            <a:pPr lvl="1" indent="-266700"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pt-BR" sz="1200" dirty="0"/>
              <a:t>Taxa de Download</a:t>
            </a:r>
          </a:p>
          <a:p>
            <a:pPr lvl="1" indent="-266700"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pt-BR" sz="1200" dirty="0"/>
              <a:t>Taxa de Upload </a:t>
            </a:r>
          </a:p>
          <a:p>
            <a:pPr lvl="1" indent="-266700"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pt-BR" sz="1200" dirty="0"/>
              <a:t>…</a:t>
            </a:r>
          </a:p>
          <a:p>
            <a:pPr marL="190500" lvl="1">
              <a:spcBef>
                <a:spcPts val="0"/>
              </a:spcBef>
              <a:buSzPts val="2000"/>
            </a:pPr>
            <a:endParaRPr lang="pt-BR" sz="1200" dirty="0"/>
          </a:p>
          <a:p>
            <a:pPr indent="-266700"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pt-BR" sz="1200" b="1" dirty="0">
                <a:solidFill>
                  <a:schemeClr val="tx1"/>
                </a:solidFill>
              </a:rPr>
              <a:t>M-</a:t>
            </a:r>
            <a:r>
              <a:rPr lang="pt-BR" sz="1200" b="1" dirty="0" err="1">
                <a:solidFill>
                  <a:schemeClr val="tx1"/>
                </a:solidFill>
              </a:rPr>
              <a:t>Lab</a:t>
            </a:r>
            <a:endParaRPr lang="pt-BR" sz="12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pt-BR" sz="12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SzPts val="2000"/>
            </a:pPr>
            <a:r>
              <a:rPr lang="pt-BR" sz="1200" dirty="0">
                <a:solidFill>
                  <a:schemeClr val="tx1"/>
                </a:solidFill>
              </a:rPr>
              <a:t>+ Plataforma aberta para medições de desempenho da Internet</a:t>
            </a:r>
          </a:p>
          <a:p>
            <a:pPr>
              <a:spcBef>
                <a:spcPts val="0"/>
              </a:spcBef>
              <a:buSzPts val="2000"/>
            </a:pPr>
            <a:r>
              <a:rPr lang="pt-BR" sz="1200" dirty="0">
                <a:solidFill>
                  <a:schemeClr val="tx1"/>
                </a:solidFill>
              </a:rPr>
              <a:t>+ Financiada pela </a:t>
            </a:r>
            <a:r>
              <a:rPr lang="pt-BR" sz="1200" dirty="0" err="1">
                <a:solidFill>
                  <a:schemeClr val="tx1"/>
                </a:solidFill>
              </a:rPr>
              <a:t>Code</a:t>
            </a:r>
            <a:r>
              <a:rPr lang="pt-BR" sz="1200" dirty="0">
                <a:solidFill>
                  <a:schemeClr val="tx1"/>
                </a:solidFill>
              </a:rPr>
              <a:t> for Science &amp; Society</a:t>
            </a:r>
          </a:p>
          <a:p>
            <a:pPr>
              <a:spcBef>
                <a:spcPts val="0"/>
              </a:spcBef>
            </a:pPr>
            <a:endParaRPr lang="pt-BR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SzPts val="2000"/>
            </a:pPr>
            <a:r>
              <a:rPr lang="pt-BR" sz="1200" dirty="0">
                <a:solidFill>
                  <a:schemeClr val="tx1"/>
                </a:solidFill>
              </a:rPr>
              <a:t>+ Dados: </a:t>
            </a:r>
          </a:p>
          <a:p>
            <a:pPr>
              <a:spcBef>
                <a:spcPts val="0"/>
              </a:spcBef>
            </a:pPr>
            <a:endParaRPr lang="pt-BR" sz="1200" dirty="0">
              <a:solidFill>
                <a:schemeClr val="tx1"/>
              </a:solidFill>
            </a:endParaRPr>
          </a:p>
          <a:p>
            <a:pPr lvl="1" indent="-266700"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pt-BR" sz="1200" dirty="0"/>
              <a:t>NDT</a:t>
            </a:r>
          </a:p>
          <a:p>
            <a:pPr lvl="1" indent="-266700"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pt-BR" sz="1200" dirty="0"/>
              <a:t>Dash</a:t>
            </a:r>
          </a:p>
          <a:p>
            <a:pPr lvl="1" indent="-266700"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pt-BR" sz="1200" dirty="0"/>
              <a:t>Reverse </a:t>
            </a:r>
            <a:r>
              <a:rPr lang="pt-BR" sz="1200" dirty="0" err="1"/>
              <a:t>Traceroute</a:t>
            </a:r>
            <a:endParaRPr lang="pt-BR" sz="1200" dirty="0"/>
          </a:p>
          <a:p>
            <a:pPr lvl="1" indent="-266700"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pt-BR" sz="1200" dirty="0"/>
              <a:t>…</a:t>
            </a:r>
          </a:p>
        </p:txBody>
      </p:sp>
      <p:sp>
        <p:nvSpPr>
          <p:cNvPr id="12" name="Google Shape;190;p24">
            <a:extLst>
              <a:ext uri="{FF2B5EF4-FFF2-40B4-BE49-F238E27FC236}">
                <a16:creationId xmlns:a16="http://schemas.microsoft.com/office/drawing/2014/main" id="{E24DA117-A5ED-109F-5C83-3DC934E815D4}"/>
              </a:ext>
            </a:extLst>
          </p:cNvPr>
          <p:cNvSpPr txBox="1">
            <a:spLocks/>
          </p:cNvSpPr>
          <p:nvPr/>
        </p:nvSpPr>
        <p:spPr>
          <a:xfrm>
            <a:off x="5941551" y="783771"/>
            <a:ext cx="3186718" cy="295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66700"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pt-BR" sz="1200" b="1" dirty="0" err="1"/>
              <a:t>MonIPÊ</a:t>
            </a:r>
            <a:r>
              <a:rPr lang="pt-BR" sz="1200" b="1" dirty="0"/>
              <a:t> (</a:t>
            </a:r>
            <a:r>
              <a:rPr lang="pt-BR" sz="1200" b="1" dirty="0" err="1"/>
              <a:t>PerfSONAR</a:t>
            </a:r>
            <a:r>
              <a:rPr lang="pt-BR" sz="1200" b="1" dirty="0"/>
              <a:t>)</a:t>
            </a:r>
          </a:p>
          <a:p>
            <a:pPr indent="0">
              <a:spcBef>
                <a:spcPts val="0"/>
              </a:spcBef>
            </a:pPr>
            <a:endParaRPr lang="pt-BR" sz="1200" b="1" dirty="0"/>
          </a:p>
          <a:p>
            <a:pPr indent="-266700"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pt-BR" sz="1200" dirty="0"/>
              <a:t>Medições </a:t>
            </a:r>
            <a:r>
              <a:rPr lang="pt-BR" sz="1200" u="sng" dirty="0"/>
              <a:t>entre </a:t>
            </a:r>
            <a:r>
              <a:rPr lang="pt-BR" sz="1200" u="sng" dirty="0" err="1"/>
              <a:t>PoPs</a:t>
            </a:r>
            <a:r>
              <a:rPr lang="pt-BR" sz="1200" dirty="0"/>
              <a:t> e </a:t>
            </a:r>
            <a:r>
              <a:rPr lang="pt-BR" sz="1200" u="sng" dirty="0" err="1"/>
              <a:t>PoPs</a:t>
            </a:r>
            <a:r>
              <a:rPr lang="pt-BR" sz="1200" u="sng" dirty="0"/>
              <a:t> e outros serviços da Internet;</a:t>
            </a:r>
          </a:p>
          <a:p>
            <a:pPr indent="0">
              <a:spcBef>
                <a:spcPts val="0"/>
              </a:spcBef>
            </a:pPr>
            <a:endParaRPr lang="pt-BR" sz="1200" u="sng" dirty="0"/>
          </a:p>
          <a:p>
            <a:pPr indent="0">
              <a:spcBef>
                <a:spcPts val="0"/>
              </a:spcBef>
            </a:pPr>
            <a:endParaRPr lang="pt-BR" sz="1200" dirty="0"/>
          </a:p>
          <a:p>
            <a:pPr indent="-266700"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pt-BR" sz="1200" dirty="0"/>
              <a:t>Dados:</a:t>
            </a:r>
          </a:p>
          <a:p>
            <a:pPr marL="685800" indent="0">
              <a:spcBef>
                <a:spcPts val="0"/>
              </a:spcBef>
            </a:pPr>
            <a:endParaRPr lang="pt-BR" sz="1200" b="1" dirty="0"/>
          </a:p>
          <a:p>
            <a:pPr lvl="1" indent="-266700"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pt-BR" sz="1200" dirty="0"/>
              <a:t>Perda de Pacotes</a:t>
            </a:r>
          </a:p>
          <a:p>
            <a:pPr lvl="1" indent="-266700"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pt-BR" sz="1200" dirty="0" err="1"/>
              <a:t>Traceroute</a:t>
            </a:r>
            <a:endParaRPr lang="pt-BR" sz="1200" dirty="0"/>
          </a:p>
          <a:p>
            <a:pPr lvl="1" indent="-266700"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pt-BR" sz="1200" dirty="0"/>
              <a:t>Latência </a:t>
            </a:r>
          </a:p>
          <a:p>
            <a:pPr lvl="1" indent="-266700"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pt-BR" sz="1200" dirty="0"/>
              <a:t>…</a:t>
            </a:r>
            <a:br>
              <a:rPr lang="pt-BR" sz="1200" dirty="0"/>
            </a:br>
            <a:endParaRPr lang="pt-BR" sz="1200" dirty="0"/>
          </a:p>
          <a:p>
            <a:pPr indent="-266700"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pt-BR" sz="1200" b="1" dirty="0" err="1"/>
              <a:t>NetFlow</a:t>
            </a:r>
            <a:endParaRPr lang="pt-BR" sz="1200" b="1" dirty="0"/>
          </a:p>
          <a:p>
            <a:pPr indent="0">
              <a:spcBef>
                <a:spcPts val="0"/>
              </a:spcBef>
            </a:pPr>
            <a:endParaRPr lang="pt-BR" sz="1200" b="1" dirty="0"/>
          </a:p>
          <a:p>
            <a:pPr marL="0" indent="0">
              <a:spcBef>
                <a:spcPts val="0"/>
              </a:spcBef>
              <a:buSzPts val="2000"/>
              <a:buNone/>
            </a:pPr>
            <a:r>
              <a:rPr lang="pt-BR" sz="1200" dirty="0"/>
              <a:t>+ Medidas de fluxo de Redes dos roteadores</a:t>
            </a:r>
            <a:endParaRPr lang="pt-BR" sz="1200" u="sng" dirty="0"/>
          </a:p>
          <a:p>
            <a:pPr indent="0">
              <a:spcBef>
                <a:spcPts val="0"/>
              </a:spcBef>
            </a:pPr>
            <a:endParaRPr lang="pt-BR" sz="1200" u="sng" dirty="0"/>
          </a:p>
          <a:p>
            <a:pPr indent="0">
              <a:spcBef>
                <a:spcPts val="0"/>
              </a:spcBef>
            </a:pPr>
            <a:endParaRPr lang="pt-BR" sz="1200" dirty="0"/>
          </a:p>
          <a:p>
            <a:pPr marL="0" indent="0">
              <a:spcBef>
                <a:spcPts val="0"/>
              </a:spcBef>
              <a:buSzPts val="2000"/>
              <a:buNone/>
            </a:pPr>
            <a:r>
              <a:rPr lang="pt-BR" sz="1200" dirty="0"/>
              <a:t>+ Dados:</a:t>
            </a:r>
          </a:p>
          <a:p>
            <a:pPr marL="685800" indent="0">
              <a:spcBef>
                <a:spcPts val="0"/>
              </a:spcBef>
            </a:pPr>
            <a:endParaRPr lang="pt-BR" sz="1200" b="1" dirty="0"/>
          </a:p>
          <a:p>
            <a:pPr lvl="1" indent="-266700"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pt-BR" sz="1200" dirty="0"/>
              <a:t>Dados de Fluxo por amostragem</a:t>
            </a:r>
          </a:p>
          <a:p>
            <a:pPr lvl="1" indent="-266700"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pt-BR" sz="1200" dirty="0"/>
              <a:t>…</a:t>
            </a:r>
          </a:p>
          <a:p>
            <a:pPr lvl="1" indent="-266700"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99533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D9CA1-EBAC-7A8C-15A4-E66FC21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32B0B1-7B73-AC5A-96CC-E43374D32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200" y="658118"/>
            <a:ext cx="7272207" cy="1364411"/>
          </a:xfrm>
        </p:spPr>
        <p:txBody>
          <a:bodyPr anchor="ctr">
            <a:normAutofit/>
          </a:bodyPr>
          <a:lstStyle/>
          <a:p>
            <a:pPr marL="0" indent="0" algn="ctr">
              <a:spcAft>
                <a:spcPts val="750"/>
              </a:spcAft>
              <a:buNone/>
            </a:pPr>
            <a:r>
              <a:rPr lang="tr-TR" sz="3000" b="1" dirty="0">
                <a:solidFill>
                  <a:srgbClr val="C00000"/>
                </a:solidFill>
              </a:rPr>
              <a:t>Por </a:t>
            </a:r>
            <a:r>
              <a:rPr lang="tr-TR" sz="3000" b="1" dirty="0" err="1">
                <a:solidFill>
                  <a:srgbClr val="C00000"/>
                </a:solidFill>
              </a:rPr>
              <a:t>que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dados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abertos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é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importante</a:t>
            </a:r>
            <a:r>
              <a:rPr lang="tr-TR" sz="30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3" name="Picture 2" descr="Dúvidas… | Canto dos Pensamentos">
            <a:extLst>
              <a:ext uri="{FF2B5EF4-FFF2-40B4-BE49-F238E27FC236}">
                <a16:creationId xmlns:a16="http://schemas.microsoft.com/office/drawing/2014/main" id="{B55367A9-D643-AE2E-D799-B1C6268B4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84" y="2022529"/>
            <a:ext cx="2197853" cy="29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98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6A4BD-F5C4-E731-A9D8-131157F7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1F0DB8-E910-2718-89C2-40CF74772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471851"/>
            <a:ext cx="7649705" cy="2664891"/>
          </a:xfrm>
        </p:spPr>
        <p:txBody>
          <a:bodyPr anchor="ctr">
            <a:normAutofit/>
          </a:bodyPr>
          <a:lstStyle/>
          <a:p>
            <a:pPr>
              <a:spcAft>
                <a:spcPts val="750"/>
              </a:spcAft>
            </a:pPr>
            <a:r>
              <a:rPr lang="tr-TR" sz="3200" b="1" dirty="0" err="1">
                <a:solidFill>
                  <a:srgbClr val="C00000"/>
                </a:solidFill>
              </a:rPr>
              <a:t>Algumas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razões</a:t>
            </a:r>
            <a:r>
              <a:rPr lang="tr-TR" sz="3200" b="1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r-TR" sz="2400" b="1" dirty="0" err="1">
                <a:solidFill>
                  <a:srgbClr val="C00000"/>
                </a:solidFill>
              </a:rPr>
              <a:t>Viabilidade</a:t>
            </a:r>
            <a:r>
              <a:rPr lang="tr-TR" sz="2400" b="1" dirty="0">
                <a:solidFill>
                  <a:srgbClr val="C00000"/>
                </a:solidFill>
              </a:rPr>
              <a:t> de </a:t>
            </a:r>
            <a:r>
              <a:rPr lang="tr-TR" sz="2400" b="1" dirty="0" err="1">
                <a:solidFill>
                  <a:srgbClr val="C00000"/>
                </a:solidFill>
              </a:rPr>
              <a:t>pesquisa</a:t>
            </a:r>
            <a:endParaRPr lang="tr-TR" sz="2400" b="1" dirty="0">
              <a:solidFill>
                <a:srgbClr val="C00000"/>
              </a:solidFill>
            </a:endParaRPr>
          </a:p>
          <a:p>
            <a:pPr marL="342900" indent="-3429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r-TR" sz="2400" b="1" dirty="0" err="1">
                <a:solidFill>
                  <a:srgbClr val="C00000"/>
                </a:solidFill>
              </a:rPr>
              <a:t>Reproducibilidade</a:t>
            </a:r>
            <a:r>
              <a:rPr lang="tr-TR" sz="2400" b="1" dirty="0">
                <a:solidFill>
                  <a:srgbClr val="C00000"/>
                </a:solidFill>
              </a:rPr>
              <a:t> e </a:t>
            </a:r>
            <a:r>
              <a:rPr lang="tr-TR" sz="2400" b="1" dirty="0" err="1">
                <a:solidFill>
                  <a:srgbClr val="C00000"/>
                </a:solidFill>
              </a:rPr>
              <a:t>Transparência</a:t>
            </a:r>
            <a:r>
              <a:rPr lang="tr-TR" sz="2400" b="1" dirty="0">
                <a:solidFill>
                  <a:srgbClr val="C00000"/>
                </a:solidFill>
              </a:rPr>
              <a:t> de </a:t>
            </a:r>
            <a:r>
              <a:rPr lang="tr-TR" sz="2400" b="1" dirty="0" err="1">
                <a:solidFill>
                  <a:srgbClr val="C00000"/>
                </a:solidFill>
              </a:rPr>
              <a:t>Pesquisa</a:t>
            </a:r>
            <a:endParaRPr lang="tr-TR" sz="2400" b="1" dirty="0">
              <a:solidFill>
                <a:srgbClr val="C00000"/>
              </a:solidFill>
            </a:endParaRPr>
          </a:p>
          <a:p>
            <a:pPr marL="342900" indent="-3429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r-TR" sz="2400" b="1" dirty="0" err="1">
                <a:solidFill>
                  <a:srgbClr val="C00000"/>
                </a:solidFill>
              </a:rPr>
              <a:t>Fundamental</a:t>
            </a:r>
            <a:r>
              <a:rPr lang="tr-TR" sz="2400" b="1" dirty="0">
                <a:solidFill>
                  <a:srgbClr val="C00000"/>
                </a:solidFill>
              </a:rPr>
              <a:t> para o </a:t>
            </a:r>
            <a:r>
              <a:rPr lang="tr-TR" sz="2400" b="1" dirty="0" err="1">
                <a:solidFill>
                  <a:srgbClr val="C00000"/>
                </a:solidFill>
              </a:rPr>
              <a:t>avanço</a:t>
            </a:r>
            <a:r>
              <a:rPr lang="tr-TR" sz="2400" b="1" dirty="0">
                <a:solidFill>
                  <a:srgbClr val="C00000"/>
                </a:solidFill>
              </a:rPr>
              <a:t> de I.A.</a:t>
            </a:r>
          </a:p>
        </p:txBody>
      </p:sp>
      <p:pic>
        <p:nvPicPr>
          <p:cNvPr id="2" name="Picture 2" descr="idea man idea bulb thinking man with blue 3d question mark and exclamation  mark isolated on white ilustração do Stock | Adobe Stock">
            <a:extLst>
              <a:ext uri="{FF2B5EF4-FFF2-40B4-BE49-F238E27FC236}">
                <a16:creationId xmlns:a16="http://schemas.microsoft.com/office/drawing/2014/main" id="{3BBAF365-A9FC-667C-9CC6-C7BBC36D4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36742"/>
            <a:ext cx="2645322" cy="26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63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E1B5D43-2D31-BB5B-8844-186CED83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656" y="2008064"/>
            <a:ext cx="3013365" cy="334737"/>
          </a:xfrm>
        </p:spPr>
        <p:txBody>
          <a:bodyPr/>
          <a:lstStyle/>
          <a:p>
            <a:r>
              <a:rPr lang="pt-BR" dirty="0"/>
              <a:t>OBRIGADO!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AADC3C6A-1F75-A005-C9D4-BD96DBDCD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2655" y="2579565"/>
            <a:ext cx="3013364" cy="334737"/>
          </a:xfrm>
        </p:spPr>
        <p:txBody>
          <a:bodyPr/>
          <a:lstStyle/>
          <a:p>
            <a:r>
              <a:rPr lang="pt-BR" dirty="0" err="1"/>
              <a:t>arocha@ic.uff.br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367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Breve Histórico do Projeto Catálogo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3255D5CE-6A17-0AFB-16A8-1C857C1DFA50}"/>
              </a:ext>
            </a:extLst>
          </p:cNvPr>
          <p:cNvSpPr/>
          <p:nvPr/>
        </p:nvSpPr>
        <p:spPr>
          <a:xfrm>
            <a:off x="2663544" y="2189195"/>
            <a:ext cx="867747" cy="765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0B9461-3BC8-661F-351A-2154814BCF7C}"/>
              </a:ext>
            </a:extLst>
          </p:cNvPr>
          <p:cNvSpPr txBox="1">
            <a:spLocks/>
          </p:cNvSpPr>
          <p:nvPr/>
        </p:nvSpPr>
        <p:spPr>
          <a:xfrm>
            <a:off x="1268963" y="1238448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None/>
            </a:pPr>
            <a:r>
              <a:rPr lang="tr-TR" sz="1800" b="1" dirty="0" err="1"/>
              <a:t>Desafio</a:t>
            </a:r>
            <a:r>
              <a:rPr lang="tr-TR" sz="1800" b="1" dirty="0"/>
              <a:t> Microsoft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2400" b="1" dirty="0">
                <a:solidFill>
                  <a:srgbClr val="C00000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45863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2C102-C965-023E-A77B-49EC5BA0B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8328D18-66B0-74F4-6729-695D1351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Breve Histórico do Projeto Catálogo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222D12EB-8E92-DD2D-91C1-058640996FC9}"/>
              </a:ext>
            </a:extLst>
          </p:cNvPr>
          <p:cNvSpPr/>
          <p:nvPr/>
        </p:nvSpPr>
        <p:spPr>
          <a:xfrm>
            <a:off x="2663543" y="2189195"/>
            <a:ext cx="2450323" cy="765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D2C84F-9AC2-AE48-AAAF-FCC857348FF7}"/>
              </a:ext>
            </a:extLst>
          </p:cNvPr>
          <p:cNvSpPr txBox="1">
            <a:spLocks/>
          </p:cNvSpPr>
          <p:nvPr/>
        </p:nvSpPr>
        <p:spPr>
          <a:xfrm>
            <a:off x="1268963" y="1238448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None/>
            </a:pPr>
            <a:r>
              <a:rPr lang="tr-TR" sz="1800" b="1" dirty="0" err="1"/>
              <a:t>Desafio</a:t>
            </a:r>
            <a:r>
              <a:rPr lang="tr-TR" sz="1800" b="1" dirty="0"/>
              <a:t> Microsoft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2400" b="1" dirty="0">
                <a:solidFill>
                  <a:srgbClr val="C00000"/>
                </a:solidFill>
              </a:rPr>
              <a:t>2018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FC744F-AADC-642F-9924-72606C44FD42}"/>
              </a:ext>
            </a:extLst>
          </p:cNvPr>
          <p:cNvSpPr txBox="1">
            <a:spLocks/>
          </p:cNvSpPr>
          <p:nvPr/>
        </p:nvSpPr>
        <p:spPr>
          <a:xfrm>
            <a:off x="2678086" y="2436005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tr-TR" sz="2400" b="1" dirty="0">
                <a:solidFill>
                  <a:srgbClr val="C00000"/>
                </a:solidFill>
              </a:rPr>
              <a:t>2020-21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1800" b="1" dirty="0"/>
              <a:t>GT-Network </a:t>
            </a:r>
            <a:r>
              <a:rPr lang="tr-TR" sz="1800" b="1" dirty="0" err="1"/>
              <a:t>Borescope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3270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635EB-ED33-9726-DAFC-6CA52F971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AE8AB91-13F5-857C-ECD5-E224BFBA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Breve Histórico do Projeto Catálogo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49540E1-9218-76CE-9506-33E8F08B93B7}"/>
              </a:ext>
            </a:extLst>
          </p:cNvPr>
          <p:cNvSpPr/>
          <p:nvPr/>
        </p:nvSpPr>
        <p:spPr>
          <a:xfrm>
            <a:off x="2663542" y="2189195"/>
            <a:ext cx="5211495" cy="765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23D774-DFEA-73D8-A10F-E986714871A9}"/>
              </a:ext>
            </a:extLst>
          </p:cNvPr>
          <p:cNvSpPr txBox="1">
            <a:spLocks/>
          </p:cNvSpPr>
          <p:nvPr/>
        </p:nvSpPr>
        <p:spPr>
          <a:xfrm>
            <a:off x="1268963" y="1238448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None/>
            </a:pPr>
            <a:r>
              <a:rPr lang="tr-TR" sz="1800" b="1" dirty="0" err="1"/>
              <a:t>Desafio</a:t>
            </a:r>
            <a:r>
              <a:rPr lang="tr-TR" sz="1800" b="1" dirty="0"/>
              <a:t> Microsoft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2400" b="1" dirty="0">
                <a:solidFill>
                  <a:srgbClr val="C00000"/>
                </a:solidFill>
              </a:rPr>
              <a:t>2018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DC94AC-F79B-71B8-FCB1-E5675D9E397A}"/>
              </a:ext>
            </a:extLst>
          </p:cNvPr>
          <p:cNvSpPr txBox="1">
            <a:spLocks/>
          </p:cNvSpPr>
          <p:nvPr/>
        </p:nvSpPr>
        <p:spPr>
          <a:xfrm>
            <a:off x="2678086" y="2436005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tr-TR" sz="2400" b="1" dirty="0">
                <a:solidFill>
                  <a:srgbClr val="C00000"/>
                </a:solidFill>
              </a:rPr>
              <a:t>2020-21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1800" b="1" dirty="0"/>
              <a:t>GT-Network </a:t>
            </a:r>
            <a:r>
              <a:rPr lang="tr-TR" sz="1800" b="1" dirty="0" err="1"/>
              <a:t>Borescope</a:t>
            </a:r>
            <a:endParaRPr lang="tr-TR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0B1D2-5837-64BF-D97F-2331B509AD1C}"/>
              </a:ext>
            </a:extLst>
          </p:cNvPr>
          <p:cNvSpPr txBox="1">
            <a:spLocks/>
          </p:cNvSpPr>
          <p:nvPr/>
        </p:nvSpPr>
        <p:spPr>
          <a:xfrm>
            <a:off x="4472863" y="1340052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None/>
            </a:pPr>
            <a:r>
              <a:rPr lang="tr-TR" sz="1800" b="1" dirty="0" err="1"/>
              <a:t>Análise</a:t>
            </a:r>
            <a:r>
              <a:rPr lang="tr-TR" sz="1800" b="1" dirty="0"/>
              <a:t> de </a:t>
            </a:r>
            <a:r>
              <a:rPr lang="tr-TR" sz="1800" b="1" dirty="0" err="1"/>
              <a:t>Dados</a:t>
            </a:r>
            <a:r>
              <a:rPr lang="tr-TR" sz="1800" b="1" dirty="0"/>
              <a:t> de </a:t>
            </a:r>
            <a:r>
              <a:rPr lang="tr-TR" sz="1800" b="1" dirty="0" err="1"/>
              <a:t>Rede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2400" b="1" dirty="0">
                <a:solidFill>
                  <a:srgbClr val="C00000"/>
                </a:solidFill>
              </a:rPr>
              <a:t>2022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A12FEC-C49B-4B8F-6F67-CAC27100FAEC}"/>
              </a:ext>
            </a:extLst>
          </p:cNvPr>
          <p:cNvSpPr txBox="1">
            <a:spLocks/>
          </p:cNvSpPr>
          <p:nvPr/>
        </p:nvSpPr>
        <p:spPr>
          <a:xfrm>
            <a:off x="5427147" y="2454381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tr-TR" sz="2400" b="1" dirty="0">
                <a:solidFill>
                  <a:srgbClr val="C00000"/>
                </a:solidFill>
              </a:rPr>
              <a:t>2023-24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1800" b="1" dirty="0" err="1"/>
              <a:t>Catálogo</a:t>
            </a:r>
            <a:r>
              <a:rPr lang="tr-TR" sz="1800" b="1" dirty="0"/>
              <a:t> de </a:t>
            </a:r>
            <a:r>
              <a:rPr lang="tr-TR" sz="1800" b="1" dirty="0" err="1"/>
              <a:t>Dados</a:t>
            </a:r>
            <a:r>
              <a:rPr lang="tr-TR" sz="1800" b="1" dirty="0"/>
              <a:t> de </a:t>
            </a:r>
            <a:r>
              <a:rPr lang="tr-TR" sz="1800" b="1" dirty="0" err="1"/>
              <a:t>Rede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03357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8080C-D17D-EFE1-EADC-F8396968D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93104DE-BD34-37EC-C1CA-B7D932E4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Breve Histórico do Projeto Catálogo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F70D0283-1FEF-5CC6-B205-BE9C4F87DA72}"/>
              </a:ext>
            </a:extLst>
          </p:cNvPr>
          <p:cNvSpPr/>
          <p:nvPr/>
        </p:nvSpPr>
        <p:spPr>
          <a:xfrm>
            <a:off x="2663542" y="2189195"/>
            <a:ext cx="6387325" cy="765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1CE76B-E83C-CEEF-4E21-F6833CAB7505}"/>
              </a:ext>
            </a:extLst>
          </p:cNvPr>
          <p:cNvSpPr txBox="1">
            <a:spLocks/>
          </p:cNvSpPr>
          <p:nvPr/>
        </p:nvSpPr>
        <p:spPr>
          <a:xfrm>
            <a:off x="1268963" y="1238448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None/>
            </a:pPr>
            <a:r>
              <a:rPr lang="tr-TR" sz="1800" b="1" dirty="0" err="1"/>
              <a:t>Desafio</a:t>
            </a:r>
            <a:r>
              <a:rPr lang="tr-TR" sz="1800" b="1" dirty="0"/>
              <a:t> Microsoft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2400" b="1" dirty="0">
                <a:solidFill>
                  <a:srgbClr val="C00000"/>
                </a:solidFill>
              </a:rPr>
              <a:t>2018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776350A-86D0-B21B-288C-62FF0B977EB0}"/>
              </a:ext>
            </a:extLst>
          </p:cNvPr>
          <p:cNvSpPr txBox="1">
            <a:spLocks/>
          </p:cNvSpPr>
          <p:nvPr/>
        </p:nvSpPr>
        <p:spPr>
          <a:xfrm>
            <a:off x="2678086" y="2436005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tr-TR" sz="2400" b="1" dirty="0">
                <a:solidFill>
                  <a:srgbClr val="C00000"/>
                </a:solidFill>
              </a:rPr>
              <a:t>2020-21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1800" b="1" dirty="0"/>
              <a:t>GT-Network </a:t>
            </a:r>
            <a:r>
              <a:rPr lang="tr-TR" sz="1800" b="1" dirty="0" err="1"/>
              <a:t>Borescope</a:t>
            </a:r>
            <a:endParaRPr lang="tr-TR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F2FD3-B1D7-5B03-4AFD-9547220FE91C}"/>
              </a:ext>
            </a:extLst>
          </p:cNvPr>
          <p:cNvSpPr txBox="1">
            <a:spLocks/>
          </p:cNvSpPr>
          <p:nvPr/>
        </p:nvSpPr>
        <p:spPr>
          <a:xfrm>
            <a:off x="4472863" y="1340052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None/>
            </a:pPr>
            <a:r>
              <a:rPr lang="tr-TR" sz="1800" b="1" dirty="0" err="1"/>
              <a:t>Análise</a:t>
            </a:r>
            <a:r>
              <a:rPr lang="tr-TR" sz="1800" b="1" dirty="0"/>
              <a:t> de </a:t>
            </a:r>
            <a:r>
              <a:rPr lang="tr-TR" sz="1800" b="1" dirty="0" err="1"/>
              <a:t>Dados</a:t>
            </a:r>
            <a:r>
              <a:rPr lang="tr-TR" sz="1800" b="1" dirty="0"/>
              <a:t> de </a:t>
            </a:r>
            <a:r>
              <a:rPr lang="tr-TR" sz="1800" b="1" dirty="0" err="1"/>
              <a:t>Rede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2400" b="1" dirty="0">
                <a:solidFill>
                  <a:srgbClr val="C00000"/>
                </a:solidFill>
              </a:rPr>
              <a:t>2022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94D90F-5766-BD7D-353D-C473CF1B43AA}"/>
              </a:ext>
            </a:extLst>
          </p:cNvPr>
          <p:cNvSpPr txBox="1">
            <a:spLocks/>
          </p:cNvSpPr>
          <p:nvPr/>
        </p:nvSpPr>
        <p:spPr>
          <a:xfrm>
            <a:off x="5427147" y="2454381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tr-TR" sz="2400" b="1" dirty="0">
                <a:solidFill>
                  <a:srgbClr val="C00000"/>
                </a:solidFill>
              </a:rPr>
              <a:t>2023-24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1800" b="1" dirty="0" err="1"/>
              <a:t>Catálogo</a:t>
            </a:r>
            <a:r>
              <a:rPr lang="tr-TR" sz="1800" b="1" dirty="0"/>
              <a:t> de </a:t>
            </a:r>
            <a:r>
              <a:rPr lang="tr-TR" sz="1800" b="1" dirty="0" err="1"/>
              <a:t>Dados</a:t>
            </a:r>
            <a:r>
              <a:rPr lang="tr-TR" sz="1800" b="1" dirty="0"/>
              <a:t> de </a:t>
            </a:r>
            <a:r>
              <a:rPr lang="tr-TR" sz="1800" b="1" dirty="0" err="1"/>
              <a:t>Rede</a:t>
            </a:r>
            <a:endParaRPr lang="tr-TR" sz="24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BCF19C-CBC7-823C-D747-B0A148291DF6}"/>
              </a:ext>
            </a:extLst>
          </p:cNvPr>
          <p:cNvSpPr txBox="1">
            <a:spLocks/>
          </p:cNvSpPr>
          <p:nvPr/>
        </p:nvSpPr>
        <p:spPr>
          <a:xfrm>
            <a:off x="6761865" y="1207339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None/>
            </a:pPr>
            <a:r>
              <a:rPr lang="tr-TR" sz="1800" b="1" dirty="0" err="1">
                <a:solidFill>
                  <a:srgbClr val="C00000"/>
                </a:solidFill>
              </a:rPr>
              <a:t>Dados</a:t>
            </a:r>
            <a:r>
              <a:rPr lang="tr-TR" sz="1800" b="1" dirty="0">
                <a:solidFill>
                  <a:srgbClr val="C00000"/>
                </a:solidFill>
              </a:rPr>
              <a:t> de </a:t>
            </a:r>
            <a:r>
              <a:rPr lang="tr-TR" sz="1800" b="1" dirty="0" err="1">
                <a:solidFill>
                  <a:srgbClr val="C00000"/>
                </a:solidFill>
              </a:rPr>
              <a:t>Rede</a:t>
            </a:r>
            <a:br>
              <a:rPr lang="tr-TR" sz="1800" b="1" dirty="0">
                <a:solidFill>
                  <a:srgbClr val="C00000"/>
                </a:solidFill>
              </a:rPr>
            </a:br>
            <a:r>
              <a:rPr lang="tr-TR" sz="1800" b="1" dirty="0">
                <a:solidFill>
                  <a:srgbClr val="C00000"/>
                </a:solidFill>
              </a:rPr>
              <a:t>Para </a:t>
            </a:r>
            <a:r>
              <a:rPr lang="tr-TR" sz="1800" b="1" dirty="0" err="1">
                <a:solidFill>
                  <a:srgbClr val="C00000"/>
                </a:solidFill>
              </a:rPr>
              <a:t>Pesquisa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2400" b="1" dirty="0">
                <a:solidFill>
                  <a:srgbClr val="C00000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41157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84E4B-F6ED-6EE1-C286-874CA49C6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08F18A2-A2E3-8D95-9D2B-97D373AE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Breve Histórico do Projeto Catálogo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7E91D0B-6524-8D83-4C7F-DE9C4A8A1F79}"/>
              </a:ext>
            </a:extLst>
          </p:cNvPr>
          <p:cNvSpPr/>
          <p:nvPr/>
        </p:nvSpPr>
        <p:spPr>
          <a:xfrm>
            <a:off x="2663542" y="2189195"/>
            <a:ext cx="6387325" cy="765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9E83BE-6AEC-609D-8670-ED795F22155D}"/>
              </a:ext>
            </a:extLst>
          </p:cNvPr>
          <p:cNvSpPr txBox="1">
            <a:spLocks/>
          </p:cNvSpPr>
          <p:nvPr/>
        </p:nvSpPr>
        <p:spPr>
          <a:xfrm>
            <a:off x="1268963" y="1238448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None/>
            </a:pPr>
            <a:r>
              <a:rPr lang="tr-TR" sz="1800" b="1" dirty="0" err="1"/>
              <a:t>Desafio</a:t>
            </a:r>
            <a:r>
              <a:rPr lang="tr-TR" sz="1800" b="1" dirty="0"/>
              <a:t> Microsoft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2400" b="1" dirty="0">
                <a:solidFill>
                  <a:srgbClr val="C00000"/>
                </a:solidFill>
              </a:rPr>
              <a:t>2018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735868-CD89-3B1B-64B0-15E642C4E67B}"/>
              </a:ext>
            </a:extLst>
          </p:cNvPr>
          <p:cNvSpPr txBox="1">
            <a:spLocks/>
          </p:cNvSpPr>
          <p:nvPr/>
        </p:nvSpPr>
        <p:spPr>
          <a:xfrm>
            <a:off x="2678086" y="2436005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tr-TR" sz="2400" b="1" dirty="0">
                <a:solidFill>
                  <a:srgbClr val="C00000"/>
                </a:solidFill>
              </a:rPr>
              <a:t>2020-21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1800" b="1" dirty="0"/>
              <a:t>GT-Network </a:t>
            </a:r>
            <a:r>
              <a:rPr lang="tr-TR" sz="1800" b="1" dirty="0" err="1"/>
              <a:t>Borescope</a:t>
            </a:r>
            <a:endParaRPr lang="tr-TR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12DD-C4E3-CE8A-150C-127990F0441F}"/>
              </a:ext>
            </a:extLst>
          </p:cNvPr>
          <p:cNvSpPr txBox="1">
            <a:spLocks/>
          </p:cNvSpPr>
          <p:nvPr/>
        </p:nvSpPr>
        <p:spPr>
          <a:xfrm>
            <a:off x="4472863" y="1340052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None/>
            </a:pPr>
            <a:r>
              <a:rPr lang="tr-TR" sz="1800" b="1" dirty="0" err="1"/>
              <a:t>Análise</a:t>
            </a:r>
            <a:r>
              <a:rPr lang="tr-TR" sz="1800" b="1" dirty="0"/>
              <a:t> de </a:t>
            </a:r>
            <a:r>
              <a:rPr lang="tr-TR" sz="1800" b="1" dirty="0" err="1"/>
              <a:t>Dados</a:t>
            </a:r>
            <a:r>
              <a:rPr lang="tr-TR" sz="1800" b="1" dirty="0"/>
              <a:t> de </a:t>
            </a:r>
            <a:r>
              <a:rPr lang="tr-TR" sz="1800" b="1" dirty="0" err="1"/>
              <a:t>Rede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2400" b="1" dirty="0">
                <a:solidFill>
                  <a:srgbClr val="C00000"/>
                </a:solidFill>
              </a:rPr>
              <a:t>2022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86F564-E6E3-C5B9-B794-5BB77EF0B199}"/>
              </a:ext>
            </a:extLst>
          </p:cNvPr>
          <p:cNvSpPr txBox="1">
            <a:spLocks/>
          </p:cNvSpPr>
          <p:nvPr/>
        </p:nvSpPr>
        <p:spPr>
          <a:xfrm>
            <a:off x="5427147" y="2454381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tr-TR" sz="2400" b="1" dirty="0">
                <a:solidFill>
                  <a:srgbClr val="C00000"/>
                </a:solidFill>
              </a:rPr>
              <a:t>2023-24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1800" b="1" dirty="0" err="1"/>
              <a:t>Catálogo</a:t>
            </a:r>
            <a:r>
              <a:rPr lang="tr-TR" sz="1800" b="1" dirty="0"/>
              <a:t> de </a:t>
            </a:r>
            <a:r>
              <a:rPr lang="tr-TR" sz="1800" b="1" dirty="0" err="1"/>
              <a:t>Dados</a:t>
            </a:r>
            <a:r>
              <a:rPr lang="tr-TR" sz="1800" b="1" dirty="0"/>
              <a:t> de </a:t>
            </a:r>
            <a:r>
              <a:rPr lang="tr-TR" sz="1800" b="1" dirty="0" err="1"/>
              <a:t>Rede</a:t>
            </a:r>
            <a:endParaRPr lang="tr-TR" sz="24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B867BF-AC35-D8F2-7F5D-6585E4CC1A3F}"/>
              </a:ext>
            </a:extLst>
          </p:cNvPr>
          <p:cNvSpPr txBox="1">
            <a:spLocks/>
          </p:cNvSpPr>
          <p:nvPr/>
        </p:nvSpPr>
        <p:spPr>
          <a:xfrm>
            <a:off x="6761865" y="1207339"/>
            <a:ext cx="2991627" cy="136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750"/>
              </a:spcAft>
              <a:buNone/>
            </a:pPr>
            <a:r>
              <a:rPr lang="tr-TR" sz="1800" b="1" dirty="0" err="1">
                <a:solidFill>
                  <a:srgbClr val="C00000"/>
                </a:solidFill>
              </a:rPr>
              <a:t>Dados</a:t>
            </a:r>
            <a:r>
              <a:rPr lang="tr-TR" sz="1800" b="1" dirty="0">
                <a:solidFill>
                  <a:srgbClr val="C00000"/>
                </a:solidFill>
              </a:rPr>
              <a:t> de </a:t>
            </a:r>
            <a:r>
              <a:rPr lang="tr-TR" sz="1800" b="1" dirty="0" err="1">
                <a:solidFill>
                  <a:srgbClr val="C00000"/>
                </a:solidFill>
              </a:rPr>
              <a:t>Rede</a:t>
            </a:r>
            <a:br>
              <a:rPr lang="tr-TR" sz="1800" b="1" dirty="0">
                <a:solidFill>
                  <a:srgbClr val="C00000"/>
                </a:solidFill>
              </a:rPr>
            </a:br>
            <a:r>
              <a:rPr lang="tr-TR" sz="1800" b="1" dirty="0">
                <a:solidFill>
                  <a:srgbClr val="C00000"/>
                </a:solidFill>
              </a:rPr>
              <a:t>Para </a:t>
            </a:r>
            <a:r>
              <a:rPr lang="tr-TR" sz="1800" b="1" dirty="0" err="1">
                <a:solidFill>
                  <a:srgbClr val="C00000"/>
                </a:solidFill>
              </a:rPr>
              <a:t>Pesquisa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2400" b="1" dirty="0">
                <a:solidFill>
                  <a:srgbClr val="C00000"/>
                </a:solidFill>
              </a:rPr>
              <a:t>2025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204F8F-44E7-80C6-8DAD-66135AF0D5EF}"/>
              </a:ext>
            </a:extLst>
          </p:cNvPr>
          <p:cNvGrpSpPr/>
          <p:nvPr/>
        </p:nvGrpSpPr>
        <p:grpSpPr>
          <a:xfrm>
            <a:off x="2246930" y="2164663"/>
            <a:ext cx="5207648" cy="798830"/>
            <a:chOff x="2677731" y="3837168"/>
            <a:chExt cx="5207648" cy="89874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08B49F-EF49-C03D-820C-F8EAA33F1A6E}"/>
                </a:ext>
              </a:extLst>
            </p:cNvPr>
            <p:cNvSpPr/>
            <p:nvPr/>
          </p:nvSpPr>
          <p:spPr>
            <a:xfrm>
              <a:off x="2677731" y="3837168"/>
              <a:ext cx="5207648" cy="8987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AE2C9B-EA56-F9FC-28FF-1AF50B23F553}"/>
                </a:ext>
              </a:extLst>
            </p:cNvPr>
            <p:cNvSpPr txBox="1"/>
            <p:nvPr/>
          </p:nvSpPr>
          <p:spPr>
            <a:xfrm>
              <a:off x="2887389" y="4007696"/>
              <a:ext cx="4759123" cy="519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err="1">
                  <a:solidFill>
                    <a:srgbClr val="C00000"/>
                  </a:solidFill>
                </a:rPr>
                <a:t>Todos</a:t>
              </a:r>
              <a:r>
                <a:rPr lang="tr-TR" sz="2400" b="1" dirty="0">
                  <a:solidFill>
                    <a:srgbClr val="C00000"/>
                  </a:solidFill>
                </a:rPr>
                <a:t> </a:t>
              </a:r>
              <a:r>
                <a:rPr lang="tr-TR" sz="2400" b="1" dirty="0" err="1">
                  <a:solidFill>
                    <a:srgbClr val="C00000"/>
                  </a:solidFill>
                </a:rPr>
                <a:t>contaram</a:t>
              </a:r>
              <a:r>
                <a:rPr lang="tr-TR" sz="2400" b="1" dirty="0">
                  <a:solidFill>
                    <a:srgbClr val="C00000"/>
                  </a:solidFill>
                </a:rPr>
                <a:t> com </a:t>
              </a:r>
              <a:r>
                <a:rPr lang="tr-TR" sz="2400" b="1" dirty="0" err="1">
                  <a:solidFill>
                    <a:srgbClr val="C00000"/>
                  </a:solidFill>
                </a:rPr>
                <a:t>dados</a:t>
              </a:r>
              <a:r>
                <a:rPr lang="tr-TR" sz="2400" b="1" dirty="0">
                  <a:solidFill>
                    <a:srgbClr val="C00000"/>
                  </a:solidFill>
                </a:rPr>
                <a:t> da RNP!</a:t>
              </a:r>
              <a:endParaRPr lang="en-B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875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C2FD3-502D-D548-9FE0-CD7EB3734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DA5D6C-E311-C37C-63A4-8EA2A3A9F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471851"/>
            <a:ext cx="8240255" cy="1364411"/>
          </a:xfrm>
        </p:spPr>
        <p:txBody>
          <a:bodyPr anchor="ctr">
            <a:normAutofit/>
          </a:bodyPr>
          <a:lstStyle/>
          <a:p>
            <a:pPr marL="0" indent="0" algn="ctr">
              <a:spcAft>
                <a:spcPts val="750"/>
              </a:spcAft>
              <a:buNone/>
            </a:pPr>
            <a:r>
              <a:rPr lang="tr-TR" sz="3000" b="1" dirty="0">
                <a:solidFill>
                  <a:srgbClr val="C00000"/>
                </a:solidFill>
              </a:rPr>
              <a:t>Mas… </a:t>
            </a:r>
            <a:r>
              <a:rPr lang="tr-TR" sz="3000" b="1" dirty="0" err="1">
                <a:solidFill>
                  <a:srgbClr val="C00000"/>
                </a:solidFill>
              </a:rPr>
              <a:t>por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que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os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dados</a:t>
            </a:r>
            <a:r>
              <a:rPr lang="tr-TR" sz="3000" b="1" dirty="0">
                <a:solidFill>
                  <a:srgbClr val="C00000"/>
                </a:solidFill>
              </a:rPr>
              <a:t> de </a:t>
            </a:r>
            <a:r>
              <a:rPr lang="tr-TR" sz="3000" b="1" dirty="0" err="1">
                <a:solidFill>
                  <a:srgbClr val="C00000"/>
                </a:solidFill>
              </a:rPr>
              <a:t>redes</a:t>
            </a:r>
            <a:br>
              <a:rPr lang="tr-TR" sz="3000" b="1" dirty="0">
                <a:solidFill>
                  <a:srgbClr val="C00000"/>
                </a:solidFill>
              </a:rPr>
            </a:br>
            <a:r>
              <a:rPr lang="tr-TR" sz="3000" b="1" dirty="0">
                <a:solidFill>
                  <a:srgbClr val="C00000"/>
                </a:solidFill>
              </a:rPr>
              <a:t>para </a:t>
            </a:r>
            <a:r>
              <a:rPr lang="tr-TR" sz="3000" b="1" dirty="0" err="1">
                <a:solidFill>
                  <a:srgbClr val="C00000"/>
                </a:solidFill>
              </a:rPr>
              <a:t>pesquisa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são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tão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importantes</a:t>
            </a:r>
            <a:r>
              <a:rPr lang="tr-TR" sz="30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0" name="Picture 2" descr="Dúvidas… | Canto dos Pensamentos">
            <a:extLst>
              <a:ext uri="{FF2B5EF4-FFF2-40B4-BE49-F238E27FC236}">
                <a16:creationId xmlns:a16="http://schemas.microsoft.com/office/drawing/2014/main" id="{E04169CE-6F52-D459-B493-40519EC2F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50" y="1836262"/>
            <a:ext cx="2197853" cy="29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UFF.png">
            <a:extLst>
              <a:ext uri="{FF2B5EF4-FFF2-40B4-BE49-F238E27FC236}">
                <a16:creationId xmlns:a16="http://schemas.microsoft.com/office/drawing/2014/main" id="{D662E2DE-705D-E532-421D-F75F9571A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2877852"/>
            <a:ext cx="451193" cy="4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6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85DDE-F84C-C732-C574-BA7D598B5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A90079-DD28-1E89-9444-0BCD8E26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2450" y="328765"/>
            <a:ext cx="7886700" cy="4523165"/>
          </a:xfrm>
        </p:spPr>
        <p:txBody>
          <a:bodyPr anchor="ctr">
            <a:normAutofit/>
          </a:bodyPr>
          <a:lstStyle/>
          <a:p>
            <a:pPr marL="0" indent="0" algn="ctr">
              <a:spcAft>
                <a:spcPts val="750"/>
              </a:spcAft>
              <a:buNone/>
            </a:pPr>
            <a:r>
              <a:rPr lang="tr-TR" sz="3000" b="1" dirty="0" err="1">
                <a:solidFill>
                  <a:srgbClr val="C00000"/>
                </a:solidFill>
              </a:rPr>
              <a:t>Vejamos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alguns</a:t>
            </a: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err="1">
                <a:solidFill>
                  <a:srgbClr val="C00000"/>
                </a:solidFill>
              </a:rPr>
              <a:t>fatos</a:t>
            </a:r>
            <a:endParaRPr lang="tr-TR" sz="3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endParaRPr lang="tr-TR" dirty="0"/>
          </a:p>
          <a:p>
            <a:r>
              <a:rPr lang="tr-TR" dirty="0"/>
              <a:t>"...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encourage</a:t>
            </a:r>
            <a:r>
              <a:rPr lang="tr-TR" dirty="0"/>
              <a:t> </a:t>
            </a:r>
            <a:r>
              <a:rPr lang="tr-TR" dirty="0" err="1"/>
              <a:t>authors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validate</a:t>
            </a:r>
            <a:r>
              <a:rPr lang="tr-TR" dirty="0"/>
              <a:t> </a:t>
            </a:r>
            <a:r>
              <a:rPr lang="tr-TR" dirty="0" err="1"/>
              <a:t>inferences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ground</a:t>
            </a:r>
            <a:r>
              <a:rPr lang="tr-TR" dirty="0"/>
              <a:t> </a:t>
            </a:r>
            <a:r>
              <a:rPr lang="tr-TR" dirty="0" err="1"/>
              <a:t>truth</a:t>
            </a:r>
            <a:r>
              <a:rPr lang="tr-TR" dirty="0"/>
              <a:t>"</a:t>
            </a:r>
          </a:p>
          <a:p>
            <a:r>
              <a:rPr lang="tr-TR" dirty="0"/>
              <a:t>"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community</a:t>
            </a:r>
            <a:r>
              <a:rPr lang="tr-TR" dirty="0"/>
              <a:t> </a:t>
            </a:r>
            <a:r>
              <a:rPr lang="tr-TR" dirty="0" err="1"/>
              <a:t>contribution</a:t>
            </a:r>
            <a:r>
              <a:rPr lang="tr-TR" dirty="0"/>
              <a:t> </a:t>
            </a:r>
            <a:r>
              <a:rPr lang="tr-TR" dirty="0" err="1"/>
              <a:t>award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recognize</a:t>
            </a:r>
            <a:r>
              <a:rPr lang="tr-TR" dirty="0"/>
              <a:t> a </a:t>
            </a:r>
            <a:r>
              <a:rPr lang="tr-TR" dirty="0" err="1"/>
              <a:t>paper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an </a:t>
            </a:r>
            <a:r>
              <a:rPr lang="tr-TR" dirty="0" err="1"/>
              <a:t>outstanding</a:t>
            </a:r>
            <a:r>
              <a:rPr lang="tr-TR" dirty="0"/>
              <a:t> </a:t>
            </a:r>
            <a:r>
              <a:rPr lang="tr-TR" dirty="0" err="1"/>
              <a:t>contribution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community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form of a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dataset</a:t>
            </a:r>
            <a:r>
              <a:rPr lang="tr-TR" dirty="0"/>
              <a:t>..."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6877B8C-41C5-7B9E-6D0B-52E0F066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34" y="1043139"/>
            <a:ext cx="5755246" cy="24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29875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860DC92B-32AC-9D41-9B87-FDACF1D43486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A8F55201-57D3-3C41-82D1-9A370FBFD4AF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BF4B9223-F729-4E44-A568-6178DCF8BC6C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452AA9114C74DB233E85CC49C021D" ma:contentTypeVersion="13" ma:contentTypeDescription="Create a new document." ma:contentTypeScope="" ma:versionID="22bb10662a4e9040469ecb479258da48">
  <xsd:schema xmlns:xsd="http://www.w3.org/2001/XMLSchema" xmlns:xs="http://www.w3.org/2001/XMLSchema" xmlns:p="http://schemas.microsoft.com/office/2006/metadata/properties" xmlns:ns2="2b5e868a-31e1-4ebe-9651-7b5e2b90c47f" xmlns:ns3="2aa2c7b6-9799-4ab1-b0ee-3db142e654af" targetNamespace="http://schemas.microsoft.com/office/2006/metadata/properties" ma:root="true" ma:fieldsID="5ca055a7fcefba3cd192426c34e939c6" ns2:_="" ns3:_="">
    <xsd:import namespace="2b5e868a-31e1-4ebe-9651-7b5e2b90c47f"/>
    <xsd:import namespace="2aa2c7b6-9799-4ab1-b0ee-3db142e654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e868a-31e1-4ebe-9651-7b5e2b90c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c7b6-9799-4ab1-b0ee-3db142e654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8d749-8989-4e1d-bf29-fc41001de84f}" ma:internalName="TaxCatchAll" ma:showField="CatchAllData" ma:web="2aa2c7b6-9799-4ab1-b0ee-3db142e654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5e868a-31e1-4ebe-9651-7b5e2b90c47f">
      <Terms xmlns="http://schemas.microsoft.com/office/infopath/2007/PartnerControls"/>
    </lcf76f155ced4ddcb4097134ff3c332f>
    <TaxCatchAll xmlns="2aa2c7b6-9799-4ab1-b0ee-3db142e654af" xsi:nil="true"/>
  </documentManagement>
</p:properties>
</file>

<file path=customXml/itemProps1.xml><?xml version="1.0" encoding="utf-8"?>
<ds:datastoreItem xmlns:ds="http://schemas.openxmlformats.org/officeDocument/2006/customXml" ds:itemID="{CF708038-38BC-42D3-842B-F97B4519D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E590B9-BDAB-4CDB-BAD8-4527D70FE50C}"/>
</file>

<file path=customXml/itemProps3.xml><?xml version="1.0" encoding="utf-8"?>
<ds:datastoreItem xmlns:ds="http://schemas.openxmlformats.org/officeDocument/2006/customXml" ds:itemID="{F5DE9FC5-F8A3-4DB7-A60C-46C4770C4784}">
  <ds:schemaRefs>
    <ds:schemaRef ds:uri="http://schemas.microsoft.com/office/2006/metadata/properties"/>
    <ds:schemaRef ds:uri="http://schemas.microsoft.com/office/infopath/2007/PartnerControls"/>
    <ds:schemaRef ds:uri="2b5e868a-31e1-4ebe-9651-7b5e2b90c47f"/>
    <ds:schemaRef ds:uri="2aa2c7b6-9799-4ab1-b0ee-3db142e654a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CAPA</Template>
  <TotalTime>234</TotalTime>
  <Words>570</Words>
  <Application>Microsoft Macintosh PowerPoint</Application>
  <PresentationFormat>On-screen Show (16:9)</PresentationFormat>
  <Paragraphs>120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Barlow</vt:lpstr>
      <vt:lpstr>Calibri</vt:lpstr>
      <vt:lpstr>Calibri Light</vt:lpstr>
      <vt:lpstr>CAPA</vt:lpstr>
      <vt:lpstr>Personalizar design</vt:lpstr>
      <vt:lpstr>1_Personalizar design</vt:lpstr>
      <vt:lpstr>Dados de Rede para pesquisa</vt:lpstr>
      <vt:lpstr>Equipe</vt:lpstr>
      <vt:lpstr>Breve Histórico do Projeto Catálogo</vt:lpstr>
      <vt:lpstr>Breve Histórico do Projeto Catálogo</vt:lpstr>
      <vt:lpstr>Breve Histórico do Projeto Catálogo</vt:lpstr>
      <vt:lpstr>Breve Histórico do Projeto Catálogo</vt:lpstr>
      <vt:lpstr>Breve Histórico do Projeto Catálogo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Repositório de Dados de Rede</vt:lpstr>
      <vt:lpstr>Repositório de Dados de Rede</vt:lpstr>
      <vt:lpstr>Repositório de Dados de Rede</vt:lpstr>
      <vt:lpstr>Repositório de Dados de Rede</vt:lpstr>
      <vt:lpstr>Catálogo de Dados de Rede</vt:lpstr>
      <vt:lpstr>Catálogo de Dados de Rede</vt:lpstr>
      <vt:lpstr>Catálogo de Dados de Rede</vt:lpstr>
      <vt:lpstr>Catálogo de Dados de Rede</vt:lpstr>
      <vt:lpstr>Repositório de Dados de Rede</vt:lpstr>
      <vt:lpstr>Catálogo de Dados de Rede</vt:lpstr>
      <vt:lpstr>Datasets Disponíveis</vt:lpstr>
      <vt:lpstr>PowerPoint Presentation</vt:lpstr>
      <vt:lpstr>PowerPoint Presentation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Antonio Rocha</dc:creator>
  <cp:lastModifiedBy>Antonio Rocha</cp:lastModifiedBy>
  <cp:revision>6</cp:revision>
  <dcterms:created xsi:type="dcterms:W3CDTF">2025-05-18T18:53:47Z</dcterms:created>
  <dcterms:modified xsi:type="dcterms:W3CDTF">2025-05-19T12:44:10Z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0x01010010D452AA9114C74DB233E85CC49C021D</vt:lpwstr>
  </property>
  <property fmtid="{D5CDD505-2E9C-101B-9397-08002B2CF9AE}" pid="3" name="Order">
    <vt:r8>516800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