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69" r:id="rId3"/>
    <p:sldId id="286" r:id="rId4"/>
    <p:sldId id="290" r:id="rId5"/>
    <p:sldId id="289" r:id="rId6"/>
    <p:sldId id="287" r:id="rId7"/>
    <p:sldId id="272" r:id="rId8"/>
    <p:sldId id="279" r:id="rId9"/>
    <p:sldId id="257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09C"/>
    <a:srgbClr val="FA8F00"/>
    <a:srgbClr val="0D4147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00" autoAdjust="0"/>
  </p:normalViewPr>
  <p:slideViewPr>
    <p:cSldViewPr snapToGrid="0">
      <p:cViewPr varScale="1">
        <p:scale>
          <a:sx n="57" d="100"/>
          <a:sy n="57" d="100"/>
        </p:scale>
        <p:origin x="456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1BCF2-0018-4081-A575-610FF883A658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40248-A3DA-4B18-A55B-15B41177EE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870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42e06d54a2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42e06d54a2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Busca Cliente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40248-A3DA-4B18-A55B-15B41177EE9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02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AE2FD-7345-3E7B-26CC-6166A5904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0C757F-AB3D-0F7F-CF4F-77ECC047A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347861-0DDB-2A8A-0DEF-9827A3BE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527E83-ABA0-C7D9-6167-493DA769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D1804-BD1F-76C8-CF15-FF278B19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06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DCF64-8419-2AEC-200B-1DCB4C1B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C24CBD-279E-10F7-E270-E1B1EB241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A78D89-D0ED-0C37-6DF0-CE4375D11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54F89A-5949-0109-6DA1-062E4444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5BEC7E-CB39-8F1C-8948-7973486E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44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64C1EF-E40A-38B6-8202-628B10ECA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D0A461-03E9-F3BB-C8E9-22F747648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40A2F9-A084-C87C-B6B9-A3367986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B4589E-1F33-3018-6A52-09DC8DC2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AB3F95-C8EC-6E84-81B0-BD8DC290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0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43C22-247F-CDA6-BF6A-DC15D502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01B5E1-0C93-800D-262F-10F26EEC6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1332E0-C9BF-05DE-662A-F3C2825E5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036950-8A6F-EB8A-2EC4-02A110D2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59D61A-166B-7073-45E1-09A34B20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86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379FA-DAB6-B5E1-5D54-02F8C453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8F40A7-578B-CCEF-0301-6CB206D86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E73F2D-D0EF-BE8A-3CFC-1E83AD4D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7D0F8C-E000-56F3-CCE7-ACEBDD1F4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49D53E-C693-B33D-EA31-52CCC00E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46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D86EF-A716-EEF0-D8AC-F366F9AA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58A1F3-52BF-4859-5F44-BF56F2D9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C2A191-4F18-F7B6-E45B-2C2CE8100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96398E-7226-5696-91F7-E1C4386B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0D8D51-C460-9953-426A-F5EEE6D5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DC62EE-23C3-54CF-03A0-51DD93E6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84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A74F6-5FFD-36F9-2F54-8B983CEC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BF0E07-A693-C586-F4A7-76F0B61B6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CF6A3B-0AB7-8BDC-548B-30D6E7AF6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0E5ECFA-94ED-3E15-CBFF-2615C900E9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E747243-1A55-7A09-31AD-253E3E8E3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A28586B-CED3-235C-345B-43FACBD5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F65468D-9DCC-55B5-15B9-8AC10E68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A46A783-96AA-79FE-50F7-7AFEF33F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41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CC1D8-2DCB-C7A7-98F2-FC4D6BF3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C6FB93F-DEF1-1FE6-EC59-425AC6A6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4114B5-991F-AE04-B309-0244B36EE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2C7914-02EE-ACD0-8B1E-42B3064F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51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48B1E8-F5F2-3F8A-963A-155A24D0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05A4967-79AB-BC01-C684-1B406088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6AF71-C8CC-FFC6-C6A6-F9EFA5BD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57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81E77-B949-5FEE-6A3A-048D1CD8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92DA69-8B5E-5F40-20C4-ECE5BFD73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BF6D22-C1E2-E2D9-E0F0-18F7653F5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4E1763-7975-186A-1D37-08BC7F86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33E557-97C0-02FF-65F0-E8A0564E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EC7F4C-7AFE-707C-F0A2-5DD4622E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79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ECEB1-6E3A-D39B-9ABB-29B32CE0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2A8EFB-6F93-31D5-2083-6BC407F5D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D468DE-488C-6EAB-7C9E-15AA6CC2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DE18584-BFB0-920A-EC35-7E1DC8B9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98E900-2140-C729-78E0-7775F3E7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D0A876-D3A9-E2CF-295A-BC1EFD6B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65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3563D7-24D1-89EA-0098-3089C700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F4C167-FA6F-79B5-761E-8316811A9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BC8AC-0D54-6EEF-E8F0-54FFC9A0E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6A0FFE-0651-4BEB-BF6A-D077B115E14E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6F412E-2E97-B288-0A12-5836705A1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66CE19-3ED5-89F6-9300-9E3FF5A3C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AE9B0-D860-4883-92CA-60060C44C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77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-8517" y="0"/>
            <a:ext cx="12339992" cy="7645341"/>
          </a:xfrm>
          <a:custGeom>
            <a:avLst/>
            <a:gdLst/>
            <a:ahLst/>
            <a:cxnLst/>
            <a:rect l="l" t="t" r="r" b="b"/>
            <a:pathLst>
              <a:path w="19281238" h="11496754" extrusionOk="0">
                <a:moveTo>
                  <a:pt x="0" y="0"/>
                </a:moveTo>
                <a:lnTo>
                  <a:pt x="19281239" y="0"/>
                </a:lnTo>
                <a:lnTo>
                  <a:pt x="19281239" y="11496754"/>
                </a:lnTo>
                <a:lnTo>
                  <a:pt x="0" y="11496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1868" r="-7379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5" name="Google Shape;85;p1"/>
          <p:cNvSpPr/>
          <p:nvPr/>
        </p:nvSpPr>
        <p:spPr>
          <a:xfrm>
            <a:off x="-14000" y="118383"/>
            <a:ext cx="12192000" cy="2844355"/>
          </a:xfrm>
          <a:custGeom>
            <a:avLst/>
            <a:gdLst/>
            <a:ahLst/>
            <a:cxnLst/>
            <a:rect l="l" t="t" r="r" b="b"/>
            <a:pathLst>
              <a:path w="18288000" h="4479299" extrusionOk="0">
                <a:moveTo>
                  <a:pt x="0" y="0"/>
                </a:moveTo>
                <a:lnTo>
                  <a:pt x="18288000" y="0"/>
                </a:lnTo>
                <a:lnTo>
                  <a:pt x="18288000" y="4479299"/>
                </a:lnTo>
                <a:lnTo>
                  <a:pt x="0" y="4479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412" t="-255568" r="-2412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7" name="Google Shape;87;p1"/>
          <p:cNvSpPr/>
          <p:nvPr/>
        </p:nvSpPr>
        <p:spPr>
          <a:xfrm>
            <a:off x="-14000" y="0"/>
            <a:ext cx="12340545" cy="7645298"/>
          </a:xfrm>
          <a:custGeom>
            <a:avLst/>
            <a:gdLst/>
            <a:ahLst/>
            <a:cxnLst/>
            <a:rect l="l" t="t" r="r" b="b"/>
            <a:pathLst>
              <a:path w="5277496" h="3013915" extrusionOk="0">
                <a:moveTo>
                  <a:pt x="0" y="0"/>
                </a:moveTo>
                <a:lnTo>
                  <a:pt x="5277496" y="0"/>
                </a:lnTo>
                <a:lnTo>
                  <a:pt x="5277496" y="3013915"/>
                </a:lnTo>
                <a:lnTo>
                  <a:pt x="0" y="3013915"/>
                </a:lnTo>
                <a:close/>
              </a:path>
            </a:pathLst>
          </a:custGeom>
          <a:solidFill>
            <a:srgbClr val="0D4147">
              <a:alpha val="80000"/>
            </a:srgb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8" name="Google Shape;88;p1"/>
          <p:cNvSpPr txBox="1"/>
          <p:nvPr/>
        </p:nvSpPr>
        <p:spPr>
          <a:xfrm>
            <a:off x="2283272" y="4446065"/>
            <a:ext cx="7746000" cy="71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Clr>
                <a:srgbClr val="000000"/>
              </a:buClr>
              <a:buSzPts val="5000"/>
            </a:pPr>
            <a:r>
              <a:rPr lang="en-US" sz="3334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Predição</a:t>
            </a:r>
            <a:r>
              <a:rPr lang="en-US" sz="3334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Risco </a:t>
            </a:r>
            <a:r>
              <a:rPr lang="en-US" sz="3334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Acadêmico</a:t>
            </a:r>
            <a:endParaRPr sz="933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875DC0-0882-E8A9-886E-D5A064FAD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58" y="2319517"/>
            <a:ext cx="7409703" cy="18836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62421-A04F-07D3-6796-786AACBE8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oblemas estruturais distanciam alunos do Enem, dizem especialistas -  Folha PE">
            <a:extLst>
              <a:ext uri="{FF2B5EF4-FFF2-40B4-BE49-F238E27FC236}">
                <a16:creationId xmlns:a16="http://schemas.microsoft.com/office/drawing/2014/main" id="{DADDFE25-CB4F-B036-EA8A-4DA54C105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491" r="258" b="9129"/>
          <a:stretch/>
        </p:blipFill>
        <p:spPr bwMode="auto">
          <a:xfrm>
            <a:off x="0" y="0"/>
            <a:ext cx="12290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1B51CCC-7242-044C-3304-C0A8AA0C2580}"/>
              </a:ext>
            </a:extLst>
          </p:cNvPr>
          <p:cNvSpPr/>
          <p:nvPr/>
        </p:nvSpPr>
        <p:spPr>
          <a:xfrm>
            <a:off x="-1" y="4395462"/>
            <a:ext cx="9822093" cy="1704255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E91FA0E-0701-D1C6-C26E-5226B0C2916E}"/>
              </a:ext>
            </a:extLst>
          </p:cNvPr>
          <p:cNvSpPr txBox="1"/>
          <p:nvPr/>
        </p:nvSpPr>
        <p:spPr>
          <a:xfrm>
            <a:off x="355431" y="4519894"/>
            <a:ext cx="946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  <a:latin typeface="+mj-lt"/>
              </a:rPr>
              <a:t>E se fosse possível prever a evasão de alunos antes dela acontecer?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A670FAE-EDDB-A071-7659-AFDC00B8B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40" y="6113896"/>
            <a:ext cx="1950392" cy="4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19ADC-0DDC-3B47-196B-0325D665A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DD6D58D-1AE1-634F-832F-F92BA7855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8" y="5988649"/>
            <a:ext cx="1972182" cy="50136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602C5D1-33E4-89E4-71F5-1251D9DCC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005" y="215406"/>
            <a:ext cx="8629563" cy="647547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A4F5001-331E-B6A9-1B98-F8C982D9DDE2}"/>
              </a:ext>
            </a:extLst>
          </p:cNvPr>
          <p:cNvSpPr txBox="1"/>
          <p:nvPr/>
        </p:nvSpPr>
        <p:spPr>
          <a:xfrm>
            <a:off x="202028" y="215406"/>
            <a:ext cx="2741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A8F00"/>
                </a:solidFill>
                <a:latin typeface="+mj-lt"/>
              </a:rPr>
              <a:t>Convertendo</a:t>
            </a:r>
            <a:r>
              <a:rPr lang="pt-BR" sz="4000" b="1" dirty="0">
                <a:solidFill>
                  <a:srgbClr val="FA8F00"/>
                </a:solidFill>
                <a:latin typeface="+mj-lt"/>
              </a:rPr>
              <a:t> dados em prevenção!</a:t>
            </a:r>
          </a:p>
          <a:p>
            <a:endParaRPr lang="pt-BR" sz="4000" b="1" dirty="0">
              <a:solidFill>
                <a:srgbClr val="FA8F00"/>
              </a:solidFill>
              <a:latin typeface="+mj-lt"/>
            </a:endParaRPr>
          </a:p>
          <a:p>
            <a:r>
              <a:rPr lang="pt-BR" sz="4000" b="1" dirty="0">
                <a:solidFill>
                  <a:srgbClr val="FA8F00"/>
                </a:solidFill>
                <a:latin typeface="+mj-lt"/>
              </a:rPr>
              <a:t>Visão do</a:t>
            </a:r>
          </a:p>
          <a:p>
            <a:r>
              <a:rPr lang="pt-BR" sz="4000" b="1" dirty="0">
                <a:solidFill>
                  <a:srgbClr val="FA8F00"/>
                </a:solidFill>
                <a:latin typeface="+mj-lt"/>
              </a:rPr>
              <a:t>Professor</a:t>
            </a:r>
          </a:p>
        </p:txBody>
      </p:sp>
    </p:spTree>
    <p:extLst>
      <p:ext uri="{BB962C8B-B14F-4D97-AF65-F5344CB8AC3E}">
        <p14:creationId xmlns:p14="http://schemas.microsoft.com/office/powerpoint/2010/main" val="149467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20B04-BB38-CDDA-9F3A-CB532ADF8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6526B0D-E1BB-936C-095B-090291E0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8" y="5988649"/>
            <a:ext cx="1972182" cy="5013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AE78AB-7285-6CFE-8212-92532493C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90" y="255856"/>
            <a:ext cx="8296508" cy="62586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2CE4F33-428F-AA99-2C4D-F256CB50473F}"/>
              </a:ext>
            </a:extLst>
          </p:cNvPr>
          <p:cNvSpPr txBox="1"/>
          <p:nvPr/>
        </p:nvSpPr>
        <p:spPr>
          <a:xfrm>
            <a:off x="202028" y="215406"/>
            <a:ext cx="2741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A8F00"/>
                </a:solidFill>
                <a:latin typeface="+mj-lt"/>
              </a:rPr>
              <a:t>Convertendo</a:t>
            </a:r>
            <a:r>
              <a:rPr lang="pt-BR" sz="4000" b="1" dirty="0">
                <a:solidFill>
                  <a:srgbClr val="FA8F00"/>
                </a:solidFill>
                <a:latin typeface="+mj-lt"/>
              </a:rPr>
              <a:t> dados em prevenção!</a:t>
            </a:r>
          </a:p>
          <a:p>
            <a:endParaRPr lang="pt-BR" sz="4000" b="1" dirty="0">
              <a:solidFill>
                <a:srgbClr val="FA8F00"/>
              </a:solidFill>
              <a:latin typeface="+mj-lt"/>
            </a:endParaRPr>
          </a:p>
          <a:p>
            <a:r>
              <a:rPr lang="pt-BR" sz="4000" b="1" dirty="0">
                <a:solidFill>
                  <a:srgbClr val="FA8F00"/>
                </a:solidFill>
                <a:latin typeface="+mj-lt"/>
              </a:rPr>
              <a:t>Visão do</a:t>
            </a:r>
          </a:p>
          <a:p>
            <a:r>
              <a:rPr lang="pt-BR" sz="4000" b="1" dirty="0">
                <a:solidFill>
                  <a:srgbClr val="FA8F00"/>
                </a:solidFill>
                <a:latin typeface="+mj-lt"/>
              </a:rPr>
              <a:t>Professor</a:t>
            </a:r>
          </a:p>
        </p:txBody>
      </p:sp>
    </p:spTree>
    <p:extLst>
      <p:ext uri="{BB962C8B-B14F-4D97-AF65-F5344CB8AC3E}">
        <p14:creationId xmlns:p14="http://schemas.microsoft.com/office/powerpoint/2010/main" val="400021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EAE65-9632-EBC1-D48D-016CAE9AB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D2D4BD-633E-AF12-6C26-DA4F92A74F71}"/>
              </a:ext>
            </a:extLst>
          </p:cNvPr>
          <p:cNvSpPr txBox="1"/>
          <p:nvPr/>
        </p:nvSpPr>
        <p:spPr>
          <a:xfrm>
            <a:off x="202028" y="215406"/>
            <a:ext cx="27418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A8F00"/>
                </a:solidFill>
                <a:latin typeface="+mj-lt"/>
              </a:rPr>
              <a:t>Convertendo</a:t>
            </a:r>
            <a:r>
              <a:rPr lang="pt-BR" sz="4000" b="1" dirty="0">
                <a:solidFill>
                  <a:srgbClr val="FA8F00"/>
                </a:solidFill>
                <a:latin typeface="+mj-lt"/>
              </a:rPr>
              <a:t> dados em prevenção!</a:t>
            </a:r>
          </a:p>
          <a:p>
            <a:endParaRPr lang="pt-BR" sz="4000" b="1" dirty="0">
              <a:solidFill>
                <a:srgbClr val="FA8F00"/>
              </a:solidFill>
              <a:latin typeface="+mj-lt"/>
            </a:endParaRPr>
          </a:p>
          <a:p>
            <a:r>
              <a:rPr lang="pt-BR" sz="3600" b="1" dirty="0">
                <a:solidFill>
                  <a:srgbClr val="FA8F00"/>
                </a:solidFill>
                <a:latin typeface="+mj-lt"/>
              </a:rPr>
              <a:t>Dashboards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0EDA1BB-8A51-CE1A-F2D3-F501C017F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8" y="5988649"/>
            <a:ext cx="1972182" cy="50136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8B98696-1B27-2E35-A105-9E571E6AA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64" y="215406"/>
            <a:ext cx="8249613" cy="63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B244F-3FF7-19AC-468D-4E555CF69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967AAA4-1E8C-DB6B-6F2D-E17769BF2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8" y="5988649"/>
            <a:ext cx="1972182" cy="5013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4F67F80-9D4F-30B1-62EA-6644C00FA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297" y="319056"/>
            <a:ext cx="8204779" cy="617095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912838-4A4A-34E8-925B-1E8D7203E97A}"/>
              </a:ext>
            </a:extLst>
          </p:cNvPr>
          <p:cNvSpPr txBox="1"/>
          <p:nvPr/>
        </p:nvSpPr>
        <p:spPr>
          <a:xfrm>
            <a:off x="202028" y="215406"/>
            <a:ext cx="274189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A8F00"/>
                </a:solidFill>
                <a:latin typeface="+mj-lt"/>
              </a:rPr>
              <a:t>Convertendo</a:t>
            </a:r>
            <a:r>
              <a:rPr lang="pt-BR" sz="4000" b="1" dirty="0">
                <a:solidFill>
                  <a:srgbClr val="FA8F00"/>
                </a:solidFill>
                <a:latin typeface="+mj-lt"/>
              </a:rPr>
              <a:t> dados em prevenção!</a:t>
            </a:r>
          </a:p>
          <a:p>
            <a:endParaRPr lang="pt-BR" sz="4000" b="1" dirty="0">
              <a:solidFill>
                <a:srgbClr val="FA8F00"/>
              </a:solidFill>
              <a:latin typeface="+mj-lt"/>
            </a:endParaRPr>
          </a:p>
          <a:p>
            <a:r>
              <a:rPr lang="pt-BR" sz="3600" b="1" dirty="0">
                <a:solidFill>
                  <a:srgbClr val="FA8F00"/>
                </a:solidFill>
                <a:latin typeface="+mj-lt"/>
              </a:rPr>
              <a:t>Visão do</a:t>
            </a:r>
          </a:p>
          <a:p>
            <a:r>
              <a:rPr lang="pt-BR" sz="3600" b="1" dirty="0">
                <a:solidFill>
                  <a:srgbClr val="FA8F00"/>
                </a:solidFill>
                <a:latin typeface="+mj-lt"/>
              </a:rPr>
              <a:t>Coordenador</a:t>
            </a:r>
          </a:p>
        </p:txBody>
      </p:sp>
    </p:spTree>
    <p:extLst>
      <p:ext uri="{BB962C8B-B14F-4D97-AF65-F5344CB8AC3E}">
        <p14:creationId xmlns:p14="http://schemas.microsoft.com/office/powerpoint/2010/main" val="212606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9BADC-A441-2BE9-9D34-D4B50E01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sApp Video 2025-05-13 at 21.13.05">
            <a:hlinkClick r:id="" action="ppaction://media"/>
            <a:extLst>
              <a:ext uri="{FF2B5EF4-FFF2-40B4-BE49-F238E27FC236}">
                <a16:creationId xmlns:a16="http://schemas.microsoft.com/office/drawing/2014/main" id="{E4DFA546-ACE2-C2DE-0480-C8111E3B91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9990" y="197365"/>
            <a:ext cx="8871427" cy="646327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841EF4-D48E-7D50-EC56-8C18A1BE3FAF}"/>
              </a:ext>
            </a:extLst>
          </p:cNvPr>
          <p:cNvSpPr txBox="1"/>
          <p:nvPr/>
        </p:nvSpPr>
        <p:spPr>
          <a:xfrm>
            <a:off x="202028" y="215406"/>
            <a:ext cx="26972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A8F00"/>
                </a:solidFill>
                <a:latin typeface="+mj-lt"/>
              </a:rPr>
              <a:t>Mais do que alertar, a LANSE impulsiona a ação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B95A641-7A77-A626-EF05-709080FF1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8" y="5988649"/>
            <a:ext cx="1972182" cy="5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"/>
          <p:cNvSpPr/>
          <p:nvPr/>
        </p:nvSpPr>
        <p:spPr>
          <a:xfrm>
            <a:off x="854534" y="2144847"/>
            <a:ext cx="2297200" cy="1744000"/>
          </a:xfrm>
          <a:prstGeom prst="rect">
            <a:avLst/>
          </a:prstGeom>
          <a:solidFill>
            <a:srgbClr val="0D41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5467">
                <a:solidFill>
                  <a:schemeClr val="lt1"/>
                </a:solidFill>
              </a:rPr>
              <a:t>18</a:t>
            </a:r>
            <a:endParaRPr sz="5467">
              <a:solidFill>
                <a:schemeClr val="lt1"/>
              </a:solidFill>
            </a:endParaRPr>
          </a:p>
          <a:p>
            <a:pPr algn="ctr"/>
            <a:r>
              <a:rPr lang="pt-BR" sz="2400">
                <a:solidFill>
                  <a:schemeClr val="lt1"/>
                </a:solidFill>
              </a:rPr>
              <a:t>Instituições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2" name="Google Shape;522;p39"/>
          <p:cNvSpPr/>
          <p:nvPr/>
        </p:nvSpPr>
        <p:spPr>
          <a:xfrm>
            <a:off x="3421967" y="2144847"/>
            <a:ext cx="2297200" cy="1744000"/>
          </a:xfrm>
          <a:prstGeom prst="rect">
            <a:avLst/>
          </a:prstGeom>
          <a:solidFill>
            <a:srgbClr val="0D41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5467">
                <a:solidFill>
                  <a:schemeClr val="lt1"/>
                </a:solidFill>
              </a:rPr>
              <a:t>+300</a:t>
            </a:r>
            <a:endParaRPr sz="5467">
              <a:solidFill>
                <a:schemeClr val="lt1"/>
              </a:solidFill>
            </a:endParaRPr>
          </a:p>
          <a:p>
            <a:pPr algn="ctr"/>
            <a:r>
              <a:rPr lang="pt-BR" sz="2400">
                <a:solidFill>
                  <a:schemeClr val="lt1"/>
                </a:solidFill>
              </a:rPr>
              <a:t>Turmas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3" name="Google Shape;523;p39"/>
          <p:cNvSpPr/>
          <p:nvPr/>
        </p:nvSpPr>
        <p:spPr>
          <a:xfrm>
            <a:off x="5961967" y="2144847"/>
            <a:ext cx="2297200" cy="1744000"/>
          </a:xfrm>
          <a:prstGeom prst="rect">
            <a:avLst/>
          </a:prstGeom>
          <a:solidFill>
            <a:srgbClr val="0D41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4800">
                <a:solidFill>
                  <a:schemeClr val="lt1"/>
                </a:solidFill>
              </a:rPr>
              <a:t>+6k</a:t>
            </a:r>
            <a:endParaRPr sz="4800">
              <a:solidFill>
                <a:schemeClr val="lt1"/>
              </a:solidFill>
            </a:endParaRPr>
          </a:p>
          <a:p>
            <a:pPr algn="ctr"/>
            <a:r>
              <a:rPr lang="pt-BR" sz="2400">
                <a:solidFill>
                  <a:schemeClr val="lt1"/>
                </a:solidFill>
              </a:rPr>
              <a:t>Alunos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4" name="Google Shape;524;p39"/>
          <p:cNvSpPr/>
          <p:nvPr/>
        </p:nvSpPr>
        <p:spPr>
          <a:xfrm>
            <a:off x="8501967" y="2144847"/>
            <a:ext cx="2297200" cy="1744000"/>
          </a:xfrm>
          <a:prstGeom prst="rect">
            <a:avLst/>
          </a:prstGeom>
          <a:solidFill>
            <a:srgbClr val="0D41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5467">
                <a:solidFill>
                  <a:schemeClr val="lt1"/>
                </a:solidFill>
              </a:rPr>
              <a:t>+500</a:t>
            </a:r>
            <a:endParaRPr sz="5467">
              <a:solidFill>
                <a:schemeClr val="lt1"/>
              </a:solidFill>
            </a:endParaRPr>
          </a:p>
          <a:p>
            <a:pPr algn="ctr"/>
            <a:r>
              <a:rPr lang="pt-BR" sz="2400">
                <a:solidFill>
                  <a:schemeClr val="lt1"/>
                </a:solidFill>
              </a:rPr>
              <a:t>Professores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5" name="Google Shape;525;p39"/>
          <p:cNvSpPr/>
          <p:nvPr/>
        </p:nvSpPr>
        <p:spPr>
          <a:xfrm>
            <a:off x="1658367" y="4415347"/>
            <a:ext cx="2712400" cy="1744000"/>
          </a:xfrm>
          <a:prstGeom prst="rect">
            <a:avLst/>
          </a:prstGeom>
          <a:solidFill>
            <a:srgbClr val="0D41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pt-BR" sz="5467">
                <a:solidFill>
                  <a:schemeClr val="lt1"/>
                </a:solidFill>
              </a:rPr>
              <a:t>+1.200</a:t>
            </a:r>
            <a:endParaRPr sz="5467">
              <a:solidFill>
                <a:schemeClr val="lt1"/>
              </a:solidFill>
            </a:endParaRPr>
          </a:p>
          <a:p>
            <a:pPr algn="ctr"/>
            <a:r>
              <a:rPr lang="pt-BR" sz="2400">
                <a:solidFill>
                  <a:schemeClr val="lt1"/>
                </a:solidFill>
              </a:rPr>
              <a:t>Atividades</a:t>
            </a:r>
            <a:endParaRPr sz="5467">
              <a:solidFill>
                <a:schemeClr val="lt1"/>
              </a:solidFill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4641167" y="4415347"/>
            <a:ext cx="2712400" cy="1744000"/>
          </a:xfrm>
          <a:prstGeom prst="rect">
            <a:avLst/>
          </a:prstGeom>
          <a:solidFill>
            <a:srgbClr val="0D41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5467">
                <a:solidFill>
                  <a:schemeClr val="lt1"/>
                </a:solidFill>
              </a:rPr>
              <a:t>+500K</a:t>
            </a:r>
            <a:endParaRPr sz="5467">
              <a:solidFill>
                <a:schemeClr val="lt1"/>
              </a:solidFill>
            </a:endParaRPr>
          </a:p>
          <a:p>
            <a:pPr algn="ctr"/>
            <a:r>
              <a:rPr lang="pt-BR" sz="2400">
                <a:solidFill>
                  <a:schemeClr val="lt1"/>
                </a:solidFill>
              </a:rPr>
              <a:t>Logs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7485967" y="4415347"/>
            <a:ext cx="2712400" cy="1744000"/>
          </a:xfrm>
          <a:prstGeom prst="rect">
            <a:avLst/>
          </a:prstGeom>
          <a:solidFill>
            <a:srgbClr val="0D41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5467">
                <a:solidFill>
                  <a:schemeClr val="lt1"/>
                </a:solidFill>
              </a:rPr>
              <a:t>+55K</a:t>
            </a:r>
            <a:endParaRPr sz="5467">
              <a:solidFill>
                <a:schemeClr val="lt1"/>
              </a:solidFill>
            </a:endParaRPr>
          </a:p>
          <a:p>
            <a:pPr algn="ctr"/>
            <a:r>
              <a:rPr lang="pt-BR" sz="2400">
                <a:solidFill>
                  <a:schemeClr val="lt1"/>
                </a:solidFill>
              </a:rPr>
              <a:t>Predições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0FEBD14-579A-22C4-8584-79E4250EBD7B}"/>
              </a:ext>
            </a:extLst>
          </p:cNvPr>
          <p:cNvSpPr/>
          <p:nvPr/>
        </p:nvSpPr>
        <p:spPr>
          <a:xfrm>
            <a:off x="0" y="658828"/>
            <a:ext cx="8664498" cy="835446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4CEFE0-578A-EC62-062B-C0369F601356}"/>
              </a:ext>
            </a:extLst>
          </p:cNvPr>
          <p:cNvSpPr txBox="1"/>
          <p:nvPr/>
        </p:nvSpPr>
        <p:spPr>
          <a:xfrm>
            <a:off x="202028" y="694910"/>
            <a:ext cx="805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C000"/>
                </a:solidFill>
                <a:latin typeface="+mj-lt"/>
              </a:rPr>
              <a:t>LANSE já transforma o EAD no Brasil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0BFA50-7F34-694C-E13E-96CF3AAF4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3" b="1044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439113-73AD-9162-DEDC-5398CCBF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74" y="553650"/>
            <a:ext cx="4751942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Vamos juntos transformar a evasão em permanência, com inteligência e cuidado.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AF92E8-6CED-F219-77C8-4E239BEA9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" y="4107695"/>
            <a:ext cx="1391908" cy="766017"/>
          </a:xfrm>
          <a:prstGeom prst="rect">
            <a:avLst/>
          </a:prstGeom>
        </p:spPr>
      </p:pic>
      <p:pic>
        <p:nvPicPr>
          <p:cNvPr id="21" name="Imagem 20" descr="Ícone&#10;&#10;O conteúdo gerado por IA pode estar incorreto.">
            <a:extLst>
              <a:ext uri="{FF2B5EF4-FFF2-40B4-BE49-F238E27FC236}">
                <a16:creationId xmlns:a16="http://schemas.microsoft.com/office/drawing/2014/main" id="{6727D3DD-E267-B5D5-2506-7A3AD071C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6"/>
          <a:stretch/>
        </p:blipFill>
        <p:spPr>
          <a:xfrm>
            <a:off x="592640" y="4909864"/>
            <a:ext cx="1805283" cy="888959"/>
          </a:xfrm>
          <a:prstGeom prst="rect">
            <a:avLst/>
          </a:prstGeom>
        </p:spPr>
      </p:pic>
      <p:pic>
        <p:nvPicPr>
          <p:cNvPr id="25" name="Google Shape;569;p43">
            <a:extLst>
              <a:ext uri="{FF2B5EF4-FFF2-40B4-BE49-F238E27FC236}">
                <a16:creationId xmlns:a16="http://schemas.microsoft.com/office/drawing/2014/main" id="{6735AA09-9144-877C-D69C-F711FDBFC5B0}"/>
              </a:ext>
            </a:extLst>
          </p:cNvPr>
          <p:cNvPicPr preferRelativeResize="0"/>
          <p:nvPr/>
        </p:nvPicPr>
        <p:blipFill>
          <a:blip r:embed="rId6">
            <a:alphaModFix/>
            <a:duotone>
              <a:prstClr val="black"/>
              <a:srgbClr val="0D41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85437" y="4197218"/>
            <a:ext cx="1362371" cy="135298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562;p43">
            <a:extLst>
              <a:ext uri="{FF2B5EF4-FFF2-40B4-BE49-F238E27FC236}">
                <a16:creationId xmlns:a16="http://schemas.microsoft.com/office/drawing/2014/main" id="{0987234C-73AB-A167-3163-3488BB288141}"/>
              </a:ext>
            </a:extLst>
          </p:cNvPr>
          <p:cNvSpPr txBox="1"/>
          <p:nvPr/>
        </p:nvSpPr>
        <p:spPr>
          <a:xfrm>
            <a:off x="545382" y="5732458"/>
            <a:ext cx="5642479" cy="471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58B09C"/>
                </a:solidFill>
              </a:rPr>
              <a:t>http://lanse.com.br/</a:t>
            </a:r>
            <a:endParaRPr sz="3200" dirty="0">
              <a:solidFill>
                <a:srgbClr val="58B0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84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a2c7b6-9799-4ab1-b0ee-3db142e654af" xsi:nil="true"/>
    <lcf76f155ced4ddcb4097134ff3c332f xmlns="2b5e868a-31e1-4ebe-9651-7b5e2b90c4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402045-148D-46F9-8A4E-EBA843FD694B}"/>
</file>

<file path=customXml/itemProps2.xml><?xml version="1.0" encoding="utf-8"?>
<ds:datastoreItem xmlns:ds="http://schemas.openxmlformats.org/officeDocument/2006/customXml" ds:itemID="{2B26A0D3-993C-4E4A-B46E-3432703520EC}"/>
</file>

<file path=customXml/itemProps3.xml><?xml version="1.0" encoding="utf-8"?>
<ds:datastoreItem xmlns:ds="http://schemas.openxmlformats.org/officeDocument/2006/customXml" ds:itemID="{B73183C8-4ACF-44EF-9878-B5FC9FF5E010}"/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108</Words>
  <Application>Microsoft Office PowerPoint</Application>
  <PresentationFormat>Widescreen</PresentationFormat>
  <Paragraphs>37</Paragraphs>
  <Slides>9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juntos transformar a evasão em permanência, com inteligência e cuidado.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Rafael Targino</dc:creator>
  <cp:lastModifiedBy>Rafael Targino</cp:lastModifiedBy>
  <cp:revision>3</cp:revision>
  <dcterms:created xsi:type="dcterms:W3CDTF">2025-05-18T10:38:53Z</dcterms:created>
  <dcterms:modified xsi:type="dcterms:W3CDTF">2025-05-19T13:30:48Z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149800.000000000</vt:lpwstr>
  </property>
  <property fmtid="{D5CDD505-2E9C-101B-9397-08002B2CF9AE}" pid="3" name="ContentTypeId">
    <vt:lpwstr>0x01010010D452AA9114C74DB233E85CC49C021D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