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1" r:id="rId6"/>
  </p:sldMasterIdLst>
  <p:notesMasterIdLst>
    <p:notesMasterId r:id="rId30"/>
  </p:notesMasterIdLst>
  <p:sldIdLst>
    <p:sldId id="268" r:id="rId7"/>
    <p:sldId id="279" r:id="rId8"/>
    <p:sldId id="281" r:id="rId9"/>
    <p:sldId id="282" r:id="rId10"/>
    <p:sldId id="283" r:id="rId11"/>
    <p:sldId id="284" r:id="rId12"/>
    <p:sldId id="289" r:id="rId13"/>
    <p:sldId id="290" r:id="rId14"/>
    <p:sldId id="291" r:id="rId15"/>
    <p:sldId id="286" r:id="rId16"/>
    <p:sldId id="287" r:id="rId17"/>
    <p:sldId id="288" r:id="rId18"/>
    <p:sldId id="26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6"/>
    <p:restoredTop sz="96132"/>
  </p:normalViewPr>
  <p:slideViewPr>
    <p:cSldViewPr snapToGrid="0">
      <p:cViewPr varScale="1">
        <p:scale>
          <a:sx n="87" d="100"/>
          <a:sy n="87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1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6D92-F9AE-BE40-B8DC-7EFEA2BCA01F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0279-B371-2540-9EEC-102D418A1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72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66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2862" y="1943030"/>
            <a:ext cx="3344982" cy="753277"/>
          </a:xfrm>
        </p:spPr>
        <p:txBody>
          <a:bodyPr anchor="b">
            <a:normAutofit/>
          </a:bodyPr>
          <a:lstStyle>
            <a:lvl1pPr algn="l">
              <a:defRPr sz="2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5332" y="3518168"/>
            <a:ext cx="3332514" cy="600540"/>
          </a:xfrm>
        </p:spPr>
        <p:txBody>
          <a:bodyPr>
            <a:no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Barlow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NOME PALESTRANTE</a:t>
            </a:r>
          </a:p>
          <a:p>
            <a:endParaRPr lang="en-US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98E250F-0937-D913-0888-E8FDEE0D29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2861" y="4414322"/>
            <a:ext cx="3344983" cy="326572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CARGO</a:t>
            </a:r>
          </a:p>
        </p:txBody>
      </p:sp>
    </p:spTree>
    <p:extLst>
      <p:ext uri="{BB962C8B-B14F-4D97-AF65-F5344CB8AC3E}">
        <p14:creationId xmlns:p14="http://schemas.microsoft.com/office/powerpoint/2010/main" val="313546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1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</p:spTree>
    <p:extLst>
      <p:ext uri="{BB962C8B-B14F-4D97-AF65-F5344CB8AC3E}">
        <p14:creationId xmlns:p14="http://schemas.microsoft.com/office/powerpoint/2010/main" val="174473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2 COLUNAS</a:t>
            </a:r>
          </a:p>
        </p:txBody>
      </p:sp>
    </p:spTree>
    <p:extLst>
      <p:ext uri="{BB962C8B-B14F-4D97-AF65-F5344CB8AC3E}">
        <p14:creationId xmlns:p14="http://schemas.microsoft.com/office/powerpoint/2010/main" val="622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1COLUNA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NP25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DD00-D899-CE72-DE7B-CAD0DD0146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OBRIGADO (A)!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7B4AAF-35FD-FC08-7FFA-20632D614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Contato palestrante</a:t>
            </a:r>
          </a:p>
        </p:txBody>
      </p:sp>
    </p:spTree>
    <p:extLst>
      <p:ext uri="{BB962C8B-B14F-4D97-AF65-F5344CB8AC3E}">
        <p14:creationId xmlns:p14="http://schemas.microsoft.com/office/powerpoint/2010/main" val="378197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C0A7-A2BE-7F43-977C-5F04F40EA1F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45-47E9-9545-833C-EE867628789B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C68B5B-B2D6-BDA3-5153-36563E2BB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D3EE3E-223B-7A25-1E6D-578616A202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1338"/>
            <a:ext cx="9146380" cy="51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58B0F5-A0B7-5E6B-5AE7-867FC778A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339"/>
            <a:ext cx="9146380" cy="5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lu.fi/6gflagshi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4FC3E-CF6A-1CCA-26FA-1672DBBC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800" y="1987200"/>
            <a:ext cx="5524557" cy="1605600"/>
          </a:xfrm>
        </p:spPr>
        <p:txBody>
          <a:bodyPr>
            <a:no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</a:rPr>
              <a:t>Projeto Brasil 6G</a:t>
            </a:r>
            <a:br>
              <a:rPr lang="pt-BR" sz="2300" dirty="0">
                <a:solidFill>
                  <a:schemeClr val="bg1"/>
                </a:solidFill>
              </a:rPr>
            </a:br>
            <a:br>
              <a:rPr lang="pt-BR" sz="2300" dirty="0">
                <a:solidFill>
                  <a:schemeClr val="bg1"/>
                </a:solidFill>
              </a:rPr>
            </a:br>
            <a:r>
              <a:rPr lang="pt-BR" sz="2300" dirty="0">
                <a:solidFill>
                  <a:schemeClr val="bg1"/>
                </a:solidFill>
              </a:rPr>
              <a:t>Plataforma 6G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A4C62-6BA6-1881-64F0-E7158E96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3773250"/>
            <a:ext cx="4077356" cy="326572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Daniely Gomes Silva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6D5401-8468-01AF-52B1-747043254B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1" y="4034842"/>
            <a:ext cx="4077356" cy="326572"/>
          </a:xfrm>
        </p:spPr>
        <p:txBody>
          <a:bodyPr/>
          <a:lstStyle/>
          <a:p>
            <a:pPr algn="r"/>
            <a:r>
              <a:rPr lang="pt-BR" dirty="0" err="1">
                <a:solidFill>
                  <a:schemeClr val="bg1"/>
                </a:solidFill>
              </a:rPr>
              <a:t>Inatel</a:t>
            </a:r>
            <a:r>
              <a:rPr lang="pt-BR" dirty="0">
                <a:solidFill>
                  <a:schemeClr val="bg1"/>
                </a:solidFill>
              </a:rPr>
              <a:t>/Professora e Pesquisadora</a:t>
            </a:r>
          </a:p>
        </p:txBody>
      </p:sp>
    </p:spTree>
    <p:extLst>
      <p:ext uri="{BB962C8B-B14F-4D97-AF65-F5344CB8AC3E}">
        <p14:creationId xmlns:p14="http://schemas.microsoft.com/office/powerpoint/2010/main" val="2498503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Brasil 6G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016455"/>
            <a:ext cx="6510214" cy="382360"/>
          </a:xfrm>
        </p:spPr>
        <p:txBody>
          <a:bodyPr/>
          <a:lstStyle/>
          <a:p>
            <a:r>
              <a:rPr lang="pt-BR" dirty="0"/>
              <a:t>Plataforma: tecnologias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395843"/>
            <a:ext cx="6811754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Implementação em </a:t>
            </a:r>
            <a:r>
              <a:rPr lang="pt-BR" b="1" dirty="0"/>
              <a:t>SDR</a:t>
            </a:r>
            <a:r>
              <a:rPr lang="pt-BR" dirty="0"/>
              <a:t> (</a:t>
            </a:r>
            <a:r>
              <a:rPr lang="pt-BR" i="1" dirty="0"/>
              <a:t>Software </a:t>
            </a:r>
            <a:r>
              <a:rPr lang="pt-BR" i="1" dirty="0" err="1"/>
              <a:t>Defined</a:t>
            </a:r>
            <a:r>
              <a:rPr lang="pt-BR" i="1" dirty="0"/>
              <a:t> Radio</a:t>
            </a:r>
            <a:r>
              <a:rPr lang="pt-BR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IA</a:t>
            </a:r>
            <a:r>
              <a:rPr lang="pt-BR" dirty="0"/>
              <a:t> na escolha de esquemas de </a:t>
            </a:r>
            <a:r>
              <a:rPr lang="pt-BR" b="1" dirty="0"/>
              <a:t>modulação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Técnicas </a:t>
            </a:r>
            <a:r>
              <a:rPr lang="pt-BR" b="1" dirty="0"/>
              <a:t>MIMO</a:t>
            </a:r>
            <a:r>
              <a:rPr lang="pt-BR" dirty="0"/>
              <a:t> flexíveis.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Sensoriamento espectral </a:t>
            </a:r>
            <a:r>
              <a:rPr lang="pt-BR" dirty="0"/>
              <a:t>e uso de </a:t>
            </a:r>
            <a:r>
              <a:rPr lang="pt-BR" b="1" dirty="0"/>
              <a:t>TVWS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Codificação de canal </a:t>
            </a:r>
            <a:r>
              <a:rPr lang="pt-BR" b="1" dirty="0"/>
              <a:t>adaptativa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Ferramentas de </a:t>
            </a:r>
            <a:r>
              <a:rPr lang="pt-BR" b="1" dirty="0"/>
              <a:t>detecção</a:t>
            </a:r>
            <a:r>
              <a:rPr lang="pt-BR" dirty="0"/>
              <a:t> e </a:t>
            </a:r>
            <a:r>
              <a:rPr lang="pt-BR" b="1" dirty="0"/>
              <a:t>posicionamento integradas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Pilha de protocolo completa para várias tecnologias: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700" dirty="0">
                <a:latin typeface="Barlow" pitchFamily="2" charset="77"/>
              </a:rPr>
              <a:t>Roteador </a:t>
            </a:r>
            <a:r>
              <a:rPr lang="pt-BR" sz="1700" b="1" dirty="0">
                <a:latin typeface="Barlow" pitchFamily="2" charset="77"/>
              </a:rPr>
              <a:t>Wi-Fi</a:t>
            </a:r>
            <a:r>
              <a:rPr lang="pt-BR" sz="1700" dirty="0">
                <a:latin typeface="Barlow" pitchFamily="2" charset="77"/>
              </a:rPr>
              <a:t>, gateways </a:t>
            </a:r>
            <a:r>
              <a:rPr lang="pt-BR" sz="1700" b="1" dirty="0" err="1">
                <a:latin typeface="Barlow" pitchFamily="2" charset="77"/>
              </a:rPr>
              <a:t>LoRa</a:t>
            </a:r>
            <a:r>
              <a:rPr lang="pt-BR" sz="1700" dirty="0">
                <a:latin typeface="Barlow" pitchFamily="2" charset="77"/>
              </a:rPr>
              <a:t> e </a:t>
            </a:r>
            <a:r>
              <a:rPr lang="pt-BR" sz="1700" b="1" dirty="0" err="1">
                <a:latin typeface="Barlow" pitchFamily="2" charset="77"/>
              </a:rPr>
              <a:t>Sigfox</a:t>
            </a:r>
            <a:r>
              <a:rPr lang="pt-BR" sz="1700" dirty="0">
                <a:latin typeface="Barlow" pitchFamily="2" charset="77"/>
              </a:rPr>
              <a:t>, além de </a:t>
            </a:r>
            <a:r>
              <a:rPr lang="pt-BR" sz="1700" b="1" dirty="0">
                <a:latin typeface="Barlow" pitchFamily="2" charset="77"/>
              </a:rPr>
              <a:t>protocolos proprietários </a:t>
            </a:r>
            <a:r>
              <a:rPr lang="pt-BR" sz="1700" dirty="0">
                <a:latin typeface="Barlow" pitchFamily="2" charset="77"/>
              </a:rPr>
              <a:t>como os utilizados por empresas fabricantes de estações meteorológicas e de monitoramento do solo. </a:t>
            </a:r>
          </a:p>
        </p:txBody>
      </p:sp>
      <p:pic>
        <p:nvPicPr>
          <p:cNvPr id="8" name="Imagem 7" descr="Ícone&#10;&#10;Descrição gerada automaticamente com confiança baixa">
            <a:extLst>
              <a:ext uri="{FF2B5EF4-FFF2-40B4-BE49-F238E27FC236}">
                <a16:creationId xmlns:a16="http://schemas.microsoft.com/office/drawing/2014/main" id="{A3C18109-3971-E040-83CD-77DE1C1F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739" y="96731"/>
            <a:ext cx="2637770" cy="67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Brasil 6G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CD90190-8B97-11F8-BAB7-CEA15EF79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Plataforma: </a:t>
            </a:r>
            <a:r>
              <a:rPr lang="pt-BR" i="1" dirty="0"/>
              <a:t>setup</a:t>
            </a:r>
            <a:r>
              <a:rPr lang="pt-BR" dirty="0"/>
              <a:t> de testes</a:t>
            </a:r>
          </a:p>
        </p:txBody>
      </p:sp>
      <p:pic>
        <p:nvPicPr>
          <p:cNvPr id="9" name="Espaço Reservado para Conteúdo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2402" r="1765" b="1305"/>
          <a:stretch/>
        </p:blipFill>
        <p:spPr>
          <a:xfrm>
            <a:off x="3533242" y="1778001"/>
            <a:ext cx="3928261" cy="3139696"/>
          </a:xfrm>
          <a:prstGeom prst="rect">
            <a:avLst/>
          </a:prstGeom>
        </p:spPr>
      </p:pic>
      <p:pic>
        <p:nvPicPr>
          <p:cNvPr id="10" name="Imagem 9" descr="Ícone&#10;&#10;Descrição gerada automaticamente com confiança baixa">
            <a:extLst>
              <a:ext uri="{FF2B5EF4-FFF2-40B4-BE49-F238E27FC236}">
                <a16:creationId xmlns:a16="http://schemas.microsoft.com/office/drawing/2014/main" id="{A3C18109-3971-E040-83CD-77DE1C1F1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739" y="96731"/>
            <a:ext cx="2637770" cy="67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1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Brasil 6G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CD90190-8B97-11F8-BAB7-CEA15EF79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Plataforma: </a:t>
            </a:r>
            <a:r>
              <a:rPr lang="pt-BR" i="1" dirty="0"/>
              <a:t>setup</a:t>
            </a:r>
            <a:r>
              <a:rPr lang="pt-BR" dirty="0"/>
              <a:t> de testes das aplicações no </a:t>
            </a:r>
            <a:r>
              <a:rPr lang="pt-BR" b="1" dirty="0"/>
              <a:t>agronegócio</a:t>
            </a:r>
          </a:p>
        </p:txBody>
      </p:sp>
      <p:pic>
        <p:nvPicPr>
          <p:cNvPr id="10" name="Imagem 9" descr="Ícone&#10;&#10;Descrição gerada automaticamente com confiança baixa">
            <a:extLst>
              <a:ext uri="{FF2B5EF4-FFF2-40B4-BE49-F238E27FC236}">
                <a16:creationId xmlns:a16="http://schemas.microsoft.com/office/drawing/2014/main" id="{A3C18109-3971-E040-83CD-77DE1C1F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739" y="96731"/>
            <a:ext cx="2637770" cy="67263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78" y="1894636"/>
            <a:ext cx="4230871" cy="29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0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1B5D43-2D31-BB5B-8844-186CED83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656" y="2008064"/>
            <a:ext cx="3013365" cy="334737"/>
          </a:xfrm>
        </p:spPr>
        <p:txBody>
          <a:bodyPr/>
          <a:lstStyle/>
          <a:p>
            <a:r>
              <a:rPr lang="pt-BR" dirty="0"/>
              <a:t>OBRIGADO (A)!</a:t>
            </a:r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AADC3C6A-1F75-A005-C9D4-BD96DBDCD172}"/>
              </a:ext>
            </a:extLst>
          </p:cNvPr>
          <p:cNvSpPr txBox="1">
            <a:spLocks/>
          </p:cNvSpPr>
          <p:nvPr/>
        </p:nvSpPr>
        <p:spPr>
          <a:xfrm>
            <a:off x="5872655" y="2579565"/>
            <a:ext cx="3013364" cy="3347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Daniely Gomes Silva</a:t>
            </a:r>
          </a:p>
          <a:p>
            <a:r>
              <a:rPr lang="pt-BR" dirty="0"/>
              <a:t>daniely@inatel.br</a:t>
            </a:r>
          </a:p>
        </p:txBody>
      </p:sp>
    </p:spTree>
    <p:extLst>
      <p:ext uri="{BB962C8B-B14F-4D97-AF65-F5344CB8AC3E}">
        <p14:creationId xmlns:p14="http://schemas.microsoft.com/office/powerpoint/2010/main" val="109367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1" y="284024"/>
            <a:ext cx="6510215" cy="509133"/>
          </a:xfrm>
        </p:spPr>
        <p:txBody>
          <a:bodyPr/>
          <a:lstStyle/>
          <a:p>
            <a:r>
              <a:rPr lang="pt-BR" dirty="0"/>
              <a:t>Papel da RNP no Projeto Brasil 6G Fase 3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1" y="1192932"/>
            <a:ext cx="6510214" cy="382360"/>
          </a:xfrm>
        </p:spPr>
        <p:txBody>
          <a:bodyPr/>
          <a:lstStyle/>
          <a:p>
            <a:r>
              <a:rPr lang="pt-BR" dirty="0"/>
              <a:t>META 4, Atividade 4.5</a:t>
            </a:r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33601" y="1704961"/>
            <a:ext cx="4234964" cy="3036940"/>
          </a:xfrm>
        </p:spPr>
        <p:txBody>
          <a:bodyPr/>
          <a:lstStyle/>
          <a:p>
            <a:pPr algn="just"/>
            <a:r>
              <a:rPr lang="pt-BR" dirty="0"/>
              <a:t>“Implantação e disponibilização de uma infraestrutura de HPC para os pesquisadores do projeto.”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Implantar uma infraestrutura centralizada de computação de alto desempenho;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Otimizada por </a:t>
            </a:r>
            <a:r>
              <a:rPr lang="pt-BR" sz="1600" dirty="0" err="1"/>
              <a:t>GPUs</a:t>
            </a:r>
            <a:r>
              <a:rPr lang="pt-BR" sz="1600" dirty="0"/>
              <a:t> e dotada de ferramentas de inteligência artificial;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Projetada para permitir o uso remoto e simultâneo pelos pesquisadores das diferentes instituições envolvidas no projeto.</a:t>
            </a:r>
          </a:p>
          <a:p>
            <a:pPr algn="just"/>
            <a:endParaRPr lang="pt-BR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CCEAB59-79C3-4B19-BCCD-91FF47C8B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/>
          <a:stretch/>
        </p:blipFill>
        <p:spPr bwMode="auto">
          <a:xfrm>
            <a:off x="6605929" y="764368"/>
            <a:ext cx="2415139" cy="18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E6C32A6-4510-4355-A079-FAA76DB94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24" y="3544129"/>
            <a:ext cx="1017946" cy="4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D71C98FF-DB4D-4C1E-B0A1-5224B489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09" y="2736535"/>
            <a:ext cx="1632977" cy="4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B34A7167-138C-4BF0-94DD-A326D09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72" y="4262514"/>
            <a:ext cx="1314450" cy="4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0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NVIDIA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Porquê NVIDIA?</a:t>
            </a:r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6326209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Atualmente a maior plataforma de desenvolvimento de aplicações aceleradas por </a:t>
            </a:r>
            <a:r>
              <a:rPr lang="pt-BR" dirty="0" err="1"/>
              <a:t>GPUs</a:t>
            </a:r>
            <a:r>
              <a:rPr lang="pt-BR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Plataforma já é utilizada pelos pesquisadores do projeto;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SDKs</a:t>
            </a:r>
            <a:r>
              <a:rPr lang="pt-BR" dirty="0"/>
              <a:t> específicos para desenvolvimento 5G e 6G;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Ampla comunidade de desenvolvedores;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Conhecimento sobre a plataforma bem difundido;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Documentação extensa e abrangente.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604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de Referência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A8A05C8-D216-4A84-8509-0CD0AECD0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68" y="1262698"/>
            <a:ext cx="5202400" cy="3741627"/>
          </a:xfrm>
          <a:prstGeom prst="rect">
            <a:avLst/>
          </a:prstGeom>
        </p:spPr>
      </p:pic>
      <p:sp>
        <p:nvSpPr>
          <p:cNvPr id="13" name="Espaço Reservado para Conteúdo 5">
            <a:extLst>
              <a:ext uri="{FF2B5EF4-FFF2-40B4-BE49-F238E27FC236}">
                <a16:creationId xmlns:a16="http://schemas.microsoft.com/office/drawing/2014/main" id="{5222B58F-1C78-4E2B-93D3-CD2D2EAFF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1" y="898916"/>
            <a:ext cx="5043024" cy="382360"/>
          </a:xfrm>
        </p:spPr>
        <p:txBody>
          <a:bodyPr/>
          <a:lstStyle/>
          <a:p>
            <a:r>
              <a:rPr lang="pt-BR" dirty="0"/>
              <a:t>NVIDIA </a:t>
            </a:r>
            <a:r>
              <a:rPr lang="pt-BR" dirty="0" err="1"/>
              <a:t>BasePOD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382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da Solução Computacional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9D17066-68FB-45BA-8CE7-F98827AAA4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62" b="303"/>
          <a:stretch/>
        </p:blipFill>
        <p:spPr>
          <a:xfrm>
            <a:off x="2916163" y="987322"/>
            <a:ext cx="5205063" cy="3899038"/>
          </a:xfrm>
        </p:spPr>
      </p:pic>
    </p:spTree>
    <p:extLst>
      <p:ext uri="{BB962C8B-B14F-4D97-AF65-F5344CB8AC3E}">
        <p14:creationId xmlns:p14="http://schemas.microsoft.com/office/powerpoint/2010/main" val="425972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da Solução Computacional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Nós de </a:t>
            </a:r>
            <a:r>
              <a:rPr lang="pt-BR" dirty="0" err="1"/>
              <a:t>GPUs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3543026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2 servidores com 8 </a:t>
            </a:r>
            <a:r>
              <a:rPr lang="pt-BR" sz="1600" dirty="0" err="1"/>
              <a:t>GPUs</a:t>
            </a:r>
            <a:r>
              <a:rPr lang="pt-BR" sz="1600" dirty="0"/>
              <a:t> (cada) Nvidia H200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8 interfaces de rede de 400Gb para comunicação GPU x GPU entre diferentes servidores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82DA62-8AEA-4605-870A-13FF253E5AF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r="-363"/>
          <a:stretch/>
        </p:blipFill>
        <p:spPr bwMode="auto">
          <a:xfrm>
            <a:off x="5980853" y="1936299"/>
            <a:ext cx="4572000" cy="22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30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da Solução Computacional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Nó de Armazenamento</a:t>
            </a:r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3843085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368TB expansível até pelo menos 1 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All</a:t>
            </a:r>
            <a:r>
              <a:rPr lang="pt-BR" dirty="0"/>
              <a:t> flash, </a:t>
            </a:r>
            <a:r>
              <a:rPr lang="pt-BR" dirty="0" err="1"/>
              <a:t>NVMe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Sistema de arquivos paralelo, open </a:t>
            </a:r>
            <a:r>
              <a:rPr lang="pt-BR" dirty="0" err="1"/>
              <a:t>source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Escalável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23DFF8-A419-4AED-9210-2C1AE6FE1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6819" r="10043" b="6962"/>
          <a:stretch/>
        </p:blipFill>
        <p:spPr bwMode="auto">
          <a:xfrm>
            <a:off x="6448214" y="688928"/>
            <a:ext cx="2235199" cy="56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0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6G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falta nas Redes Móveis?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Tecnologia desenvolvida para centros urbanos.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Cenários específicos para países em desenvolvimento </a:t>
            </a:r>
            <a:r>
              <a:rPr lang="pt-BR" b="1" dirty="0"/>
              <a:t>não</a:t>
            </a:r>
            <a:r>
              <a:rPr lang="pt-BR" dirty="0"/>
              <a:t> são cobertos.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b="1" dirty="0"/>
              <a:t>rede 5G</a:t>
            </a:r>
            <a:r>
              <a:rPr lang="pt-BR" dirty="0"/>
              <a:t> foi desenvolvida tendo em vista os requisitos das operadoras de telecomunicações.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Uma parte significativa da população </a:t>
            </a:r>
            <a:r>
              <a:rPr lang="pt-BR" b="1" dirty="0"/>
              <a:t>não</a:t>
            </a:r>
            <a:r>
              <a:rPr lang="pt-BR" dirty="0"/>
              <a:t> está conectada.</a:t>
            </a:r>
          </a:p>
        </p:txBody>
      </p:sp>
    </p:spTree>
    <p:extLst>
      <p:ext uri="{BB962C8B-B14F-4D97-AF65-F5344CB8AC3E}">
        <p14:creationId xmlns:p14="http://schemas.microsoft.com/office/powerpoint/2010/main" val="295311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da Solução Computacional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Nós de Controle e </a:t>
            </a:r>
            <a:r>
              <a:rPr lang="pt-BR" dirty="0" err="1"/>
              <a:t>Kubernetes</a:t>
            </a:r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3226034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de Controle, contendo ferramentas de gerenciamento e orquestração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Nós </a:t>
            </a:r>
            <a:r>
              <a:rPr lang="pt-BR" sz="1600" dirty="0" err="1"/>
              <a:t>Kubernetes</a:t>
            </a:r>
            <a:r>
              <a:rPr lang="pt-BR" sz="1600" dirty="0"/>
              <a:t>, onde serão instanciados containers que utilizarão as 16 </a:t>
            </a:r>
            <a:r>
              <a:rPr lang="pt-BR" sz="1600" dirty="0" err="1"/>
              <a:t>GPUs</a:t>
            </a:r>
            <a:r>
              <a:rPr lang="pt-BR" sz="1600" dirty="0"/>
              <a:t> da solução</a:t>
            </a:r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6435CFC-685E-472C-8377-60FE7150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496" y="3378071"/>
            <a:ext cx="5934670" cy="160547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CD7E5B4-546B-4C87-86B6-90131788F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11" y="2464643"/>
            <a:ext cx="4742424" cy="13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61BBAD1-E149-4034-ABC1-01DC01399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3"/>
          <a:stretch/>
        </p:blipFill>
        <p:spPr bwMode="auto">
          <a:xfrm>
            <a:off x="5963583" y="1237967"/>
            <a:ext cx="5138505" cy="11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91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da Solução Computacional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Switches</a:t>
            </a:r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3311378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2 switches 200Gb, provendo uma rede de alta velocidade interna para todos os nós da solução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1 switch 25Gb, provendo uma rede de gerenciamento, conectada a todos os nós e a rede externa a 100Gb</a:t>
            </a:r>
          </a:p>
          <a:p>
            <a:endParaRPr lang="pt-BR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EA160BD7-EDF9-4FE4-96EA-F600DF5B7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38189" r="13010" b="49037"/>
          <a:stretch/>
        </p:blipFill>
        <p:spPr bwMode="auto">
          <a:xfrm>
            <a:off x="5754593" y="1954727"/>
            <a:ext cx="6778814" cy="9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3D1A37B3-6E18-4DBD-832A-0EEA08985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0" t="58373" r="13118" b="28853"/>
          <a:stretch/>
        </p:blipFill>
        <p:spPr bwMode="auto">
          <a:xfrm>
            <a:off x="5818082" y="3313193"/>
            <a:ext cx="6651836" cy="9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0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Disponibilização da infraestrutura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212428"/>
            <a:ext cx="6510214" cy="3633106"/>
          </a:xfrm>
        </p:spPr>
        <p:txBody>
          <a:bodyPr/>
          <a:lstStyle/>
          <a:p>
            <a:r>
              <a:rPr lang="pt-BR" sz="1800" dirty="0"/>
              <a:t>A infraestrutura computacional poderá ser disponibilizada de quatro maneiras:</a:t>
            </a:r>
          </a:p>
          <a:p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Segmentação física de recursos;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Segmentação virtualizada de recursos;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Execução de tarefas por meio de filas de gerenciamento;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Alocação física completa de recursos.</a:t>
            </a:r>
          </a:p>
        </p:txBody>
      </p:sp>
    </p:spTree>
    <p:extLst>
      <p:ext uri="{BB962C8B-B14F-4D97-AF65-F5344CB8AC3E}">
        <p14:creationId xmlns:p14="http://schemas.microsoft.com/office/powerpoint/2010/main" val="1359475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Público alvo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BAE50F-632E-4217-9A64-56F598160B42}"/>
              </a:ext>
            </a:extLst>
          </p:cNvPr>
          <p:cNvSpPr/>
          <p:nvPr/>
        </p:nvSpPr>
        <p:spPr>
          <a:xfrm>
            <a:off x="4073582" y="1787947"/>
            <a:ext cx="4652010" cy="66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LNCC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673D153-0EDC-499E-91B9-027A208B208F}"/>
              </a:ext>
            </a:extLst>
          </p:cNvPr>
          <p:cNvSpPr/>
          <p:nvPr/>
        </p:nvSpPr>
        <p:spPr>
          <a:xfrm>
            <a:off x="4073582" y="2450887"/>
            <a:ext cx="4652010" cy="6629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CENAPAD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8D56AA-3478-4F15-A2CD-A0EF1527114F}"/>
              </a:ext>
            </a:extLst>
          </p:cNvPr>
          <p:cNvSpPr/>
          <p:nvPr/>
        </p:nvSpPr>
        <p:spPr>
          <a:xfrm>
            <a:off x="4073582" y="3113827"/>
            <a:ext cx="4652010" cy="662940"/>
          </a:xfrm>
          <a:prstGeom prst="rect">
            <a:avLst/>
          </a:prstGeom>
          <a:solidFill>
            <a:srgbClr val="A1C6E7"/>
          </a:solidFill>
          <a:ln>
            <a:solidFill>
              <a:srgbClr val="6896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RNP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BB742-F8A4-4C91-BC81-46C84EDD434E}"/>
              </a:ext>
            </a:extLst>
          </p:cNvPr>
          <p:cNvSpPr txBox="1"/>
          <p:nvPr/>
        </p:nvSpPr>
        <p:spPr>
          <a:xfrm>
            <a:off x="2266461" y="255457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>
                <a:latin typeface="Barlow" panose="00000500000000000000" pitchFamily="2" charset="0"/>
              </a:rPr>
              <a:t>Tier</a:t>
            </a:r>
            <a:endParaRPr lang="pt-BR" sz="2400" dirty="0">
              <a:latin typeface="Barlow" panose="00000500000000000000" pitchFamily="2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B36C08E-0299-4C2A-BE30-671D54AE54E5}"/>
              </a:ext>
            </a:extLst>
          </p:cNvPr>
          <p:cNvSpPr/>
          <p:nvPr/>
        </p:nvSpPr>
        <p:spPr>
          <a:xfrm>
            <a:off x="3209590" y="1787947"/>
            <a:ext cx="863992" cy="66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I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3538627-B060-482B-9A5C-42024891DF96}"/>
              </a:ext>
            </a:extLst>
          </p:cNvPr>
          <p:cNvSpPr/>
          <p:nvPr/>
        </p:nvSpPr>
        <p:spPr>
          <a:xfrm>
            <a:off x="3209590" y="2450887"/>
            <a:ext cx="863992" cy="6629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II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D0055AE-21BE-47EB-A4C9-F49FDE3E22F4}"/>
              </a:ext>
            </a:extLst>
          </p:cNvPr>
          <p:cNvSpPr/>
          <p:nvPr/>
        </p:nvSpPr>
        <p:spPr>
          <a:xfrm>
            <a:off x="3209590" y="3113827"/>
            <a:ext cx="863992" cy="662940"/>
          </a:xfrm>
          <a:prstGeom prst="rect">
            <a:avLst/>
          </a:prstGeom>
          <a:solidFill>
            <a:srgbClr val="A1C6E7"/>
          </a:solidFill>
          <a:ln>
            <a:solidFill>
              <a:srgbClr val="6896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III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6B4C08-D260-4033-B11D-5A01AB0E30AE}"/>
              </a:ext>
            </a:extLst>
          </p:cNvPr>
          <p:cNvSpPr txBox="1"/>
          <p:nvPr/>
        </p:nvSpPr>
        <p:spPr>
          <a:xfrm>
            <a:off x="2266461" y="716116"/>
            <a:ext cx="6589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Primeiros usuários que farão uso da solução: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Pesquisadores do Projeto Brasil 6G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79509C-F9B4-4C96-956A-704FB7D759AD}"/>
              </a:ext>
            </a:extLst>
          </p:cNvPr>
          <p:cNvSpPr txBox="1"/>
          <p:nvPr/>
        </p:nvSpPr>
        <p:spPr>
          <a:xfrm>
            <a:off x="2266461" y="4319092"/>
            <a:ext cx="60236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*As políticas de governança e utilização do ambiente ainda estão em construção e podem mudar. Os termos serão divulgados no momento em que o sistema for disponibilizado para uso geral.</a:t>
            </a:r>
          </a:p>
        </p:txBody>
      </p:sp>
    </p:spTree>
    <p:extLst>
      <p:ext uri="{BB962C8B-B14F-4D97-AF65-F5344CB8AC3E}">
        <p14:creationId xmlns:p14="http://schemas.microsoft.com/office/powerpoint/2010/main" val="67531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6G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 que 6G é importante para o Brasil? 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Várias áreas ainda </a:t>
            </a:r>
            <a:r>
              <a:rPr lang="pt-BR" b="1" dirty="0"/>
              <a:t>não</a:t>
            </a:r>
            <a:r>
              <a:rPr lang="pt-BR" dirty="0"/>
              <a:t> são cobertas hoje.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</a:t>
            </a:r>
            <a:r>
              <a:rPr lang="pt-BR" b="1" dirty="0"/>
              <a:t>agronegócio</a:t>
            </a:r>
            <a:r>
              <a:rPr lang="pt-BR" dirty="0"/>
              <a:t> é uma vertical que pode se beneficiar de uma conexão de Internet banda larga em </a:t>
            </a:r>
            <a:r>
              <a:rPr lang="pt-BR" b="1" dirty="0"/>
              <a:t>áreas remotas e rurais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conectividade em áreas remotas e rurais tem </a:t>
            </a:r>
            <a:r>
              <a:rPr lang="pt-BR" b="1" dirty="0"/>
              <a:t>grande impacto </a:t>
            </a:r>
            <a:r>
              <a:rPr lang="pt-BR" dirty="0"/>
              <a:t>social e econômico.</a:t>
            </a:r>
          </a:p>
        </p:txBody>
      </p:sp>
    </p:spTree>
    <p:extLst>
      <p:ext uri="{BB962C8B-B14F-4D97-AF65-F5344CB8AC3E}">
        <p14:creationId xmlns:p14="http://schemas.microsoft.com/office/powerpoint/2010/main" val="22358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6G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Pesquisas em Redes 6G 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6811754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Projetos de pesquisa e associações ao redor do globo estão propondo </a:t>
            </a:r>
            <a:r>
              <a:rPr lang="pt-BR" b="1" dirty="0"/>
              <a:t>novas aplicações </a:t>
            </a:r>
            <a:r>
              <a:rPr lang="pt-BR" dirty="0"/>
              <a:t>e </a:t>
            </a:r>
            <a:r>
              <a:rPr lang="pt-BR" b="1" dirty="0"/>
              <a:t>casos de uso </a:t>
            </a:r>
            <a:r>
              <a:rPr lang="pt-BR" dirty="0"/>
              <a:t>para as Redes 6G: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1700" dirty="0">
                <a:latin typeface="Barlow" pitchFamily="2" charset="77"/>
              </a:rPr>
              <a:t>6G </a:t>
            </a:r>
            <a:r>
              <a:rPr lang="pt-BR" sz="1700" dirty="0" err="1">
                <a:latin typeface="Barlow" pitchFamily="2" charset="77"/>
              </a:rPr>
              <a:t>Flagship</a:t>
            </a:r>
            <a:r>
              <a:rPr lang="pt-BR" sz="1700" dirty="0">
                <a:latin typeface="Barlow" pitchFamily="2" charset="77"/>
              </a:rPr>
              <a:t> – Universidade de Oulu: </a:t>
            </a:r>
            <a:r>
              <a:rPr lang="pt-BR" sz="1700" dirty="0">
                <a:latin typeface="Barlow" pitchFamily="2" charset="77"/>
                <a:hlinkClick r:id="rId2"/>
              </a:rPr>
              <a:t>www.oulu.fi/6gflagship</a:t>
            </a:r>
            <a:endParaRPr lang="pt-BR" sz="1700" dirty="0">
              <a:latin typeface="Barlow" pitchFamily="2" charset="77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pt-BR" sz="1700" dirty="0">
              <a:latin typeface="Barlow" pitchFamily="2" charset="77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1700" dirty="0">
                <a:latin typeface="Barlow" pitchFamily="2" charset="77"/>
              </a:rPr>
              <a:t>Hexa-X – Projeto da União Europeia: hexa-x.eu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pt-BR" sz="1700" dirty="0">
              <a:latin typeface="Barlow" pitchFamily="2" charset="77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1700" dirty="0" err="1">
                <a:latin typeface="Barlow" pitchFamily="2" charset="77"/>
              </a:rPr>
              <a:t>One</a:t>
            </a:r>
            <a:r>
              <a:rPr lang="pt-BR" sz="1700" dirty="0">
                <a:latin typeface="Barlow" pitchFamily="2" charset="77"/>
              </a:rPr>
              <a:t> 6G – Associação de empresas e universidades: one6g.org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pt-BR" sz="1700" dirty="0">
              <a:latin typeface="Barlow" pitchFamily="2" charset="77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1700" b="1" dirty="0">
                <a:latin typeface="Barlow" pitchFamily="2" charset="77"/>
              </a:rPr>
              <a:t>Brasil 6G </a:t>
            </a:r>
            <a:r>
              <a:rPr lang="pt-BR" sz="1700" dirty="0">
                <a:latin typeface="Barlow" pitchFamily="2" charset="77"/>
              </a:rPr>
              <a:t>– Projeto de pesquisa com iniciativa nacional</a:t>
            </a:r>
          </a:p>
        </p:txBody>
      </p:sp>
    </p:spTree>
    <p:extLst>
      <p:ext uri="{BB962C8B-B14F-4D97-AF65-F5344CB8AC3E}">
        <p14:creationId xmlns:p14="http://schemas.microsoft.com/office/powerpoint/2010/main" val="339080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err="1"/>
              <a:t>Projeto</a:t>
            </a:r>
            <a:r>
              <a:rPr lang="en-US" kern="0" dirty="0"/>
              <a:t> </a:t>
            </a:r>
            <a:r>
              <a:rPr lang="en-US" kern="0" dirty="0" err="1"/>
              <a:t>Brasil</a:t>
            </a:r>
            <a:r>
              <a:rPr lang="en-US" kern="0" dirty="0"/>
              <a:t> 6G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CD90190-8B97-11F8-BAB7-CEA15EF79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0" dirty="0" err="1"/>
              <a:t>Parceiros</a:t>
            </a:r>
            <a:endParaRPr lang="en-US" kern="0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 descr="Ícone&#10;&#10;Descrição gerada automaticamente com confiança baixa">
            <a:extLst>
              <a:ext uri="{FF2B5EF4-FFF2-40B4-BE49-F238E27FC236}">
                <a16:creationId xmlns:a16="http://schemas.microsoft.com/office/drawing/2014/main" id="{A3C18109-3971-E040-83CD-77DE1C1F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823" y="79513"/>
            <a:ext cx="2504786" cy="63872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95" y="1564838"/>
            <a:ext cx="6440271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5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Brasil 6G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6811754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Criar um ecossistema para o desenvolvimento e implantação de futuras redes móveis no Brasil.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Definir </a:t>
            </a:r>
            <a:r>
              <a:rPr lang="pt-BR" b="1" dirty="0"/>
              <a:t>aplicações</a:t>
            </a:r>
            <a:r>
              <a:rPr lang="pt-BR" dirty="0"/>
              <a:t> e </a:t>
            </a:r>
            <a:r>
              <a:rPr lang="pt-BR" b="1" dirty="0"/>
              <a:t>casos de usuário </a:t>
            </a:r>
            <a:r>
              <a:rPr lang="pt-BR" dirty="0"/>
              <a:t>estratégicos.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Obter os </a:t>
            </a:r>
            <a:r>
              <a:rPr lang="pt-BR" b="1" dirty="0"/>
              <a:t>requisitos</a:t>
            </a:r>
            <a:r>
              <a:rPr lang="pt-BR" dirty="0"/>
              <a:t> para os cenários de aplicação.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Propor </a:t>
            </a:r>
            <a:r>
              <a:rPr lang="pt-BR" b="1" dirty="0"/>
              <a:t>novas</a:t>
            </a:r>
            <a:r>
              <a:rPr lang="pt-BR" dirty="0"/>
              <a:t> </a:t>
            </a:r>
            <a:r>
              <a:rPr lang="pt-BR" b="1" dirty="0"/>
              <a:t>tecnologias</a:t>
            </a:r>
            <a:r>
              <a:rPr lang="pt-BR" dirty="0"/>
              <a:t> e </a:t>
            </a:r>
            <a:r>
              <a:rPr lang="pt-BR" b="1" dirty="0"/>
              <a:t>soluções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Desenvolver </a:t>
            </a:r>
            <a:r>
              <a:rPr lang="pt-BR" b="1" dirty="0"/>
              <a:t>IP Cores </a:t>
            </a:r>
            <a:r>
              <a:rPr lang="pt-BR" dirty="0"/>
              <a:t>para serem transferidos para o mercado.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Criar demonstrações e </a:t>
            </a:r>
            <a:r>
              <a:rPr lang="pt-BR" dirty="0" err="1"/>
              <a:t>PoC</a:t>
            </a:r>
            <a:r>
              <a:rPr lang="pt-BR" dirty="0"/>
              <a:t> (</a:t>
            </a:r>
            <a:r>
              <a:rPr lang="pt-BR" dirty="0" err="1"/>
              <a:t>Proof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Concept</a:t>
            </a:r>
            <a:r>
              <a:rPr lang="pt-BR" dirty="0"/>
              <a:t>) para avaliação de desempenho.</a:t>
            </a:r>
          </a:p>
        </p:txBody>
      </p:sp>
      <p:pic>
        <p:nvPicPr>
          <p:cNvPr id="8" name="Imagem 7" descr="Ícone&#10;&#10;Descrição gerada automaticamente com confiança baixa">
            <a:extLst>
              <a:ext uri="{FF2B5EF4-FFF2-40B4-BE49-F238E27FC236}">
                <a16:creationId xmlns:a16="http://schemas.microsoft.com/office/drawing/2014/main" id="{A3C18109-3971-E040-83CD-77DE1C1F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739" y="96731"/>
            <a:ext cx="2637770" cy="67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5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Brasil 6G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CD90190-8B97-11F8-BAB7-CEA15EF79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857860"/>
            <a:ext cx="6510214" cy="382360"/>
          </a:xfrm>
        </p:spPr>
        <p:txBody>
          <a:bodyPr/>
          <a:lstStyle/>
          <a:p>
            <a:r>
              <a:rPr lang="pt-BR" dirty="0"/>
              <a:t>Plataforma</a:t>
            </a:r>
          </a:p>
        </p:txBody>
      </p:sp>
      <p:pic>
        <p:nvPicPr>
          <p:cNvPr id="10" name="Imagem 9" descr="Ícone&#10;&#10;Descrição gerada automaticamente com confiança baixa">
            <a:extLst>
              <a:ext uri="{FF2B5EF4-FFF2-40B4-BE49-F238E27FC236}">
                <a16:creationId xmlns:a16="http://schemas.microsoft.com/office/drawing/2014/main" id="{A3C18109-3971-E040-83CD-77DE1C1F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739" y="96731"/>
            <a:ext cx="2637770" cy="6726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319" y="881728"/>
            <a:ext cx="5136561" cy="41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Brasil 6G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016455"/>
            <a:ext cx="6510214" cy="382360"/>
          </a:xfrm>
        </p:spPr>
        <p:txBody>
          <a:bodyPr/>
          <a:lstStyle/>
          <a:p>
            <a:r>
              <a:rPr lang="pt-BR" dirty="0"/>
              <a:t>Plataforma com possíveis aplicações integradas, incluindo rede de acesso e núcleo da rede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732393"/>
            <a:ext cx="6811754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Núcleo da rede </a:t>
            </a:r>
            <a:r>
              <a:rPr lang="pt-BR" dirty="0"/>
              <a:t>(</a:t>
            </a:r>
            <a:r>
              <a:rPr lang="pt-BR" dirty="0" err="1"/>
              <a:t>Proto</a:t>
            </a:r>
            <a:r>
              <a:rPr lang="pt-BR" dirty="0"/>
              <a:t> 6G Core): permite a autenticação e acesso à rede de cada terminal de usuário (UE) e viabiliza o acesso à Internet.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Servidores</a:t>
            </a:r>
            <a:r>
              <a:rPr lang="pt-BR" dirty="0"/>
              <a:t> para a implementação de diversos </a:t>
            </a:r>
            <a:r>
              <a:rPr lang="pt-BR" i="1" dirty="0"/>
              <a:t>softwares</a:t>
            </a:r>
            <a:r>
              <a:rPr lang="pt-BR" dirty="0"/>
              <a:t> e tecnologias: suporte à diferentes aplicações, podendo ser executados em </a:t>
            </a:r>
            <a:r>
              <a:rPr lang="pt-BR" b="1" i="1" dirty="0"/>
              <a:t>Virtual </a:t>
            </a:r>
            <a:r>
              <a:rPr lang="pt-BR" b="1" i="1" dirty="0" err="1"/>
              <a:t>Machines</a:t>
            </a:r>
            <a:r>
              <a:rPr lang="pt-BR" b="1" i="1" dirty="0"/>
              <a:t> </a:t>
            </a:r>
            <a:r>
              <a:rPr lang="pt-BR" dirty="0"/>
              <a:t>(</a:t>
            </a:r>
            <a:r>
              <a:rPr lang="pt-BR" dirty="0" err="1"/>
              <a:t>VMs</a:t>
            </a:r>
            <a:r>
              <a:rPr lang="pt-BR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Estação rádio base </a:t>
            </a:r>
            <a:r>
              <a:rPr lang="pt-BR" dirty="0"/>
              <a:t>da rede de acesso </a:t>
            </a:r>
            <a:r>
              <a:rPr lang="pt-BR" b="1" dirty="0"/>
              <a:t>Brasil 6G </a:t>
            </a:r>
            <a:r>
              <a:rPr lang="pt-BR" dirty="0"/>
              <a:t>(BS-T6G): responsável por prover conectividade aos </a:t>
            </a:r>
            <a:r>
              <a:rPr lang="pt-BR" dirty="0" err="1"/>
              <a:t>UEs</a:t>
            </a:r>
            <a:r>
              <a:rPr lang="pt-BR" dirty="0"/>
              <a:t> ( UE-T6G).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err="1"/>
              <a:t>UEs</a:t>
            </a:r>
            <a:r>
              <a:rPr lang="pt-BR" dirty="0"/>
              <a:t> instalados em localidades remotas, viabilizando o desenvolvimento de </a:t>
            </a:r>
            <a:r>
              <a:rPr lang="pt-BR" b="1" dirty="0"/>
              <a:t>aplicações</a:t>
            </a:r>
            <a:r>
              <a:rPr lang="pt-BR" dirty="0"/>
              <a:t> relacionadas aos </a:t>
            </a:r>
            <a:r>
              <a:rPr lang="pt-BR" b="1" dirty="0"/>
              <a:t>casos de uso </a:t>
            </a:r>
            <a:r>
              <a:rPr lang="pt-BR" dirty="0"/>
              <a:t>de interesse nacional.</a:t>
            </a:r>
          </a:p>
        </p:txBody>
      </p:sp>
      <p:pic>
        <p:nvPicPr>
          <p:cNvPr id="8" name="Imagem 7" descr="Ícone&#10;&#10;Descrição gerada automaticamente com confiança baixa">
            <a:extLst>
              <a:ext uri="{FF2B5EF4-FFF2-40B4-BE49-F238E27FC236}">
                <a16:creationId xmlns:a16="http://schemas.microsoft.com/office/drawing/2014/main" id="{A3C18109-3971-E040-83CD-77DE1C1F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739" y="96731"/>
            <a:ext cx="2637770" cy="67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6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Brasil 6G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5B3B3F-C4F3-91D5-FD7B-0EBB08CE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016455"/>
            <a:ext cx="6877538" cy="382360"/>
          </a:xfrm>
        </p:spPr>
        <p:txBody>
          <a:bodyPr/>
          <a:lstStyle/>
          <a:p>
            <a:r>
              <a:rPr lang="pt-BR" dirty="0"/>
              <a:t>Aplicações candidatas à integração com a plataforma do projeto, a rede de acesso e o núcleo da rede</a:t>
            </a:r>
          </a:p>
        </p:txBody>
      </p:sp>
      <p:pic>
        <p:nvPicPr>
          <p:cNvPr id="8" name="Imagem 7" descr="Ícone&#10;&#10;Descrição gerada automaticamente com confiança baixa">
            <a:extLst>
              <a:ext uri="{FF2B5EF4-FFF2-40B4-BE49-F238E27FC236}">
                <a16:creationId xmlns:a16="http://schemas.microsoft.com/office/drawing/2014/main" id="{A3C18109-3971-E040-83CD-77DE1C1F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739" y="96731"/>
            <a:ext cx="2637770" cy="67263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88" y="1617132"/>
            <a:ext cx="5657312" cy="327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92065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860DC92B-32AC-9D41-9B87-FDACF1D43486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A8F55201-57D3-3C41-82D1-9A370FBFD4AF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BF4B9223-F729-4E44-A568-6178DCF8BC6C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452AA9114C74DB233E85CC49C021D" ma:contentTypeVersion="13" ma:contentTypeDescription="Create a new document." ma:contentTypeScope="" ma:versionID="22bb10662a4e9040469ecb479258da48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5ca055a7fcefba3cd192426c34e939c6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708038-38BC-42D3-842B-F97B4519D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DE9FC5-F8A3-4DB7-A60C-46C4770C4784}">
  <ds:schemaRefs>
    <ds:schemaRef ds:uri="2aa2c7b6-9799-4ab1-b0ee-3db142e654a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2b5e868a-31e1-4ebe-9651-7b5e2b90c47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1AA976B-B212-4C6D-8AB1-2CCCD2FACA02}"/>
</file>

<file path=docProps/app.xml><?xml version="1.0" encoding="utf-8"?>
<Properties xmlns="http://schemas.openxmlformats.org/officeDocument/2006/extended-properties" xmlns:vt="http://schemas.openxmlformats.org/officeDocument/2006/docPropsVTypes">
  <Template>WRNP2025_template</Template>
  <TotalTime>546</TotalTime>
  <Words>867</Words>
  <Application>Microsoft Office PowerPoint</Application>
  <PresentationFormat>Apresentação na tela (16:9)</PresentationFormat>
  <Paragraphs>125</Paragraphs>
  <Slides>23</Slides>
  <Notes>2</Notes>
  <HiddenSlides>10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Barlow</vt:lpstr>
      <vt:lpstr>Calibri</vt:lpstr>
      <vt:lpstr>Calibri Light</vt:lpstr>
      <vt:lpstr>Wingdings</vt:lpstr>
      <vt:lpstr>CAPA</vt:lpstr>
      <vt:lpstr>Personalizar design</vt:lpstr>
      <vt:lpstr>1_Personalizar design</vt:lpstr>
      <vt:lpstr>Projeto Brasil 6G  Plataforma 6G</vt:lpstr>
      <vt:lpstr>Redes 6G</vt:lpstr>
      <vt:lpstr>Redes 6G</vt:lpstr>
      <vt:lpstr>Redes 6G</vt:lpstr>
      <vt:lpstr>Projeto Brasil 6G </vt:lpstr>
      <vt:lpstr>Projeto Brasil 6G</vt:lpstr>
      <vt:lpstr>Projeto Brasil 6G</vt:lpstr>
      <vt:lpstr>Projeto Brasil 6G</vt:lpstr>
      <vt:lpstr>Projeto Brasil 6G</vt:lpstr>
      <vt:lpstr>Projeto Brasil 6G</vt:lpstr>
      <vt:lpstr>Projeto Brasil 6G</vt:lpstr>
      <vt:lpstr>Projeto Brasil 6G</vt:lpstr>
      <vt:lpstr>OBRIGADO (A)!</vt:lpstr>
      <vt:lpstr>Papel da RNP no Projeto Brasil 6G Fase 3</vt:lpstr>
      <vt:lpstr>NVIDIA</vt:lpstr>
      <vt:lpstr>Arquitetura de Referência</vt:lpstr>
      <vt:lpstr>Arquitetura da Solução Computacional</vt:lpstr>
      <vt:lpstr>Arquitetura da Solução Computacional</vt:lpstr>
      <vt:lpstr>Arquitetura da Solução Computacional</vt:lpstr>
      <vt:lpstr>Arquitetura da Solução Computacional</vt:lpstr>
      <vt:lpstr>Arquitetura da Solução Computacional</vt:lpstr>
      <vt:lpstr>Disponibilização da infraestrutura</vt:lpstr>
      <vt:lpstr>Público alvo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Daniely</dc:creator>
  <cp:lastModifiedBy>Lucas Brennor Alves de Farias</cp:lastModifiedBy>
  <cp:revision>24</cp:revision>
  <dcterms:created xsi:type="dcterms:W3CDTF">2025-05-19T08:23:35Z</dcterms:created>
  <dcterms:modified xsi:type="dcterms:W3CDTF">2025-05-19T17:37:19Z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  <property fmtid="{D5CDD505-2E9C-101B-9397-08002B2CF9AE}" pid="3" name="Order">
    <vt:r8>517900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