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62" r:id="rId5"/>
    <p:sldMasterId id="2147483671" r:id="rId6"/>
  </p:sldMasterIdLst>
  <p:notesMasterIdLst>
    <p:notesMasterId r:id="rId35"/>
  </p:notesMasterIdLst>
  <p:sldIdLst>
    <p:sldId id="263" r:id="rId7"/>
    <p:sldId id="264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95" r:id="rId17"/>
    <p:sldId id="296" r:id="rId18"/>
    <p:sldId id="297" r:id="rId19"/>
    <p:sldId id="298" r:id="rId20"/>
    <p:sldId id="299" r:id="rId21"/>
    <p:sldId id="300" r:id="rId22"/>
    <p:sldId id="303" r:id="rId23"/>
    <p:sldId id="301" r:id="rId24"/>
    <p:sldId id="302" r:id="rId25"/>
    <p:sldId id="304" r:id="rId26"/>
    <p:sldId id="289" r:id="rId27"/>
    <p:sldId id="305" r:id="rId28"/>
    <p:sldId id="307" r:id="rId29"/>
    <p:sldId id="309" r:id="rId30"/>
    <p:sldId id="290" r:id="rId31"/>
    <p:sldId id="306" r:id="rId32"/>
    <p:sldId id="310" r:id="rId33"/>
    <p:sldId id="308" r:id="rId34"/>
  </p:sldIdLst>
  <p:sldSz cx="9144000" cy="5143500" type="screen16x9"/>
  <p:notesSz cx="61722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88CF"/>
    <a:srgbClr val="383939"/>
    <a:srgbClr val="FDC903"/>
    <a:srgbClr val="BC8B4A"/>
    <a:srgbClr val="027626"/>
    <a:srgbClr val="FF00FF"/>
    <a:srgbClr val="D83E0C"/>
    <a:srgbClr val="0172AA"/>
    <a:srgbClr val="FCC804"/>
    <a:srgbClr val="5371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06"/>
    <p:restoredTop sz="96132"/>
  </p:normalViewPr>
  <p:slideViewPr>
    <p:cSldViewPr snapToGrid="0">
      <p:cViewPr>
        <p:scale>
          <a:sx n="75" d="100"/>
          <a:sy n="75" d="100"/>
        </p:scale>
        <p:origin x="1120" y="2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419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674620" cy="458787"/>
          </a:xfrm>
          <a:prstGeom prst="rect">
            <a:avLst/>
          </a:prstGeom>
        </p:spPr>
        <p:txBody>
          <a:bodyPr vert="horz" lIns="77167" tIns="38584" rIns="77167" bIns="38584" rtlCol="0"/>
          <a:lstStyle>
            <a:lvl1pPr algn="l">
              <a:defRPr sz="10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496152" y="1"/>
            <a:ext cx="2674620" cy="458787"/>
          </a:xfrm>
          <a:prstGeom prst="rect">
            <a:avLst/>
          </a:prstGeom>
        </p:spPr>
        <p:txBody>
          <a:bodyPr vert="horz" lIns="77167" tIns="38584" rIns="77167" bIns="38584" rtlCol="0"/>
          <a:lstStyle>
            <a:lvl1pPr algn="r">
              <a:defRPr sz="1000"/>
            </a:lvl1pPr>
          </a:lstStyle>
          <a:p>
            <a:fld id="{8F596D92-F9AE-BE40-B8DC-7EFEA2BCA01F}" type="datetimeFigureOut">
              <a:rPr lang="pt-BR" smtClean="0"/>
              <a:t>20/05/2025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548798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7167" tIns="38584" rIns="77167" bIns="3858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17221" y="4400551"/>
            <a:ext cx="4937760" cy="3600450"/>
          </a:xfrm>
          <a:prstGeom prst="rect">
            <a:avLst/>
          </a:prstGeom>
        </p:spPr>
        <p:txBody>
          <a:bodyPr vert="horz" lIns="77167" tIns="38584" rIns="77167" bIns="38584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5"/>
            <a:ext cx="2674620" cy="458787"/>
          </a:xfrm>
          <a:prstGeom prst="rect">
            <a:avLst/>
          </a:prstGeom>
        </p:spPr>
        <p:txBody>
          <a:bodyPr vert="horz" lIns="77167" tIns="38584" rIns="77167" bIns="38584" rtlCol="0" anchor="b"/>
          <a:lstStyle>
            <a:lvl1pPr algn="l">
              <a:defRPr sz="10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496152" y="8685215"/>
            <a:ext cx="2674620" cy="458787"/>
          </a:xfrm>
          <a:prstGeom prst="rect">
            <a:avLst/>
          </a:prstGeom>
        </p:spPr>
        <p:txBody>
          <a:bodyPr vert="horz" lIns="77167" tIns="38584" rIns="77167" bIns="38584" rtlCol="0" anchor="b"/>
          <a:lstStyle>
            <a:lvl1pPr algn="r">
              <a:defRPr sz="1000"/>
            </a:lvl1pPr>
          </a:lstStyle>
          <a:p>
            <a:fld id="{45B50279-B371-2540-9EEC-102D418A1C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14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B50279-B371-2540-9EEC-102D418A1CC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727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12862" y="1943030"/>
            <a:ext cx="3344982" cy="753277"/>
          </a:xfrm>
        </p:spPr>
        <p:txBody>
          <a:bodyPr anchor="b">
            <a:normAutofit/>
          </a:bodyPr>
          <a:lstStyle>
            <a:lvl1pPr algn="l">
              <a:defRPr sz="2200" b="0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25332" y="3518168"/>
            <a:ext cx="3332514" cy="600540"/>
          </a:xfrm>
        </p:spPr>
        <p:txBody>
          <a:bodyPr>
            <a:noAutofit/>
          </a:bodyPr>
          <a:lstStyle>
            <a:lvl1pPr marL="0" indent="0" algn="l">
              <a:buNone/>
              <a:defRPr sz="1700" b="0" i="0">
                <a:solidFill>
                  <a:schemeClr val="tx1"/>
                </a:solidFill>
                <a:latin typeface="Barlow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 dirty="0"/>
              <a:t>Clique para editar NOME PALESTRANTE</a:t>
            </a:r>
          </a:p>
          <a:p>
            <a:endParaRPr lang="en-US" dirty="0"/>
          </a:p>
        </p:txBody>
      </p:sp>
      <p:sp>
        <p:nvSpPr>
          <p:cNvPr id="13" name="Espaço Reservado para Conteúdo 12">
            <a:extLst>
              <a:ext uri="{FF2B5EF4-FFF2-40B4-BE49-F238E27FC236}">
                <a16:creationId xmlns:a16="http://schemas.microsoft.com/office/drawing/2014/main" id="{998E250F-0937-D913-0888-E8FDEE0D29D6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212861" y="4414322"/>
            <a:ext cx="3344983" cy="326572"/>
          </a:xfr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pt-BR" sz="1700" b="0" i="1" kern="1200" dirty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pt-BR" dirty="0"/>
              <a:t>Clique para editar CARGO</a:t>
            </a:r>
          </a:p>
        </p:txBody>
      </p:sp>
    </p:spTree>
    <p:extLst>
      <p:ext uri="{BB962C8B-B14F-4D97-AF65-F5344CB8AC3E}">
        <p14:creationId xmlns:p14="http://schemas.microsoft.com/office/powerpoint/2010/main" val="3135460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RNP25_MIOLO_1COL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dirty="0"/>
              <a:t>Clique para editar os estilos de TEXTO CORRIDO – 1 COLUNA</a:t>
            </a:r>
          </a:p>
        </p:txBody>
      </p:sp>
    </p:spTree>
    <p:extLst>
      <p:ext uri="{BB962C8B-B14F-4D97-AF65-F5344CB8AC3E}">
        <p14:creationId xmlns:p14="http://schemas.microsoft.com/office/powerpoint/2010/main" val="1744730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RNP25_MIOLO_2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66462" y="1808593"/>
            <a:ext cx="6510214" cy="3036940"/>
          </a:xfrm>
          <a:prstGeom prst="rect">
            <a:avLst/>
          </a:prstGeom>
        </p:spPr>
        <p:txBody>
          <a:bodyPr numCol="2" spcCol="360000"/>
          <a:lstStyle>
            <a:lvl1pPr marL="0" indent="0"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dirty="0"/>
              <a:t>Clique para editar os estilos de TEXTO CORRIDO – 2 COLUNAS</a:t>
            </a:r>
          </a:p>
        </p:txBody>
      </p:sp>
    </p:spTree>
    <p:extLst>
      <p:ext uri="{BB962C8B-B14F-4D97-AF65-F5344CB8AC3E}">
        <p14:creationId xmlns:p14="http://schemas.microsoft.com/office/powerpoint/2010/main" val="62201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MIOLO_1COLUNA+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21E14165-E4C0-E7C7-C8D7-AD396FFC886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266462" y="1808593"/>
            <a:ext cx="3110523" cy="303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dirty="0"/>
              <a:t>Clique para editar os estilos de TEXTO CORRIDO – 1 COLUNA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3FED905-7FEC-941A-50D2-EB714E6579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91200" y="1828800"/>
            <a:ext cx="2986088" cy="304006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962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NP25_MIOLO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BA84C-D28B-7B20-37D8-C1CACF0F3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66461" y="274638"/>
            <a:ext cx="6510215" cy="509133"/>
          </a:xfrm>
          <a:prstGeom prst="rect">
            <a:avLst/>
          </a:prstGeom>
        </p:spPr>
        <p:txBody>
          <a:bodyPr/>
          <a:lstStyle>
            <a:lvl1pPr>
              <a:defRPr sz="2000" b="1" i="0">
                <a:solidFill>
                  <a:schemeClr val="tx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Clique para editar o título Mestre da PALESTRA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1EC9F-C6DB-F568-D9A0-69FF494EF9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66462" y="1168855"/>
            <a:ext cx="6510214" cy="382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rgbClr val="001EFF"/>
                </a:solidFill>
                <a:latin typeface="Barlow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Clique para editar os estilos de TÍTULO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3FED905-7FEC-941A-50D2-EB714E6579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66461" y="1828800"/>
            <a:ext cx="6510827" cy="3040063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121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RNP25_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6DD00-D899-CE72-DE7B-CAD0DD0146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42708" y="2008064"/>
            <a:ext cx="3243314" cy="334737"/>
          </a:xfrm>
          <a:prstGeom prst="rect">
            <a:avLst/>
          </a:prstGeom>
        </p:spPr>
        <p:txBody>
          <a:bodyPr anchor="b"/>
          <a:lstStyle>
            <a:lvl1pPr algn="l">
              <a:defRPr sz="2000" b="1" i="0">
                <a:solidFill>
                  <a:schemeClr val="bg1"/>
                </a:solidFill>
                <a:latin typeface="Barlow" pitchFamily="2" charset="77"/>
              </a:defRPr>
            </a:lvl1pPr>
          </a:lstStyle>
          <a:p>
            <a:r>
              <a:rPr lang="pt-BR" dirty="0"/>
              <a:t>OBRIGADO (A)!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7B4AAF-35FD-FC08-7FFA-20632D614D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42706" y="2579565"/>
            <a:ext cx="3243313" cy="3347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Contato palestrante</a:t>
            </a:r>
          </a:p>
        </p:txBody>
      </p:sp>
    </p:spTree>
    <p:extLst>
      <p:ext uri="{BB962C8B-B14F-4D97-AF65-F5344CB8AC3E}">
        <p14:creationId xmlns:p14="http://schemas.microsoft.com/office/powerpoint/2010/main" val="3781979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0C0A7-A2BE-7F43-977C-5F04F40EA1F3}" type="datetimeFigureOut">
              <a:rPr lang="pt-BR" smtClean="0"/>
              <a:t>20/05/2025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3CB45-47E9-9545-833C-EE867628789B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2C68B5B-B2D6-BDA3-5153-36563E2BB9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850" y="0"/>
            <a:ext cx="91402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D3EE3E-223B-7A25-1E6D-578616A202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1338"/>
            <a:ext cx="9146380" cy="51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6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858B0F5-A0B7-5E6B-5AE7-867FC778A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1339"/>
            <a:ext cx="9146380" cy="51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8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moria-eventos.rnp.br/wrnp/2021/" TargetMode="Externa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NGhuLkjl4iI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mbrapa.br/pesquisa/laboratorios-multiusuario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isica.ufmg.br/laboratorios-multiusuarios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fapesp.br/emu/normas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59.png"/><Relationship Id="rId26" Type="http://schemas.openxmlformats.org/officeDocument/2006/relationships/image" Target="../media/image67.svg"/><Relationship Id="rId3" Type="http://schemas.openxmlformats.org/officeDocument/2006/relationships/image" Target="../media/image45.png"/><Relationship Id="rId21" Type="http://schemas.openxmlformats.org/officeDocument/2006/relationships/image" Target="../media/image62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image" Target="../media/image44.png"/><Relationship Id="rId16" Type="http://schemas.openxmlformats.org/officeDocument/2006/relationships/hyperlink" Target="https://www.wired.it/internet/tlc/2019/09/25/cybersecurity-italia-perimetro-cibernetico/" TargetMode="External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image" Target="../media/image65.png"/><Relationship Id="rId5" Type="http://schemas.openxmlformats.org/officeDocument/2006/relationships/image" Target="../media/image47.png"/><Relationship Id="rId15" Type="http://schemas.openxmlformats.org/officeDocument/2006/relationships/image" Target="../media/image57.jpg"/><Relationship Id="rId23" Type="http://schemas.openxmlformats.org/officeDocument/2006/relationships/image" Target="../media/image64.png"/><Relationship Id="rId10" Type="http://schemas.openxmlformats.org/officeDocument/2006/relationships/image" Target="../media/image52.png"/><Relationship Id="rId19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hyperlink" Target="https://csbc.sbc.org.br/2025/wtestbeds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rnpmais.rnp.br/testbed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nkedin.com/in/gndia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dlr.de/de/ft/downloads/dokumente/attas.pdf/@@download/file/attas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phoenix-oitb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ipg-automotive.com/en/know-how/media-librar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testrigor.com/blog/test-bed-in-software-testin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memoria.rnp.br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E4FC3E-CF6A-1CCA-26FA-1672DBBCB5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1" y="2212946"/>
            <a:ext cx="4077356" cy="717608"/>
          </a:xfrm>
        </p:spPr>
        <p:txBody>
          <a:bodyPr>
            <a:noAutofit/>
          </a:bodyPr>
          <a:lstStyle/>
          <a:p>
            <a:pPr algn="r"/>
            <a:r>
              <a:rPr lang="pt-BR" sz="2300" b="1" i="1" dirty="0">
                <a:solidFill>
                  <a:schemeClr val="bg1"/>
                </a:solidFill>
              </a:rPr>
              <a:t>Laboratório Nacional Multiusuário </a:t>
            </a:r>
            <a:r>
              <a:rPr lang="pt-BR" sz="2300" dirty="0">
                <a:solidFill>
                  <a:schemeClr val="bg1"/>
                </a:solidFill>
              </a:rPr>
              <a:t>para Experimentações em TICs e 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ADA4C62-6BA6-1881-64F0-E7158E96F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1" y="3644225"/>
            <a:ext cx="4077356" cy="326572"/>
          </a:xfrm>
        </p:spPr>
        <p:txBody>
          <a:bodyPr/>
          <a:lstStyle/>
          <a:p>
            <a:pPr algn="r"/>
            <a:r>
              <a:rPr lang="pt-BR" dirty="0">
                <a:solidFill>
                  <a:schemeClr val="bg1"/>
                </a:solidFill>
              </a:rPr>
              <a:t>GUSTAVO Neves DIAS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6D5401-8468-01AF-52B1-747043254BB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1" y="4078732"/>
            <a:ext cx="4077356" cy="326572"/>
          </a:xfrm>
        </p:spPr>
        <p:txBody>
          <a:bodyPr>
            <a:noAutofit/>
          </a:bodyPr>
          <a:lstStyle/>
          <a:p>
            <a:pPr algn="r"/>
            <a:r>
              <a:rPr lang="pt-BR" dirty="0">
                <a:solidFill>
                  <a:schemeClr val="bg1"/>
                </a:solidFill>
              </a:rPr>
              <a:t>RNP / Gerente de </a:t>
            </a:r>
            <a:r>
              <a:rPr lang="pt-BR" b="1" i="0" dirty="0">
                <a:solidFill>
                  <a:schemeClr val="bg1"/>
                </a:solidFill>
              </a:rPr>
              <a:t>Serviços para Experimentação</a:t>
            </a:r>
          </a:p>
        </p:txBody>
      </p:sp>
    </p:spTree>
    <p:extLst>
      <p:ext uri="{BB962C8B-B14F-4D97-AF65-F5344CB8AC3E}">
        <p14:creationId xmlns:p14="http://schemas.microsoft.com/office/powerpoint/2010/main" val="2609800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BD431-EACF-4C35-8361-9FA6C96C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 desde 2021 com a </a:t>
            </a:r>
            <a:r>
              <a:rPr lang="pt-BR" u="sng" dirty="0"/>
              <a:t>OPERAÇÃO</a:t>
            </a:r>
            <a:r>
              <a:rPr lang="pt-BR" dirty="0"/>
              <a:t> e </a:t>
            </a:r>
            <a:r>
              <a:rPr lang="pt-BR" u="sng" dirty="0"/>
              <a:t>OFERTA</a:t>
            </a:r>
            <a:r>
              <a:rPr lang="pt-BR" dirty="0"/>
              <a:t> de Testbeds...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CEB6691-F426-4DE6-A82E-A4D3F2D2D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Lançamento do </a:t>
            </a:r>
            <a:r>
              <a:rPr lang="pt-BR" b="1" dirty="0"/>
              <a:t>Serviço de Testbeds</a:t>
            </a:r>
            <a:r>
              <a:rPr lang="pt-BR" dirty="0"/>
              <a:t> em 17 de agosto de 2021...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D67816E-DF36-4D7D-BFA9-2192D0001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061" y="1807133"/>
            <a:ext cx="2810198" cy="30384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4AEE224-CDF5-492D-B56D-FCD1CD0DE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396" y="1807133"/>
            <a:ext cx="2686680" cy="15192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15A8E92-F3BB-4143-9076-2BBB3774C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534" y="3326333"/>
            <a:ext cx="2672542" cy="1512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B1B17BD-892E-4A8A-B2AA-33D4DCDD6274}"/>
              </a:ext>
            </a:extLst>
          </p:cNvPr>
          <p:cNvSpPr txBox="1"/>
          <p:nvPr/>
        </p:nvSpPr>
        <p:spPr>
          <a:xfrm>
            <a:off x="4644551" y="4838333"/>
            <a:ext cx="38395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latin typeface="Barlow" panose="00000500000000000000" pitchFamily="2" charset="0"/>
              </a:rPr>
              <a:t>Fonte: WRNP 2021 Edição Digital </a:t>
            </a:r>
            <a:r>
              <a:rPr lang="pt-BR" sz="800" i="1" dirty="0">
                <a:latin typeface="Barlow" panose="00000500000000000000" pitchFamily="2" charset="0"/>
                <a:hlinkClick r:id="rId5"/>
              </a:rPr>
              <a:t>https://memoria-eventos.rnp.br/wrnp/2021/</a:t>
            </a:r>
            <a:endParaRPr lang="pt-BR" sz="800" i="1" dirty="0"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184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ítulo 29">
            <a:extLst>
              <a:ext uri="{FF2B5EF4-FFF2-40B4-BE49-F238E27FC236}">
                <a16:creationId xmlns:a16="http://schemas.microsoft.com/office/drawing/2014/main" id="{C7111F87-0C9E-4353-AD7C-0C2B55913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274638"/>
            <a:ext cx="6510338" cy="509587"/>
          </a:xfrm>
        </p:spPr>
        <p:txBody>
          <a:bodyPr/>
          <a:lstStyle/>
          <a:p>
            <a:r>
              <a:rPr lang="pt-BR" dirty="0"/>
              <a:t>Serviço de Testbeds</a:t>
            </a:r>
          </a:p>
        </p:txBody>
      </p:sp>
      <p:sp>
        <p:nvSpPr>
          <p:cNvPr id="42" name="Espaço Reservado para Conteúdo 41">
            <a:extLst>
              <a:ext uri="{FF2B5EF4-FFF2-40B4-BE49-F238E27FC236}">
                <a16:creationId xmlns:a16="http://schemas.microsoft.com/office/drawing/2014/main" id="{FC9D3080-8B4F-413B-8F9B-CCB051B1F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2" y="1168855"/>
            <a:ext cx="6510214" cy="382360"/>
          </a:xfrm>
        </p:spPr>
        <p:txBody>
          <a:bodyPr/>
          <a:lstStyle/>
          <a:p>
            <a:r>
              <a:rPr lang="pt-BR"/>
              <a:t>Nossos números nos últimos 4 anos...</a:t>
            </a:r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91B93E5-0AD8-4B08-B9F9-65BDD9FFA76A}"/>
              </a:ext>
            </a:extLst>
          </p:cNvPr>
          <p:cNvSpPr txBox="1"/>
          <p:nvPr/>
        </p:nvSpPr>
        <p:spPr>
          <a:xfrm>
            <a:off x="2266462" y="1804483"/>
            <a:ext cx="3349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highlight>
                  <a:srgbClr val="001EFF"/>
                </a:highlight>
                <a:latin typeface="Roboto" pitchFamily="2" charset="0"/>
                <a:ea typeface="Roboto" pitchFamily="2" charset="0"/>
              </a:rPr>
              <a:t>+197</a:t>
            </a:r>
            <a:r>
              <a:rPr lang="pt-BR" b="1" dirty="0">
                <a:latin typeface="Roboto" pitchFamily="2" charset="0"/>
                <a:ea typeface="Roboto" pitchFamily="2" charset="0"/>
              </a:rPr>
              <a:t> </a:t>
            </a:r>
            <a:br>
              <a:rPr lang="pt-BR" b="1" dirty="0">
                <a:latin typeface="Roboto" pitchFamily="2" charset="0"/>
                <a:ea typeface="Roboto" pitchFamily="2" charset="0"/>
              </a:rPr>
            </a:br>
            <a:r>
              <a:rPr lang="pt-BR" sz="1600" i="1" dirty="0">
                <a:latin typeface="Roboto" pitchFamily="2" charset="0"/>
                <a:ea typeface="Roboto" pitchFamily="2" charset="0"/>
              </a:rPr>
              <a:t>ATENDIMENTOS</a:t>
            </a:r>
            <a:r>
              <a:rPr lang="pt-BR" sz="1600" dirty="0">
                <a:latin typeface="Roboto" pitchFamily="2" charset="0"/>
                <a:ea typeface="Roboto" pitchFamily="2" charset="0"/>
              </a:rPr>
              <a:t> realizados </a:t>
            </a:r>
            <a:r>
              <a:rPr lang="pt-BR" sz="1600" b="1" dirty="0">
                <a:latin typeface="Roboto" pitchFamily="2" charset="0"/>
                <a:ea typeface="Roboto" pitchFamily="2" charset="0"/>
              </a:rPr>
              <a:t>para</a:t>
            </a:r>
            <a:endParaRPr lang="pt-BR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FFA8122-DDF4-458A-BA53-1EC0233E6586}"/>
              </a:ext>
            </a:extLst>
          </p:cNvPr>
          <p:cNvSpPr txBox="1"/>
          <p:nvPr/>
        </p:nvSpPr>
        <p:spPr>
          <a:xfrm>
            <a:off x="2999526" y="2788642"/>
            <a:ext cx="17702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highlight>
                  <a:srgbClr val="808080"/>
                </a:highlight>
                <a:latin typeface="Roboto" pitchFamily="2" charset="0"/>
                <a:ea typeface="Roboto" pitchFamily="2" charset="0"/>
              </a:rPr>
              <a:t>+84</a:t>
            </a:r>
            <a:r>
              <a:rPr lang="pt-BR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pt-BR" sz="1600" i="1" dirty="0">
                <a:latin typeface="Roboto" pitchFamily="2" charset="0"/>
                <a:ea typeface="Roboto" pitchFamily="2" charset="0"/>
              </a:rPr>
              <a:t>UNIVERSIDADES</a:t>
            </a:r>
            <a:r>
              <a:rPr lang="pt-BR" sz="1600" dirty="0">
                <a:latin typeface="Roboto" pitchFamily="2" charset="0"/>
                <a:ea typeface="Roboto" pitchFamily="2" charset="0"/>
              </a:rPr>
              <a:t> </a:t>
            </a:r>
            <a:r>
              <a:rPr lang="pt-BR" sz="1600" b="1" dirty="0">
                <a:latin typeface="Roboto" pitchFamily="2" charset="0"/>
                <a:ea typeface="Roboto" pitchFamily="2" charset="0"/>
              </a:rPr>
              <a:t>federais, estaduais e privadas</a:t>
            </a:r>
            <a:endParaRPr lang="pt-BR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64D005F7-9375-4AB7-ADF2-B47504E93EC7}"/>
              </a:ext>
            </a:extLst>
          </p:cNvPr>
          <p:cNvSpPr txBox="1"/>
          <p:nvPr/>
        </p:nvSpPr>
        <p:spPr>
          <a:xfrm>
            <a:off x="4975132" y="2788642"/>
            <a:ext cx="14325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highlight>
                  <a:srgbClr val="FFFF00"/>
                </a:highlight>
                <a:latin typeface="Roboto" pitchFamily="2" charset="0"/>
                <a:ea typeface="Roboto" pitchFamily="2" charset="0"/>
              </a:rPr>
              <a:t>+27</a:t>
            </a:r>
            <a:r>
              <a:rPr lang="pt-BR" b="1" dirty="0">
                <a:latin typeface="Roboto" pitchFamily="2" charset="0"/>
                <a:ea typeface="Roboto" pitchFamily="2" charset="0"/>
              </a:rPr>
              <a:t> </a:t>
            </a:r>
            <a:r>
              <a:rPr lang="pt-BR" sz="1600" i="1" dirty="0">
                <a:latin typeface="Roboto" pitchFamily="2" charset="0"/>
                <a:ea typeface="Roboto" pitchFamily="2" charset="0"/>
              </a:rPr>
              <a:t>INSTITUTOS</a:t>
            </a:r>
            <a:r>
              <a:rPr lang="pt-BR" sz="1600" dirty="0">
                <a:latin typeface="Roboto" pitchFamily="2" charset="0"/>
                <a:ea typeface="Roboto" pitchFamily="2" charset="0"/>
              </a:rPr>
              <a:t> </a:t>
            </a:r>
            <a:r>
              <a:rPr lang="pt-BR" sz="1600" b="1" dirty="0">
                <a:latin typeface="Roboto" pitchFamily="2" charset="0"/>
                <a:ea typeface="Roboto" pitchFamily="2" charset="0"/>
              </a:rPr>
              <a:t>federais, nacionais e tecnológicos</a:t>
            </a:r>
            <a:endParaRPr lang="pt-BR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97149EDE-9E93-45C5-A3B4-C3E91515530F}"/>
              </a:ext>
            </a:extLst>
          </p:cNvPr>
          <p:cNvSpPr txBox="1"/>
          <p:nvPr/>
        </p:nvSpPr>
        <p:spPr>
          <a:xfrm>
            <a:off x="6676772" y="2788642"/>
            <a:ext cx="14325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highlight>
                  <a:srgbClr val="00FFFF"/>
                </a:highlight>
                <a:latin typeface="Roboto" pitchFamily="2" charset="0"/>
                <a:ea typeface="Roboto" pitchFamily="2" charset="0"/>
              </a:rPr>
              <a:t>+12</a:t>
            </a:r>
            <a:r>
              <a:rPr lang="pt-BR" b="1" dirty="0">
                <a:latin typeface="Roboto" pitchFamily="2" charset="0"/>
                <a:ea typeface="Roboto" pitchFamily="2" charset="0"/>
              </a:rPr>
              <a:t> </a:t>
            </a:r>
            <a:r>
              <a:rPr lang="pt-BR" sz="1600" i="1" dirty="0">
                <a:latin typeface="Roboto" pitchFamily="2" charset="0"/>
                <a:ea typeface="Roboto" pitchFamily="2" charset="0"/>
              </a:rPr>
              <a:t>STARTUPS</a:t>
            </a:r>
            <a:r>
              <a:rPr lang="pt-BR" sz="1600" dirty="0">
                <a:latin typeface="Roboto" pitchFamily="2" charset="0"/>
                <a:ea typeface="Roboto" pitchFamily="2" charset="0"/>
              </a:rPr>
              <a:t> </a:t>
            </a:r>
            <a:r>
              <a:rPr lang="pt-BR" sz="1600" b="1" dirty="0">
                <a:latin typeface="Roboto" pitchFamily="2" charset="0"/>
                <a:ea typeface="Roboto" pitchFamily="2" charset="0"/>
              </a:rPr>
              <a:t>ligadas à projetos de PD&amp;I</a:t>
            </a:r>
            <a:endParaRPr lang="pt-BR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73B638C2-EF25-4EA3-BB6A-875479928124}"/>
              </a:ext>
            </a:extLst>
          </p:cNvPr>
          <p:cNvSpPr txBox="1"/>
          <p:nvPr/>
        </p:nvSpPr>
        <p:spPr>
          <a:xfrm>
            <a:off x="4030675" y="4130203"/>
            <a:ext cx="4746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dirty="0">
                <a:solidFill>
                  <a:schemeClr val="bg1"/>
                </a:solidFill>
                <a:highlight>
                  <a:srgbClr val="008000"/>
                </a:highlight>
                <a:latin typeface="Roboto" pitchFamily="2" charset="0"/>
                <a:ea typeface="Roboto" pitchFamily="2" charset="0"/>
              </a:rPr>
              <a:t>+19</a:t>
            </a:r>
            <a:r>
              <a:rPr lang="pt-BR" sz="1600" i="1" dirty="0">
                <a:latin typeface="Roboto" pitchFamily="2" charset="0"/>
                <a:ea typeface="Roboto" pitchFamily="2" charset="0"/>
              </a:rPr>
              <a:t> ICTs Privadas, IES, Centros de Pesquisas, Fundações e Unidades de Pesquisas</a:t>
            </a:r>
            <a:endParaRPr lang="pt-BR" b="1"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49" name="Espaço Reservado para Conteúdo 11">
            <a:extLst>
              <a:ext uri="{FF2B5EF4-FFF2-40B4-BE49-F238E27FC236}">
                <a16:creationId xmlns:a16="http://schemas.microsoft.com/office/drawing/2014/main" id="{CCC6E3A3-32A7-403F-9338-76543FD6C7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4" t="17829" r="4784" b="24535"/>
          <a:stretch/>
        </p:blipFill>
        <p:spPr>
          <a:xfrm>
            <a:off x="6257288" y="274638"/>
            <a:ext cx="2520000" cy="42400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88454B4-561B-4E78-8E6A-3256910A2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365" y="2287806"/>
            <a:ext cx="1082042" cy="108204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8B314D2-E795-40C4-95CF-6462DD23C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352" y="2287806"/>
            <a:ext cx="1082042" cy="108204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47DB3EC-9AD0-442D-918F-7CB140633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778" y="2287806"/>
            <a:ext cx="1082042" cy="1082042"/>
          </a:xfrm>
          <a:prstGeom prst="rect">
            <a:avLst/>
          </a:prstGeom>
        </p:spPr>
      </p:pic>
      <p:pic>
        <p:nvPicPr>
          <p:cNvPr id="15" name="Espaço Reservado para Conteúdo 14">
            <a:extLst>
              <a:ext uri="{FF2B5EF4-FFF2-40B4-BE49-F238E27FC236}">
                <a16:creationId xmlns:a16="http://schemas.microsoft.com/office/drawing/2014/main" id="{8FA58375-48F4-49C9-95CF-07810574F05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6"/>
          <a:stretch>
            <a:fillRect/>
          </a:stretch>
        </p:blipFill>
        <p:spPr>
          <a:xfrm>
            <a:off x="7101058" y="2287806"/>
            <a:ext cx="1082042" cy="1082042"/>
          </a:xfr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33531B9-FCE6-4C25-8E27-5C00FE2ED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0356" y="3971166"/>
            <a:ext cx="1082042" cy="108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84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C12552-84AE-4881-BDD8-3D694D22D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u="sng" dirty="0"/>
              <a:t>Peraí!</a:t>
            </a:r>
            <a:r>
              <a:rPr lang="pt-BR" dirty="0"/>
              <a:t> Qual é a relação de </a:t>
            </a:r>
            <a:r>
              <a:rPr lang="pt-BR" u="sng" dirty="0"/>
              <a:t>Testbeds</a:t>
            </a:r>
            <a:r>
              <a:rPr lang="pt-BR" dirty="0"/>
              <a:t> com essa apresentação?!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F5700B-D2F4-4C5B-B7D0-9FB264DCF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AFINAL, O TÍTULO DESTA APRESENTAÇÃO É... </a:t>
            </a:r>
            <a:r>
              <a:rPr lang="pt-BR" b="1" dirty="0">
                <a:solidFill>
                  <a:srgbClr val="FF0000"/>
                </a:solidFill>
              </a:rPr>
              <a:t>Laboratório Nacional Multiusuário para Experimentações em TICs e IA!!!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B3AE98C-B083-4067-BA59-DE06071484D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anchor="b"/>
          <a:lstStyle/>
          <a:p>
            <a:r>
              <a:rPr lang="pt-BR" sz="1000" dirty="0"/>
              <a:t>Fonte: “</a:t>
            </a:r>
            <a:r>
              <a:rPr lang="pt-BR" sz="1000" i="1" dirty="0" err="1"/>
              <a:t>Lily’s</a:t>
            </a:r>
            <a:r>
              <a:rPr lang="pt-BR" sz="1000" i="1" dirty="0"/>
              <a:t> Disneyland </a:t>
            </a:r>
            <a:r>
              <a:rPr lang="pt-BR" sz="1000" i="1" dirty="0" err="1"/>
              <a:t>Surprise</a:t>
            </a:r>
            <a:r>
              <a:rPr lang="pt-BR" sz="1000" i="1" dirty="0"/>
              <a:t>....AGAIN!</a:t>
            </a:r>
            <a:r>
              <a:rPr lang="pt-BR" sz="1000" dirty="0"/>
              <a:t>” </a:t>
            </a:r>
            <a:r>
              <a:rPr lang="pt-BR" sz="1000" dirty="0">
                <a:hlinkClick r:id="rId2"/>
              </a:rPr>
              <a:t>https://www.youtube.com/watch?v=NGhuLkjl4iI</a:t>
            </a:r>
            <a:r>
              <a:rPr lang="pt-BR" sz="1000" dirty="0"/>
              <a:t>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7DCA55A-9AFA-41A7-8940-696548F99C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80"/>
          <a:stretch/>
        </p:blipFill>
        <p:spPr>
          <a:xfrm>
            <a:off x="2820857" y="1808593"/>
            <a:ext cx="5401421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83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F28C03-C411-4F69-912D-A8AD83254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Então vamos ao tema da apresentação...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9A1B6B-ADD2-40CE-AF2D-0494EE76F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Sobre </a:t>
            </a:r>
            <a:r>
              <a:rPr lang="pt-BR" b="1" dirty="0"/>
              <a:t>Laboratórios Multiusuários</a:t>
            </a:r>
            <a:r>
              <a:rPr lang="pt-BR" dirty="0"/>
              <a:t>...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8FBDFFF-ED5A-4092-B263-83A512309CB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Na EMBRAPA: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dirty="0"/>
              <a:t>Os laboratórios ou complexos multiusuários (LM) são </a:t>
            </a:r>
            <a:r>
              <a:rPr lang="pt-BR" sz="2400" b="1" i="1" dirty="0">
                <a:highlight>
                  <a:srgbClr val="FFFF00"/>
                </a:highlight>
              </a:rPr>
              <a:t>conjuntos de equipamentos e instalações modernas, altamente especializadas, capazes de realizar testes e análises de alta complexidade científica, envolvendo equipe técnica</a:t>
            </a:r>
            <a:r>
              <a:rPr lang="pt-BR" sz="2400" dirty="0"/>
              <a:t> multidisciplinar.</a:t>
            </a:r>
          </a:p>
          <a:p>
            <a:r>
              <a:rPr lang="pt-BR" sz="1000" dirty="0"/>
              <a:t>Fonte: </a:t>
            </a:r>
            <a:r>
              <a:rPr lang="pt-BR" sz="1000" dirty="0">
                <a:hlinkClick r:id="rId2"/>
              </a:rPr>
              <a:t>https://www.embrapa.br/pesquisa/laboratorios-multiusuarios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585850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F28C03-C411-4F69-912D-A8AD83254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Então vamos ao tema da apresentação...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9A1B6B-ADD2-40CE-AF2D-0494EE76F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Sobre </a:t>
            </a:r>
            <a:r>
              <a:rPr lang="pt-BR" b="1" dirty="0"/>
              <a:t>Laboratórios Multiusuários</a:t>
            </a:r>
            <a:r>
              <a:rPr lang="pt-BR" dirty="0"/>
              <a:t>...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8FBDFFF-ED5A-4092-B263-83A512309CB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Na UFMG: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dirty="0"/>
              <a:t>Os laboratórios multiusuários tem por missão </a:t>
            </a:r>
            <a:r>
              <a:rPr lang="pt-BR" sz="2400" b="1" i="1" dirty="0">
                <a:highlight>
                  <a:srgbClr val="00FF00"/>
                </a:highlight>
              </a:rPr>
              <a:t>proporcionar infraestrutura de pesquisa para usuários de diversas áreas do conhecimento</a:t>
            </a:r>
            <a:r>
              <a:rPr lang="pt-BR" sz="2400" dirty="0"/>
              <a:t>, com o objetivo de </a:t>
            </a:r>
            <a:r>
              <a:rPr lang="pt-BR" sz="2400" b="1" i="1" dirty="0">
                <a:highlight>
                  <a:srgbClr val="00FF00"/>
                </a:highlight>
              </a:rPr>
              <a:t>viabilizar, aprimorar e promover pesquisas científicas, tecnológicas e de inovação</a:t>
            </a:r>
            <a:r>
              <a:rPr lang="pt-BR" sz="2400" dirty="0"/>
              <a:t> na UFMG, com inserção em atividades de ensino e extensão.</a:t>
            </a:r>
          </a:p>
          <a:p>
            <a:r>
              <a:rPr lang="pt-BR" sz="1000" dirty="0"/>
              <a:t>Fonte: </a:t>
            </a:r>
            <a:r>
              <a:rPr lang="pt-BR" sz="1000" dirty="0">
                <a:hlinkClick r:id="rId2"/>
              </a:rPr>
              <a:t>https://www.fisica.ufmg.br/laboratorios-multiusuarios/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681123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F28C03-C411-4F69-912D-A8AD83254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Então vamos ao tema da apresentação...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59A1B6B-ADD2-40CE-AF2D-0494EE76F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Sobre o Programa de </a:t>
            </a:r>
            <a:r>
              <a:rPr lang="pt-BR" b="1" dirty="0"/>
              <a:t>Equipamentos Multiusuários</a:t>
            </a:r>
            <a:r>
              <a:rPr lang="pt-BR" dirty="0"/>
              <a:t>...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8FBDFFF-ED5A-4092-B263-83A512309CB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Na FAPESP: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dirty="0"/>
              <a:t>b) O Programa contempla também, e </a:t>
            </a:r>
            <a:r>
              <a:rPr lang="pt-BR" sz="2400" b="1" i="1" dirty="0">
                <a:highlight>
                  <a:srgbClr val="00FFFF"/>
                </a:highlight>
              </a:rPr>
              <a:t>estimula, a estruturação e/ou equipamento de Laboratórios Multiusuário Centralizados </a:t>
            </a:r>
            <a:r>
              <a:rPr lang="pt-BR" sz="2400" dirty="0"/>
              <a:t>(em certas áreas de pesquisa tais centrais tem sido denominadas como “Facilities” que </a:t>
            </a:r>
            <a:r>
              <a:rPr lang="pt-BR" sz="2400" b="1" i="1" dirty="0">
                <a:highlight>
                  <a:srgbClr val="00FFFF"/>
                </a:highlight>
              </a:rPr>
              <a:t>atendam às necessidades de vários grupos de pesquisa.</a:t>
            </a:r>
          </a:p>
          <a:p>
            <a:r>
              <a:rPr lang="pt-BR" sz="1000" dirty="0"/>
              <a:t>Fonte: </a:t>
            </a:r>
            <a:r>
              <a:rPr lang="pt-BR" sz="1000" dirty="0">
                <a:hlinkClick r:id="rId2"/>
              </a:rPr>
              <a:t>https://fapesp.br/emu/normas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93125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4B6FE1-106C-4DFD-9907-020E47599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Qualquer semelhança </a:t>
            </a:r>
            <a:r>
              <a:rPr lang="pt-BR" u="sng" dirty="0"/>
              <a:t>NÃO</a:t>
            </a:r>
            <a:r>
              <a:rPr lang="pt-BR" dirty="0"/>
              <a:t> é mera coincidência...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E0CF065-3636-4823-A992-9F19641BCEA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anchor="b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Esta imagem foi desenvolvida com recursos de IA disponível na ferramenta ChatGPT modelo GPT-4o.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30BB798-3BA0-42D4-A10F-370F130C4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22"/>
          <a:stretch/>
        </p:blipFill>
        <p:spPr>
          <a:xfrm>
            <a:off x="2266461" y="1168855"/>
            <a:ext cx="6029076" cy="344773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D98803-8C7A-4EB2-B6AE-23920D2C8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1" y="1683258"/>
            <a:ext cx="1604904" cy="594274"/>
          </a:xfrm>
        </p:spPr>
        <p:txBody>
          <a:bodyPr/>
          <a:lstStyle/>
          <a:p>
            <a:r>
              <a:rPr lang="pt-BR" b="1" dirty="0">
                <a:solidFill>
                  <a:srgbClr val="537184"/>
                </a:solidFill>
                <a:latin typeface="Roboto" pitchFamily="2" charset="0"/>
                <a:ea typeface="Roboto" pitchFamily="2" charset="0"/>
              </a:rPr>
              <a:t>Serviço de Testbeds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4BEC84D3-05C8-479A-AAC7-4679A8F87C4A}"/>
              </a:ext>
            </a:extLst>
          </p:cNvPr>
          <p:cNvSpPr txBox="1">
            <a:spLocks/>
          </p:cNvSpPr>
          <p:nvPr/>
        </p:nvSpPr>
        <p:spPr>
          <a:xfrm>
            <a:off x="6636551" y="1539325"/>
            <a:ext cx="1658986" cy="8821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001EFF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b="1" dirty="0">
                <a:solidFill>
                  <a:srgbClr val="537184"/>
                </a:solidFill>
                <a:latin typeface="Roboto" pitchFamily="2" charset="0"/>
                <a:ea typeface="Roboto" pitchFamily="2" charset="0"/>
              </a:rPr>
              <a:t>Laboratório Nacional Multiusuário</a:t>
            </a:r>
          </a:p>
        </p:txBody>
      </p:sp>
      <p:sp>
        <p:nvSpPr>
          <p:cNvPr id="6" name="Seta: da Esquerda para a Direita 5">
            <a:extLst>
              <a:ext uri="{FF2B5EF4-FFF2-40B4-BE49-F238E27FC236}">
                <a16:creationId xmlns:a16="http://schemas.microsoft.com/office/drawing/2014/main" id="{1528EFB4-6D79-479F-A15A-A98D1AFACACE}"/>
              </a:ext>
            </a:extLst>
          </p:cNvPr>
          <p:cNvSpPr/>
          <p:nvPr/>
        </p:nvSpPr>
        <p:spPr>
          <a:xfrm>
            <a:off x="4672923" y="1738079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8594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484B6-3942-4059-B2E8-20E842DE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Voltando aos exemplos dos </a:t>
            </a:r>
            <a:r>
              <a:rPr lang="pt-BR" b="1" dirty="0"/>
              <a:t>Projetos de P&amp;D...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ABC497-60E3-460A-9AB6-33153B290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que criaram </a:t>
            </a:r>
            <a:r>
              <a:rPr lang="pt-BR" b="1" i="1" u="sng" dirty="0"/>
              <a:t>Testbeds</a:t>
            </a:r>
            <a:r>
              <a:rPr lang="pt-BR" dirty="0"/>
              <a:t> para alcançar seus resultados...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E14833B-5620-45D5-B2AD-D4C74072BD6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6462" y="1808593"/>
            <a:ext cx="3256514" cy="3036940"/>
          </a:xfrm>
        </p:spPr>
        <p:txBody>
          <a:bodyPr/>
          <a:lstStyle/>
          <a:p>
            <a:r>
              <a:rPr lang="pt-BR" sz="2400" b="1" dirty="0"/>
              <a:t>Rede GIGA</a:t>
            </a:r>
            <a:r>
              <a:rPr lang="pt-BR" sz="2400" dirty="0"/>
              <a:t>, </a:t>
            </a:r>
            <a:r>
              <a:rPr lang="pt-BR" sz="2400" i="1" u="sng" dirty="0"/>
              <a:t>PlanetLab</a:t>
            </a:r>
            <a:r>
              <a:rPr lang="pt-BR" sz="2400" dirty="0"/>
              <a:t>, </a:t>
            </a:r>
            <a:r>
              <a:rPr lang="pt-BR" sz="2400" b="1" dirty="0"/>
              <a:t>FIBRE</a:t>
            </a:r>
            <a:r>
              <a:rPr lang="pt-BR" sz="2400" dirty="0"/>
              <a:t>, </a:t>
            </a:r>
            <a:r>
              <a:rPr lang="pt-BR" sz="2400" i="1" u="sng" dirty="0"/>
              <a:t>CloudNEXT</a:t>
            </a:r>
            <a:r>
              <a:rPr lang="pt-BR" sz="2400" dirty="0"/>
              <a:t>, </a:t>
            </a:r>
            <a:r>
              <a:rPr lang="pt-BR" sz="2400" b="1" dirty="0"/>
              <a:t>MonIPÊ</a:t>
            </a:r>
            <a:r>
              <a:rPr lang="pt-BR" sz="2400" dirty="0"/>
              <a:t>, </a:t>
            </a:r>
            <a:r>
              <a:rPr lang="pt-BR" sz="2400" i="1" u="sng" dirty="0"/>
              <a:t>SDN Overlay</a:t>
            </a:r>
            <a:r>
              <a:rPr lang="pt-BR" sz="2400" dirty="0"/>
              <a:t>, </a:t>
            </a:r>
            <a:r>
              <a:rPr lang="pt-BR" sz="2400" b="1" dirty="0"/>
              <a:t>LOFT</a:t>
            </a:r>
            <a:r>
              <a:rPr lang="pt-BR" sz="2400" dirty="0"/>
              <a:t>, </a:t>
            </a:r>
            <a:r>
              <a:rPr lang="pt-BR" sz="2400" i="1" u="sng" dirty="0"/>
              <a:t>ScienceDMZ</a:t>
            </a:r>
            <a:r>
              <a:rPr lang="pt-BR" sz="2400" dirty="0"/>
              <a:t>, </a:t>
            </a:r>
            <a:r>
              <a:rPr lang="pt-BR" sz="2400" b="1" dirty="0"/>
              <a:t>GIdLab</a:t>
            </a:r>
            <a:r>
              <a:rPr lang="pt-BR" sz="2400" dirty="0"/>
              <a:t>, </a:t>
            </a:r>
            <a:r>
              <a:rPr lang="pt-BR" sz="2400" i="1" u="sng" dirty="0"/>
              <a:t>IDS</a:t>
            </a:r>
            <a:r>
              <a:rPr lang="pt-BR" sz="2400" dirty="0"/>
              <a:t>, </a:t>
            </a:r>
            <a:r>
              <a:rPr lang="pt-BR" sz="2400" b="1" dirty="0"/>
              <a:t>SDN Multicamada</a:t>
            </a:r>
            <a:r>
              <a:rPr lang="pt-BR" sz="2400" dirty="0"/>
              <a:t>, </a:t>
            </a:r>
            <a:r>
              <a:rPr lang="pt-BR" sz="2400" i="1" u="sng" dirty="0"/>
              <a:t>FIWARELab</a:t>
            </a:r>
            <a:r>
              <a:rPr lang="pt-BR" sz="2400" i="1" dirty="0"/>
              <a:t> </a:t>
            </a:r>
            <a:r>
              <a:rPr lang="pt-BR" sz="2400" dirty="0"/>
              <a:t>e muitos outros...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95A6074-CCDA-4761-B360-827805B6B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1" r="7631"/>
          <a:stretch/>
        </p:blipFill>
        <p:spPr>
          <a:xfrm>
            <a:off x="6639810" y="2294090"/>
            <a:ext cx="1423610" cy="2520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5608EA0-E28B-43A3-8B3A-B15433BC4E68}"/>
              </a:ext>
            </a:extLst>
          </p:cNvPr>
          <p:cNvSpPr txBox="1"/>
          <p:nvPr/>
        </p:nvSpPr>
        <p:spPr>
          <a:xfrm>
            <a:off x="5966704" y="1787092"/>
            <a:ext cx="276982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1600" b="1" u="sng" dirty="0">
                <a:solidFill>
                  <a:srgbClr val="BC8B4A"/>
                </a:solidFill>
                <a:latin typeface="Roboto" pitchFamily="2" charset="0"/>
                <a:ea typeface="Roboto" pitchFamily="2" charset="0"/>
              </a:rPr>
              <a:t>Testbeds</a:t>
            </a:r>
            <a:r>
              <a:rPr lang="pt-BR" sz="1600" b="1" dirty="0">
                <a:solidFill>
                  <a:srgbClr val="BC8B4A"/>
                </a:solidFill>
                <a:latin typeface="Roboto" pitchFamily="2" charset="0"/>
                <a:ea typeface="Roboto" pitchFamily="2" charset="0"/>
              </a:rPr>
              <a:t> resultados dos Projetos de P&amp;D </a:t>
            </a:r>
            <a:endParaRPr lang="pt-BR" sz="1600" dirty="0">
              <a:solidFill>
                <a:srgbClr val="BC8B4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194EFA1A-6BE4-44C1-9E13-9A5B5926B7F7}"/>
              </a:ext>
            </a:extLst>
          </p:cNvPr>
          <p:cNvSpPr/>
          <p:nvPr/>
        </p:nvSpPr>
        <p:spPr>
          <a:xfrm rot="16200000">
            <a:off x="4761051" y="2837859"/>
            <a:ext cx="2260397" cy="978408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i="1" dirty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Usando uma Abstração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FE6B671-75A7-41F2-BBB1-9C8E1ABABC5B}"/>
              </a:ext>
            </a:extLst>
          </p:cNvPr>
          <p:cNvSpPr txBox="1"/>
          <p:nvPr/>
        </p:nvSpPr>
        <p:spPr>
          <a:xfrm>
            <a:off x="3820134" y="4828645"/>
            <a:ext cx="512063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latin typeface="Barlow" panose="00000500000000000000" pitchFamily="2" charset="0"/>
              </a:rPr>
              <a:t>Estas imagens foram desenvolvidas com recursos de IA disponíveis na ferramenta ChatGPT modelo GPT-4o.</a:t>
            </a:r>
          </a:p>
        </p:txBody>
      </p:sp>
    </p:spTree>
    <p:extLst>
      <p:ext uri="{BB962C8B-B14F-4D97-AF65-F5344CB8AC3E}">
        <p14:creationId xmlns:p14="http://schemas.microsoft.com/office/powerpoint/2010/main" val="1121444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7E15D0-D020-46DC-8362-04DFE0F3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</p:spPr>
        <p:txBody>
          <a:bodyPr/>
          <a:lstStyle/>
          <a:p>
            <a:r>
              <a:rPr lang="pt-BR" dirty="0"/>
              <a:t>Princípio de funcionamento do Laboratório...</a:t>
            </a:r>
            <a:endParaRPr lang="pt-BR" b="0" dirty="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161EAEC0-775D-4E26-AE50-7DD655275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745" y="2085366"/>
            <a:ext cx="1711200" cy="2566800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7EDBBEBE-7A06-40E2-93D1-42146E5A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504" y="3677184"/>
            <a:ext cx="1188000" cy="1188000"/>
          </a:xfrm>
          <a:prstGeom prst="rect">
            <a:avLst/>
          </a:prstGeom>
        </p:spPr>
      </p:pic>
      <p:grpSp>
        <p:nvGrpSpPr>
          <p:cNvPr id="77" name="Agrupar 76">
            <a:extLst>
              <a:ext uri="{FF2B5EF4-FFF2-40B4-BE49-F238E27FC236}">
                <a16:creationId xmlns:a16="http://schemas.microsoft.com/office/drawing/2014/main" id="{5E261DB4-0D0C-45DE-9248-FC52B0ED17C9}"/>
              </a:ext>
            </a:extLst>
          </p:cNvPr>
          <p:cNvGrpSpPr/>
          <p:nvPr/>
        </p:nvGrpSpPr>
        <p:grpSpPr>
          <a:xfrm>
            <a:off x="2368872" y="1030843"/>
            <a:ext cx="1658632" cy="3029395"/>
            <a:chOff x="2529217" y="1811169"/>
            <a:chExt cx="1658632" cy="3029395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7DC74962-D952-4A4B-A49C-D6CFFE744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631" r="7631"/>
            <a:stretch/>
          </p:blipFill>
          <p:spPr>
            <a:xfrm>
              <a:off x="2633228" y="2272768"/>
              <a:ext cx="1450611" cy="2567796"/>
            </a:xfrm>
            <a:prstGeom prst="rect">
              <a:avLst/>
            </a:prstGeom>
          </p:spPr>
        </p:pic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AFE1208C-A7AA-4286-A435-958D45676DAD}"/>
                </a:ext>
              </a:extLst>
            </p:cNvPr>
            <p:cNvSpPr txBox="1"/>
            <p:nvPr/>
          </p:nvSpPr>
          <p:spPr>
            <a:xfrm>
              <a:off x="2529217" y="1811169"/>
              <a:ext cx="1658632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pt-BR" sz="1400" b="1" u="sng" dirty="0">
                  <a:solidFill>
                    <a:srgbClr val="BC8B4A"/>
                  </a:solidFill>
                  <a:latin typeface="Roboto" pitchFamily="2" charset="0"/>
                  <a:ea typeface="Roboto" pitchFamily="2" charset="0"/>
                </a:rPr>
                <a:t>Testbeds</a:t>
              </a:r>
              <a:r>
                <a:rPr lang="pt-BR" sz="1400" b="1" dirty="0">
                  <a:solidFill>
                    <a:srgbClr val="BC8B4A"/>
                  </a:solidFill>
                  <a:latin typeface="Roboto" pitchFamily="2" charset="0"/>
                  <a:ea typeface="Roboto" pitchFamily="2" charset="0"/>
                </a:rPr>
                <a:t> resultados dos Projetos de P&amp;D </a:t>
              </a:r>
            </a:p>
          </p:txBody>
        </p:sp>
      </p:grp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D44BF032-E4C3-454E-9E3E-CB1FB1DC6353}"/>
              </a:ext>
            </a:extLst>
          </p:cNvPr>
          <p:cNvSpPr txBox="1"/>
          <p:nvPr/>
        </p:nvSpPr>
        <p:spPr>
          <a:xfrm>
            <a:off x="4795816" y="1492500"/>
            <a:ext cx="1450611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1400" b="1" dirty="0">
                <a:solidFill>
                  <a:srgbClr val="BC8B4A"/>
                </a:solidFill>
                <a:latin typeface="Roboto" pitchFamily="2" charset="0"/>
                <a:ea typeface="Roboto" pitchFamily="2" charset="0"/>
              </a:rPr>
              <a:t>A Equipe Técnica do Laboratório</a:t>
            </a:r>
            <a:endParaRPr lang="pt-BR" sz="1400" dirty="0">
              <a:solidFill>
                <a:srgbClr val="BC8B4A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71" name="Espaço Reservado para Conteúdo 70">
            <a:extLst>
              <a:ext uri="{FF2B5EF4-FFF2-40B4-BE49-F238E27FC236}">
                <a16:creationId xmlns:a16="http://schemas.microsoft.com/office/drawing/2014/main" id="{41E4067E-165F-47CE-BC23-AB72B82DDA1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/>
          <a:stretch>
            <a:fillRect/>
          </a:stretch>
        </p:blipFill>
        <p:spPr>
          <a:xfrm>
            <a:off x="4801121" y="1779533"/>
            <a:ext cx="1440000" cy="1440000"/>
          </a:xfrm>
        </p:spPr>
      </p:pic>
      <p:sp>
        <p:nvSpPr>
          <p:cNvPr id="76" name="CaixaDeTexto 75">
            <a:extLst>
              <a:ext uri="{FF2B5EF4-FFF2-40B4-BE49-F238E27FC236}">
                <a16:creationId xmlns:a16="http://schemas.microsoft.com/office/drawing/2014/main" id="{56FEA92B-DDF1-45C4-866B-C9EC8F4D3883}"/>
              </a:ext>
            </a:extLst>
          </p:cNvPr>
          <p:cNvSpPr txBox="1"/>
          <p:nvPr/>
        </p:nvSpPr>
        <p:spPr>
          <a:xfrm>
            <a:off x="6900029" y="1632604"/>
            <a:ext cx="165863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1400" b="1" dirty="0">
                <a:solidFill>
                  <a:srgbClr val="BC8B4A"/>
                </a:solidFill>
                <a:latin typeface="Roboto" pitchFamily="2" charset="0"/>
                <a:ea typeface="Roboto" pitchFamily="2" charset="0"/>
              </a:rPr>
              <a:t>Usuário Experimentador</a:t>
            </a:r>
            <a:endParaRPr lang="pt-BR" sz="1400" dirty="0">
              <a:solidFill>
                <a:srgbClr val="BC8B4A"/>
              </a:solidFill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85" name="Conector de Seta Reta 84">
            <a:extLst>
              <a:ext uri="{FF2B5EF4-FFF2-40B4-BE49-F238E27FC236}">
                <a16:creationId xmlns:a16="http://schemas.microsoft.com/office/drawing/2014/main" id="{F045F009-3C28-455C-AD4F-43605D7FBE58}"/>
              </a:ext>
            </a:extLst>
          </p:cNvPr>
          <p:cNvCxnSpPr>
            <a:cxnSpLocks/>
          </p:cNvCxnSpPr>
          <p:nvPr/>
        </p:nvCxnSpPr>
        <p:spPr>
          <a:xfrm flipV="1">
            <a:off x="5859504" y="4184295"/>
            <a:ext cx="1014241" cy="300933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B7740D1-D27D-4E99-99C9-02721A6C4BD2}"/>
              </a:ext>
            </a:extLst>
          </p:cNvPr>
          <p:cNvSpPr txBox="1"/>
          <p:nvPr/>
        </p:nvSpPr>
        <p:spPr>
          <a:xfrm>
            <a:off x="3640597" y="4105343"/>
            <a:ext cx="1658632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pt-BR" sz="1400" b="1" dirty="0">
                <a:solidFill>
                  <a:srgbClr val="BC8B4A"/>
                </a:solidFill>
                <a:latin typeface="Roboto" pitchFamily="2" charset="0"/>
                <a:ea typeface="Roboto" pitchFamily="2" charset="0"/>
              </a:rPr>
              <a:t>Ambiente </a:t>
            </a:r>
            <a:r>
              <a:rPr lang="pt-BR" sz="1400" b="1" u="sng" dirty="0">
                <a:solidFill>
                  <a:srgbClr val="BC8B4A"/>
                </a:solidFill>
                <a:latin typeface="Roboto" pitchFamily="2" charset="0"/>
                <a:ea typeface="Roboto" pitchFamily="2" charset="0"/>
              </a:rPr>
              <a:t>PERSONALIZADO</a:t>
            </a:r>
            <a:r>
              <a:rPr lang="pt-BR" sz="1400" b="1" dirty="0">
                <a:solidFill>
                  <a:srgbClr val="BC8B4A"/>
                </a:solidFill>
                <a:latin typeface="Roboto" pitchFamily="2" charset="0"/>
                <a:ea typeface="Roboto" pitchFamily="2" charset="0"/>
              </a:rPr>
              <a:t> para Experimento</a:t>
            </a:r>
            <a:endParaRPr lang="pt-BR" sz="1400" dirty="0">
              <a:solidFill>
                <a:srgbClr val="BC8B4A"/>
              </a:solidFill>
              <a:latin typeface="Roboto" pitchFamily="2" charset="0"/>
              <a:ea typeface="Roboto" pitchFamily="2" charset="0"/>
            </a:endParaRP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2F867CDA-A1D6-4A88-A956-A7F3603C678C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3923494" y="2776340"/>
            <a:ext cx="872321" cy="157055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3D49A9A5-5735-408D-9A30-68D062B52C15}"/>
              </a:ext>
            </a:extLst>
          </p:cNvPr>
          <p:cNvCxnSpPr>
            <a:cxnSpLocks/>
            <a:stCxn id="71" idx="2"/>
          </p:cNvCxnSpPr>
          <p:nvPr/>
        </p:nvCxnSpPr>
        <p:spPr>
          <a:xfrm>
            <a:off x="5521121" y="3219533"/>
            <a:ext cx="54383" cy="461192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7E85EC4-BCEE-457B-937E-C33F0BF939F5}"/>
              </a:ext>
            </a:extLst>
          </p:cNvPr>
          <p:cNvSpPr txBox="1"/>
          <p:nvPr/>
        </p:nvSpPr>
        <p:spPr>
          <a:xfrm>
            <a:off x="5829667" y="4716608"/>
            <a:ext cx="32265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latin typeface="Barlow" panose="00000500000000000000" pitchFamily="2" charset="0"/>
              </a:rPr>
              <a:t>Estas imagens foram desenvolvidas com recursos de IA disponíveis na ferramenta ChatGPT modelo GPT-4o.</a:t>
            </a:r>
          </a:p>
        </p:txBody>
      </p:sp>
    </p:spTree>
    <p:extLst>
      <p:ext uri="{BB962C8B-B14F-4D97-AF65-F5344CB8AC3E}">
        <p14:creationId xmlns:p14="http://schemas.microsoft.com/office/powerpoint/2010/main" val="1376008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7E15D0-D020-46DC-8362-04DFE0F38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Principais componentes do Laboratório...</a:t>
            </a:r>
            <a:endParaRPr lang="pt-BR" b="0" dirty="0"/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967D3ED7-9C5A-4ED8-AD4F-66232D763346}"/>
              </a:ext>
            </a:extLst>
          </p:cNvPr>
          <p:cNvGrpSpPr/>
          <p:nvPr/>
        </p:nvGrpSpPr>
        <p:grpSpPr>
          <a:xfrm>
            <a:off x="2826916" y="3681043"/>
            <a:ext cx="2204719" cy="1089136"/>
            <a:chOff x="2329811" y="3384045"/>
            <a:chExt cx="2204719" cy="1089136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D54F669D-40DF-4AD8-A3EE-7DD1C6BAA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7418" y="3508442"/>
              <a:ext cx="567311" cy="567311"/>
            </a:xfrm>
            <a:prstGeom prst="rect">
              <a:avLst/>
            </a:prstGeom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ADACA830-8F8D-42DD-807D-680CC11C9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1915" y="3384045"/>
              <a:ext cx="985936" cy="725106"/>
            </a:xfrm>
            <a:prstGeom prst="rect">
              <a:avLst/>
            </a:prstGeom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EE4EC718-DD49-47BA-AFF2-49326BBE0131}"/>
                </a:ext>
              </a:extLst>
            </p:cNvPr>
            <p:cNvSpPr txBox="1"/>
            <p:nvPr/>
          </p:nvSpPr>
          <p:spPr>
            <a:xfrm>
              <a:off x="2329811" y="4211571"/>
              <a:ext cx="2204719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Programabilidade de Redes</a:t>
              </a:r>
            </a:p>
          </p:txBody>
        </p:sp>
      </p:grp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B3966B41-6202-4DFD-94F6-B1C3F14D832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4"/>
          <a:srcRect l="16603" r="16603"/>
          <a:stretch/>
        </p:blipFill>
        <p:spPr>
          <a:xfrm>
            <a:off x="4520507" y="3740773"/>
            <a:ext cx="901731" cy="900000"/>
          </a:xfrm>
        </p:spPr>
      </p:pic>
      <p:grpSp>
        <p:nvGrpSpPr>
          <p:cNvPr id="47" name="Agrupar 46">
            <a:extLst>
              <a:ext uri="{FF2B5EF4-FFF2-40B4-BE49-F238E27FC236}">
                <a16:creationId xmlns:a16="http://schemas.microsoft.com/office/drawing/2014/main" id="{169DE9DC-89C6-4A94-8226-0F5724209595}"/>
              </a:ext>
            </a:extLst>
          </p:cNvPr>
          <p:cNvGrpSpPr/>
          <p:nvPr/>
        </p:nvGrpSpPr>
        <p:grpSpPr>
          <a:xfrm>
            <a:off x="2904252" y="980580"/>
            <a:ext cx="1800000" cy="2401853"/>
            <a:chOff x="2396008" y="883467"/>
            <a:chExt cx="1800000" cy="2401853"/>
          </a:xfrm>
        </p:grpSpPr>
        <p:pic>
          <p:nvPicPr>
            <p:cNvPr id="1026" name="Picture 2" descr="Map showing network connections in Brazil with various bandwidth capacities, highlighting international links and major cities.">
              <a:extLst>
                <a:ext uri="{FF2B5EF4-FFF2-40B4-BE49-F238E27FC236}">
                  <a16:creationId xmlns:a16="http://schemas.microsoft.com/office/drawing/2014/main" id="{54B2106C-F45F-4781-9B4F-043895EAA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008" y="986165"/>
              <a:ext cx="1800000" cy="1749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3D32820F-B611-484A-822D-408921112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144" r="18144"/>
            <a:stretch/>
          </p:blipFill>
          <p:spPr>
            <a:xfrm>
              <a:off x="2744071" y="2385320"/>
              <a:ext cx="860124" cy="900000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CCB37634-81A7-4E82-925E-AA397594301A}"/>
                </a:ext>
              </a:extLst>
            </p:cNvPr>
            <p:cNvSpPr txBox="1"/>
            <p:nvPr/>
          </p:nvSpPr>
          <p:spPr>
            <a:xfrm>
              <a:off x="3107248" y="883467"/>
              <a:ext cx="1088760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 b="1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defRPr>
              </a:lvl1pPr>
            </a:lstStyle>
            <a:p>
              <a:r>
                <a:rPr lang="pt-BR" dirty="0"/>
                <a:t>Conectividade</a:t>
              </a:r>
            </a:p>
          </p:txBody>
        </p: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98D4ACA9-F95D-4F6D-8D34-C35BA039AB66}"/>
              </a:ext>
            </a:extLst>
          </p:cNvPr>
          <p:cNvGrpSpPr/>
          <p:nvPr/>
        </p:nvGrpSpPr>
        <p:grpSpPr>
          <a:xfrm>
            <a:off x="5492489" y="1076499"/>
            <a:ext cx="2826432" cy="2100582"/>
            <a:chOff x="5492489" y="1076499"/>
            <a:chExt cx="2826432" cy="2100582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F0CE7205-C437-4CF7-B2B7-4F2FD334F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92489" y="1081044"/>
              <a:ext cx="2133193" cy="1749600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D6E8F044-B5D6-4FC8-8C61-AB82EADC3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406" r="7406"/>
            <a:stretch/>
          </p:blipFill>
          <p:spPr>
            <a:xfrm>
              <a:off x="5639058" y="2097081"/>
              <a:ext cx="920027" cy="1080000"/>
            </a:xfrm>
            <a:prstGeom prst="rect">
              <a:avLst/>
            </a:prstGeom>
          </p:spPr>
        </p:pic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1471E090-3DD3-45B5-BB47-81BBE099535B}"/>
                </a:ext>
              </a:extLst>
            </p:cNvPr>
            <p:cNvSpPr txBox="1"/>
            <p:nvPr/>
          </p:nvSpPr>
          <p:spPr>
            <a:xfrm>
              <a:off x="7166934" y="1076499"/>
              <a:ext cx="1151987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100" b="1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defRPr>
              </a:lvl1pPr>
            </a:lstStyle>
            <a:p>
              <a:pPr algn="l"/>
              <a:r>
                <a:rPr lang="pt-BR" dirty="0"/>
                <a:t>Distribuição Geográfica</a:t>
              </a:r>
            </a:p>
          </p:txBody>
        </p:sp>
      </p:grpSp>
      <p:pic>
        <p:nvPicPr>
          <p:cNvPr id="48" name="Imagem 47">
            <a:extLst>
              <a:ext uri="{FF2B5EF4-FFF2-40B4-BE49-F238E27FC236}">
                <a16:creationId xmlns:a16="http://schemas.microsoft.com/office/drawing/2014/main" id="{F48D3357-62AF-463B-B0C4-C7CB2342B9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1007" y="3811457"/>
            <a:ext cx="849849" cy="439452"/>
          </a:xfrm>
          <a:prstGeom prst="rect">
            <a:avLst/>
          </a:prstGeom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9C5F1C78-A21A-440B-B3F7-407CD2C521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1007" y="3243445"/>
            <a:ext cx="720000" cy="615000"/>
          </a:xfrm>
          <a:prstGeom prst="rect">
            <a:avLst/>
          </a:prstGeom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3235EB3C-C71D-4A50-9032-F098E2339449}"/>
              </a:ext>
            </a:extLst>
          </p:cNvPr>
          <p:cNvSpPr txBox="1"/>
          <p:nvPr/>
        </p:nvSpPr>
        <p:spPr>
          <a:xfrm>
            <a:off x="6351007" y="4333042"/>
            <a:ext cx="1750379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Computação Distribuída</a:t>
            </a: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759F79BF-54D1-4418-B782-DC95EF3890F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078" t="5340" r="17078" b="5340"/>
          <a:stretch/>
        </p:blipFill>
        <p:spPr>
          <a:xfrm>
            <a:off x="7522791" y="3318445"/>
            <a:ext cx="796130" cy="1080000"/>
          </a:xfrm>
          <a:prstGeom prst="rect">
            <a:avLst/>
          </a:prstGeom>
        </p:spPr>
      </p:pic>
      <p:sp>
        <p:nvSpPr>
          <p:cNvPr id="54" name="CaixaDeTexto 53">
            <a:extLst>
              <a:ext uri="{FF2B5EF4-FFF2-40B4-BE49-F238E27FC236}">
                <a16:creationId xmlns:a16="http://schemas.microsoft.com/office/drawing/2014/main" id="{60D8DDCA-905E-4DC5-936F-D3EA4BF01AC9}"/>
              </a:ext>
            </a:extLst>
          </p:cNvPr>
          <p:cNvSpPr txBox="1"/>
          <p:nvPr/>
        </p:nvSpPr>
        <p:spPr>
          <a:xfrm>
            <a:off x="5829667" y="4716608"/>
            <a:ext cx="32265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latin typeface="Barlow" panose="00000500000000000000" pitchFamily="2" charset="0"/>
              </a:rPr>
              <a:t>Algumas destas imagens foram desenvolvidas com recursos de IA disponíveis na ferramenta ChatGPT modelo GPT-4o.</a:t>
            </a:r>
          </a:p>
        </p:txBody>
      </p:sp>
    </p:spTree>
    <p:extLst>
      <p:ext uri="{BB962C8B-B14F-4D97-AF65-F5344CB8AC3E}">
        <p14:creationId xmlns:p14="http://schemas.microsoft.com/office/powerpoint/2010/main" val="4263323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A01E2D4-D2A6-76DB-90D0-0D47841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importância de </a:t>
            </a:r>
            <a:r>
              <a:rPr lang="pt-BR" u="sng" dirty="0"/>
              <a:t>EXPERIMENTAR</a:t>
            </a:r>
            <a:r>
              <a:rPr lang="pt-BR" dirty="0"/>
              <a:t> antes...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D5B3B3F-C4F3-91D5-FD7B-0EBB08CE2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i="1" u="sng" dirty="0"/>
              <a:t>Test Bed</a:t>
            </a:r>
            <a:r>
              <a:rPr lang="pt-BR" dirty="0"/>
              <a:t>: termo de origem inglesa que, se traduzida ao “</a:t>
            </a:r>
            <a:r>
              <a:rPr lang="pt-BR" b="1" i="1" dirty="0"/>
              <a:t>pé da letra</a:t>
            </a:r>
            <a:r>
              <a:rPr lang="pt-BR" dirty="0"/>
              <a:t>”, seria algo como “</a:t>
            </a:r>
            <a:r>
              <a:rPr lang="pt-BR" b="1" i="1" dirty="0"/>
              <a:t>teste de cama</a:t>
            </a:r>
            <a:r>
              <a:rPr lang="pt-BR" dirty="0"/>
              <a:t>” ou “</a:t>
            </a:r>
            <a:r>
              <a:rPr lang="pt-BR" b="1" i="1" dirty="0"/>
              <a:t>cama de teste</a:t>
            </a:r>
            <a:r>
              <a:rPr lang="pt-BR" dirty="0"/>
              <a:t>”...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CBC16E8A-6233-CAE6-9323-077B014A81A3}"/>
              </a:ext>
            </a:extLst>
          </p:cNvPr>
          <p:cNvSpPr>
            <a:spLocks noGrp="1"/>
          </p:cNvSpPr>
          <p:nvPr>
            <p:ph idx="13"/>
          </p:nvPr>
        </p:nvSpPr>
        <p:spPr>
          <a:ln>
            <a:noFill/>
          </a:ln>
        </p:spPr>
        <p:txBody>
          <a:bodyPr anchor="b"/>
          <a:lstStyle/>
          <a:p>
            <a:r>
              <a:rPr lang="pt-BR" sz="800" i="1" dirty="0"/>
              <a:t>Estas imagens foram desenvolvidas com recursos de IA disponíveis na ferramenta ChatGPT modelo GPT-4o.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632188A-F963-400C-BD71-CFDF55772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746" y="1807133"/>
            <a:ext cx="2808000" cy="280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9444A0B-C451-4241-962D-69EEED631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391" y="1807133"/>
            <a:ext cx="2808000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285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7E15D0-D020-46DC-8362-04DFE0F38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Principais componentes do Laboratório...</a:t>
            </a:r>
            <a:endParaRPr lang="pt-BR" b="0" dirty="0"/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C41C2C55-80AF-4D72-A107-D304DFA2F623}"/>
              </a:ext>
            </a:extLst>
          </p:cNvPr>
          <p:cNvGrpSpPr/>
          <p:nvPr/>
        </p:nvGrpSpPr>
        <p:grpSpPr>
          <a:xfrm>
            <a:off x="2264223" y="2318384"/>
            <a:ext cx="4373290" cy="2343855"/>
            <a:chOff x="3517122" y="887223"/>
            <a:chExt cx="4373290" cy="2343855"/>
          </a:xfrm>
        </p:grpSpPr>
        <p:pic>
          <p:nvPicPr>
            <p:cNvPr id="41" name="Picture 4" descr="Shibboleth (software) - Wikipedia">
              <a:extLst>
                <a:ext uri="{FF2B5EF4-FFF2-40B4-BE49-F238E27FC236}">
                  <a16:creationId xmlns:a16="http://schemas.microsoft.com/office/drawing/2014/main" id="{E8819B04-F5FB-4792-8CB7-918DB159A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6465" y="1915470"/>
              <a:ext cx="1199113" cy="414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Imagem 41">
              <a:extLst>
                <a:ext uri="{FF2B5EF4-FFF2-40B4-BE49-F238E27FC236}">
                  <a16:creationId xmlns:a16="http://schemas.microsoft.com/office/drawing/2014/main" id="{849B7284-BB41-4A92-93ED-696D7E23D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5498" y="2330148"/>
              <a:ext cx="635808" cy="550735"/>
            </a:xfrm>
            <a:prstGeom prst="rect">
              <a:avLst/>
            </a:prstGeom>
          </p:spPr>
        </p:pic>
        <p:grpSp>
          <p:nvGrpSpPr>
            <p:cNvPr id="45" name="Agrupar 44">
              <a:extLst>
                <a:ext uri="{FF2B5EF4-FFF2-40B4-BE49-F238E27FC236}">
                  <a16:creationId xmlns:a16="http://schemas.microsoft.com/office/drawing/2014/main" id="{92552747-E03C-4F41-BB8A-8C449DFE9CCA}"/>
                </a:ext>
              </a:extLst>
            </p:cNvPr>
            <p:cNvGrpSpPr/>
            <p:nvPr/>
          </p:nvGrpSpPr>
          <p:grpSpPr>
            <a:xfrm>
              <a:off x="6509442" y="1282694"/>
              <a:ext cx="1210225" cy="646478"/>
              <a:chOff x="10350878" y="2555768"/>
              <a:chExt cx="1210225" cy="646478"/>
            </a:xfrm>
          </p:grpSpPr>
          <p:pic>
            <p:nvPicPr>
              <p:cNvPr id="49" name="Picture 2" descr="https://sp-php.cafeexpresso.rnp.br/img/cafe.png">
                <a:extLst>
                  <a:ext uri="{FF2B5EF4-FFF2-40B4-BE49-F238E27FC236}">
                    <a16:creationId xmlns:a16="http://schemas.microsoft.com/office/drawing/2014/main" id="{E556159B-3702-4012-9B27-B7CE32F2BD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50878" y="2555768"/>
                <a:ext cx="1080815" cy="3261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6" descr="Federação CAFe [Wiki IFRJ]">
                <a:extLst>
                  <a:ext uri="{FF2B5EF4-FFF2-40B4-BE49-F238E27FC236}">
                    <a16:creationId xmlns:a16="http://schemas.microsoft.com/office/drawing/2014/main" id="{9E504438-E8E6-41A3-9536-10FCCA3A3E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28582" y="2889199"/>
                <a:ext cx="832521" cy="3130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6" name="Imagem 45">
              <a:extLst>
                <a:ext uri="{FF2B5EF4-FFF2-40B4-BE49-F238E27FC236}">
                  <a16:creationId xmlns:a16="http://schemas.microsoft.com/office/drawing/2014/main" id="{E4F896FD-2FFE-4C16-ADBD-9EEDB946E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13402" y="1008671"/>
              <a:ext cx="1080000" cy="884571"/>
            </a:xfrm>
            <a:prstGeom prst="rect">
              <a:avLst/>
            </a:prstGeom>
          </p:spPr>
        </p:pic>
        <p:pic>
          <p:nvPicPr>
            <p:cNvPr id="47" name="Imagem 46">
              <a:extLst>
                <a:ext uri="{FF2B5EF4-FFF2-40B4-BE49-F238E27FC236}">
                  <a16:creationId xmlns:a16="http://schemas.microsoft.com/office/drawing/2014/main" id="{BA0A4A64-B51C-40E9-A9C8-A998AE51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57577" y="2065045"/>
              <a:ext cx="1080000" cy="869521"/>
            </a:xfrm>
            <a:prstGeom prst="rect">
              <a:avLst/>
            </a:prstGeom>
          </p:spPr>
        </p:pic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4FD14AD5-24A7-4C29-A242-DDF829EA98A9}"/>
                </a:ext>
              </a:extLst>
            </p:cNvPr>
            <p:cNvSpPr txBox="1"/>
            <p:nvPr/>
          </p:nvSpPr>
          <p:spPr>
            <a:xfrm>
              <a:off x="3517122" y="2969468"/>
              <a:ext cx="4373290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Gestão de Identidades</a:t>
              </a:r>
            </a:p>
          </p:txBody>
        </p:sp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BAC0FEF4-AD34-461A-8275-5E22911F6B63}"/>
                </a:ext>
              </a:extLst>
            </p:cNvPr>
            <p:cNvGrpSpPr/>
            <p:nvPr/>
          </p:nvGrpSpPr>
          <p:grpSpPr>
            <a:xfrm>
              <a:off x="3556967" y="887223"/>
              <a:ext cx="2120086" cy="2048736"/>
              <a:chOff x="2850074" y="2714482"/>
              <a:chExt cx="2120086" cy="2048736"/>
            </a:xfrm>
          </p:grpSpPr>
          <p:pic>
            <p:nvPicPr>
              <p:cNvPr id="52" name="Picture 12" descr="simpleSAMLphp — LemonLDAP::NG 2.0 documentation">
                <a:extLst>
                  <a:ext uri="{FF2B5EF4-FFF2-40B4-BE49-F238E27FC236}">
                    <a16:creationId xmlns:a16="http://schemas.microsoft.com/office/drawing/2014/main" id="{B277D7B8-3971-4544-8ED5-A9FF37D05B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7322" y="4326125"/>
                <a:ext cx="1022440" cy="437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6" descr="Understanding OpenIDConnect. A Brief Introduction | by Kayathiri  Mahendrakumaran | Identity Beyond Borders | Medium">
                <a:extLst>
                  <a:ext uri="{FF2B5EF4-FFF2-40B4-BE49-F238E27FC236}">
                    <a16:creationId xmlns:a16="http://schemas.microsoft.com/office/drawing/2014/main" id="{B70650FE-2AAC-4803-B25A-9D11FA66C7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0074" y="3443151"/>
                <a:ext cx="952308" cy="4514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Imagem 53">
                <a:extLst>
                  <a:ext uri="{FF2B5EF4-FFF2-40B4-BE49-F238E27FC236}">
                    <a16:creationId xmlns:a16="http://schemas.microsoft.com/office/drawing/2014/main" id="{F92ADAB1-68F1-485D-87C0-E12E34D89D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59771" y="2841804"/>
                <a:ext cx="757542" cy="686319"/>
              </a:xfrm>
              <a:prstGeom prst="rect">
                <a:avLst/>
              </a:prstGeom>
            </p:spPr>
          </p:pic>
          <p:pic>
            <p:nvPicPr>
              <p:cNvPr id="55" name="Picture 18" descr="Instalando o Keycloak no Kubernetes e Nginx - Ramon Durães">
                <a:extLst>
                  <a:ext uri="{FF2B5EF4-FFF2-40B4-BE49-F238E27FC236}">
                    <a16:creationId xmlns:a16="http://schemas.microsoft.com/office/drawing/2014/main" id="{ABF5A289-FCEB-442C-91CF-E42D7D0953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7810" y="3262651"/>
                <a:ext cx="757347" cy="7573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2" descr="COmanage - InCommon">
                <a:extLst>
                  <a:ext uri="{FF2B5EF4-FFF2-40B4-BE49-F238E27FC236}">
                    <a16:creationId xmlns:a16="http://schemas.microsoft.com/office/drawing/2014/main" id="{2AF8A6CC-BE51-4386-AADB-25B3913607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3116" y="3921171"/>
                <a:ext cx="1352154" cy="2941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Imagem 56">
                <a:extLst>
                  <a:ext uri="{FF2B5EF4-FFF2-40B4-BE49-F238E27FC236}">
                    <a16:creationId xmlns:a16="http://schemas.microsoft.com/office/drawing/2014/main" id="{036B129E-457E-4334-B0DC-0721FC7A7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47369" y="4184768"/>
                <a:ext cx="1022791" cy="496015"/>
              </a:xfrm>
              <a:prstGeom prst="rect">
                <a:avLst/>
              </a:prstGeom>
            </p:spPr>
          </p:pic>
          <p:pic>
            <p:nvPicPr>
              <p:cNvPr id="58" name="Imagem 57">
                <a:extLst>
                  <a:ext uri="{FF2B5EF4-FFF2-40B4-BE49-F238E27FC236}">
                    <a16:creationId xmlns:a16="http://schemas.microsoft.com/office/drawing/2014/main" id="{79D8F500-859C-4CF3-BA38-DEBCAF28D4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05194" y="2714482"/>
                <a:ext cx="883572" cy="725138"/>
              </a:xfrm>
              <a:prstGeom prst="rect">
                <a:avLst/>
              </a:prstGeom>
            </p:spPr>
          </p:pic>
        </p:grp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F82E8F29-40BC-414E-A017-1F9D6DADD164}"/>
              </a:ext>
            </a:extLst>
          </p:cNvPr>
          <p:cNvGrpSpPr/>
          <p:nvPr/>
        </p:nvGrpSpPr>
        <p:grpSpPr>
          <a:xfrm>
            <a:off x="5796950" y="791071"/>
            <a:ext cx="2436855" cy="1665513"/>
            <a:chOff x="6650092" y="1860165"/>
            <a:chExt cx="2436855" cy="1665513"/>
          </a:xfrm>
        </p:grpSpPr>
        <p:sp>
          <p:nvSpPr>
            <p:cNvPr id="61" name="CaixaDeTexto 60">
              <a:extLst>
                <a:ext uri="{FF2B5EF4-FFF2-40B4-BE49-F238E27FC236}">
                  <a16:creationId xmlns:a16="http://schemas.microsoft.com/office/drawing/2014/main" id="{67C4C679-6F96-4470-8BBB-46F0100515A5}"/>
                </a:ext>
              </a:extLst>
            </p:cNvPr>
            <p:cNvSpPr txBox="1"/>
            <p:nvPr/>
          </p:nvSpPr>
          <p:spPr>
            <a:xfrm>
              <a:off x="6650092" y="3094791"/>
              <a:ext cx="1842855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Redes Móveis, Abertas e Desagregadas</a:t>
              </a:r>
            </a:p>
          </p:txBody>
        </p:sp>
        <p:pic>
          <p:nvPicPr>
            <p:cNvPr id="62" name="Imagem 61">
              <a:extLst>
                <a:ext uri="{FF2B5EF4-FFF2-40B4-BE49-F238E27FC236}">
                  <a16:creationId xmlns:a16="http://schemas.microsoft.com/office/drawing/2014/main" id="{8F9D1187-CEBF-4505-A9B0-B0F2534FC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 l="22705" t="27427" r="37246" b="14337"/>
            <a:stretch/>
          </p:blipFill>
          <p:spPr>
            <a:xfrm>
              <a:off x="7211519" y="2451669"/>
              <a:ext cx="720000" cy="587302"/>
            </a:xfrm>
            <a:prstGeom prst="rect">
              <a:avLst/>
            </a:prstGeom>
          </p:spPr>
        </p:pic>
        <p:pic>
          <p:nvPicPr>
            <p:cNvPr id="63" name="Imagem 62">
              <a:extLst>
                <a:ext uri="{FF2B5EF4-FFF2-40B4-BE49-F238E27FC236}">
                  <a16:creationId xmlns:a16="http://schemas.microsoft.com/office/drawing/2014/main" id="{09D9CEB1-661D-4906-B954-D973AE083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831581" y="1860165"/>
              <a:ext cx="1479875" cy="540000"/>
            </a:xfrm>
            <a:prstGeom prst="rect">
              <a:avLst/>
            </a:prstGeom>
          </p:spPr>
        </p:pic>
        <p:pic>
          <p:nvPicPr>
            <p:cNvPr id="64" name="Imagem 63">
              <a:extLst>
                <a:ext uri="{FF2B5EF4-FFF2-40B4-BE49-F238E27FC236}">
                  <a16:creationId xmlns:a16="http://schemas.microsoft.com/office/drawing/2014/main" id="{D51F609B-9BA3-4154-8CD0-15F891126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898947" y="2114630"/>
              <a:ext cx="1188000" cy="1188000"/>
            </a:xfrm>
            <a:prstGeom prst="rect">
              <a:avLst/>
            </a:prstGeom>
          </p:spPr>
        </p:pic>
      </p:grpSp>
      <p:grpSp>
        <p:nvGrpSpPr>
          <p:cNvPr id="65" name="Agrupar 64">
            <a:extLst>
              <a:ext uri="{FF2B5EF4-FFF2-40B4-BE49-F238E27FC236}">
                <a16:creationId xmlns:a16="http://schemas.microsoft.com/office/drawing/2014/main" id="{F1053299-332E-4E71-A574-DE51DC8B5933}"/>
              </a:ext>
            </a:extLst>
          </p:cNvPr>
          <p:cNvGrpSpPr/>
          <p:nvPr/>
        </p:nvGrpSpPr>
        <p:grpSpPr>
          <a:xfrm>
            <a:off x="2670836" y="820625"/>
            <a:ext cx="2483843" cy="1400413"/>
            <a:chOff x="3884141" y="791071"/>
            <a:chExt cx="2483843" cy="1400413"/>
          </a:xfrm>
        </p:grpSpPr>
        <p:pic>
          <p:nvPicPr>
            <p:cNvPr id="67" name="Imagem 66">
              <a:extLst>
                <a:ext uri="{FF2B5EF4-FFF2-40B4-BE49-F238E27FC236}">
                  <a16:creationId xmlns:a16="http://schemas.microsoft.com/office/drawing/2014/main" id="{08E9002F-9735-4908-8F27-23958DE66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218407" y="791071"/>
              <a:ext cx="1040698" cy="329501"/>
            </a:xfrm>
            <a:prstGeom prst="rect">
              <a:avLst/>
            </a:prstGeom>
          </p:spPr>
        </p:pic>
        <p:pic>
          <p:nvPicPr>
            <p:cNvPr id="68" name="Imagem 67">
              <a:extLst>
                <a:ext uri="{FF2B5EF4-FFF2-40B4-BE49-F238E27FC236}">
                  <a16:creationId xmlns:a16="http://schemas.microsoft.com/office/drawing/2014/main" id="{D2E19F7B-3645-41C4-B869-6B23EA9EF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826486" y="1078793"/>
              <a:ext cx="1040698" cy="437093"/>
            </a:xfrm>
            <a:prstGeom prst="rect">
              <a:avLst/>
            </a:prstGeom>
          </p:spPr>
        </p:pic>
        <p:pic>
          <p:nvPicPr>
            <p:cNvPr id="69" name="Imagem 68">
              <a:extLst>
                <a:ext uri="{FF2B5EF4-FFF2-40B4-BE49-F238E27FC236}">
                  <a16:creationId xmlns:a16="http://schemas.microsoft.com/office/drawing/2014/main" id="{102F7C0A-A257-471D-9878-0CB063A55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730597" y="1519536"/>
              <a:ext cx="1040698" cy="323198"/>
            </a:xfrm>
            <a:prstGeom prst="rect">
              <a:avLst/>
            </a:prstGeom>
          </p:spPr>
        </p:pic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E5920FF2-E6B2-45ED-B321-E90403755219}"/>
                </a:ext>
              </a:extLst>
            </p:cNvPr>
            <p:cNvSpPr txBox="1"/>
            <p:nvPr/>
          </p:nvSpPr>
          <p:spPr>
            <a:xfrm>
              <a:off x="4163265" y="1929874"/>
              <a:ext cx="2204719" cy="2616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Plataformas para Blockchain</a:t>
              </a:r>
            </a:p>
          </p:txBody>
        </p:sp>
        <p:pic>
          <p:nvPicPr>
            <p:cNvPr id="71" name="Imagem 70">
              <a:extLst>
                <a:ext uri="{FF2B5EF4-FFF2-40B4-BE49-F238E27FC236}">
                  <a16:creationId xmlns:a16="http://schemas.microsoft.com/office/drawing/2014/main" id="{09130292-4625-4532-ADA0-96E94819F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17955" r="17955"/>
            <a:stretch/>
          </p:blipFill>
          <p:spPr>
            <a:xfrm>
              <a:off x="3884141" y="1099479"/>
              <a:ext cx="865214" cy="900000"/>
            </a:xfrm>
            <a:prstGeom prst="rect">
              <a:avLst/>
            </a:prstGeom>
          </p:spPr>
        </p:pic>
      </p:grpSp>
      <p:pic>
        <p:nvPicPr>
          <p:cNvPr id="74" name="Imagem 73">
            <a:extLst>
              <a:ext uri="{FF2B5EF4-FFF2-40B4-BE49-F238E27FC236}">
                <a16:creationId xmlns:a16="http://schemas.microsoft.com/office/drawing/2014/main" id="{4179065B-D1B8-42DC-8D59-959893313FC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45440" y="3951294"/>
            <a:ext cx="1224000" cy="1224000"/>
          </a:xfrm>
          <a:prstGeom prst="rect">
            <a:avLst/>
          </a:prstGeom>
        </p:spPr>
      </p:pic>
      <p:grpSp>
        <p:nvGrpSpPr>
          <p:cNvPr id="77" name="Agrupar 76">
            <a:extLst>
              <a:ext uri="{FF2B5EF4-FFF2-40B4-BE49-F238E27FC236}">
                <a16:creationId xmlns:a16="http://schemas.microsoft.com/office/drawing/2014/main" id="{B09CF419-CD39-4976-866F-057257C23863}"/>
              </a:ext>
            </a:extLst>
          </p:cNvPr>
          <p:cNvGrpSpPr/>
          <p:nvPr/>
        </p:nvGrpSpPr>
        <p:grpSpPr>
          <a:xfrm>
            <a:off x="6702524" y="2608785"/>
            <a:ext cx="2441476" cy="1503096"/>
            <a:chOff x="6804388" y="2551691"/>
            <a:chExt cx="2441476" cy="1503096"/>
          </a:xfrm>
        </p:grpSpPr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310A82C2-339E-4FF1-AB8B-9048E54E4BF1}"/>
                </a:ext>
              </a:extLst>
            </p:cNvPr>
            <p:cNvSpPr txBox="1"/>
            <p:nvPr/>
          </p:nvSpPr>
          <p:spPr>
            <a:xfrm>
              <a:off x="6808581" y="3623900"/>
              <a:ext cx="2204719" cy="43088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b="1" dirty="0">
                  <a:solidFill>
                    <a:schemeClr val="bg1"/>
                  </a:solidFill>
                  <a:latin typeface="Roboto" pitchFamily="2" charset="0"/>
                  <a:ea typeface="Roboto" pitchFamily="2" charset="0"/>
                </a:rPr>
                <a:t>Monitoramento &amp; Medições de Desempenho de Redes</a:t>
              </a:r>
            </a:p>
          </p:txBody>
        </p:sp>
        <p:pic>
          <p:nvPicPr>
            <p:cNvPr id="76" name="Imagem 75">
              <a:extLst>
                <a:ext uri="{FF2B5EF4-FFF2-40B4-BE49-F238E27FC236}">
                  <a16:creationId xmlns:a16="http://schemas.microsoft.com/office/drawing/2014/main" id="{D19279EC-A31B-4DD6-A1A7-3DEA2A4BE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8021864" y="2551691"/>
              <a:ext cx="1224000" cy="1224000"/>
            </a:xfrm>
            <a:prstGeom prst="rect">
              <a:avLst/>
            </a:prstGeom>
          </p:spPr>
        </p:pic>
        <p:pic>
          <p:nvPicPr>
            <p:cNvPr id="78" name="Gráfico 77">
              <a:extLst>
                <a:ext uri="{FF2B5EF4-FFF2-40B4-BE49-F238E27FC236}">
                  <a16:creationId xmlns:a16="http://schemas.microsoft.com/office/drawing/2014/main" id="{F5381920-05E9-4323-9FDC-DE96C4532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6804388" y="2670226"/>
              <a:ext cx="1440000" cy="480984"/>
            </a:xfrm>
            <a:prstGeom prst="rect">
              <a:avLst/>
            </a:prstGeom>
          </p:spPr>
        </p:pic>
        <p:pic>
          <p:nvPicPr>
            <p:cNvPr id="79" name="Imagem 78">
              <a:extLst>
                <a:ext uri="{FF2B5EF4-FFF2-40B4-BE49-F238E27FC236}">
                  <a16:creationId xmlns:a16="http://schemas.microsoft.com/office/drawing/2014/main" id="{D215FB3F-A51E-45C0-9D0E-310526B2A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543954" y="3215129"/>
              <a:ext cx="720000" cy="332948"/>
            </a:xfrm>
            <a:prstGeom prst="rect">
              <a:avLst/>
            </a:prstGeom>
          </p:spPr>
        </p:pic>
      </p:grp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9359693F-F367-4CBA-9982-69C8DD20974A}"/>
              </a:ext>
            </a:extLst>
          </p:cNvPr>
          <p:cNvSpPr txBox="1"/>
          <p:nvPr/>
        </p:nvSpPr>
        <p:spPr>
          <a:xfrm>
            <a:off x="5829667" y="4716608"/>
            <a:ext cx="32265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latin typeface="Barlow" panose="00000500000000000000" pitchFamily="2" charset="0"/>
              </a:rPr>
              <a:t>Algumas destas imagens foram desenvolvidas com recursos de IA disponíveis na ferramenta ChatGPT modelo GPT-4o.</a:t>
            </a:r>
          </a:p>
        </p:txBody>
      </p:sp>
    </p:spTree>
    <p:extLst>
      <p:ext uri="{BB962C8B-B14F-4D97-AF65-F5344CB8AC3E}">
        <p14:creationId xmlns:p14="http://schemas.microsoft.com/office/powerpoint/2010/main" val="2099366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Agrupar 26">
            <a:extLst>
              <a:ext uri="{FF2B5EF4-FFF2-40B4-BE49-F238E27FC236}">
                <a16:creationId xmlns:a16="http://schemas.microsoft.com/office/drawing/2014/main" id="{E6B58462-D83F-4FB6-AC8E-987908D09DD5}"/>
              </a:ext>
            </a:extLst>
          </p:cNvPr>
          <p:cNvGrpSpPr/>
          <p:nvPr/>
        </p:nvGrpSpPr>
        <p:grpSpPr>
          <a:xfrm>
            <a:off x="4772220" y="1904839"/>
            <a:ext cx="1691489" cy="1536315"/>
            <a:chOff x="5284866" y="2291713"/>
            <a:chExt cx="1691489" cy="1536315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8B51B313-2906-4375-B34E-31D906133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73380" y="2291713"/>
              <a:ext cx="1152000" cy="1152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46666B27-2071-49E9-9352-7315CA5203CB}"/>
                </a:ext>
              </a:extLst>
            </p:cNvPr>
            <p:cNvSpPr txBox="1"/>
            <p:nvPr/>
          </p:nvSpPr>
          <p:spPr>
            <a:xfrm>
              <a:off x="5284866" y="3335585"/>
              <a:ext cx="169148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dirty="0">
                  <a:latin typeface="Roboto" pitchFamily="2" charset="0"/>
                  <a:ea typeface="Roboto" pitchFamily="2" charset="0"/>
                </a:rPr>
                <a:t>Bruno Nascimento</a:t>
              </a:r>
            </a:p>
            <a:p>
              <a:pPr algn="ctr"/>
              <a:r>
                <a:rPr lang="pt-BR" sz="1100" dirty="0">
                  <a:latin typeface="Roboto" pitchFamily="2" charset="0"/>
                  <a:ea typeface="Roboto" pitchFamily="2" charset="0"/>
                </a:rPr>
                <a:t>Analista de Suporte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C184E75E-FB0B-4EC8-93F5-B1EE016C5D3D}"/>
              </a:ext>
            </a:extLst>
          </p:cNvPr>
          <p:cNvGrpSpPr/>
          <p:nvPr/>
        </p:nvGrpSpPr>
        <p:grpSpPr>
          <a:xfrm>
            <a:off x="4642847" y="3562312"/>
            <a:ext cx="1516762" cy="1480996"/>
            <a:chOff x="6980803" y="783771"/>
            <a:chExt cx="1516762" cy="1480996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18FC8759-1D47-4766-91C7-8BAE17DAB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0237" y="783771"/>
              <a:ext cx="1077895" cy="108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CC28B5E8-85E5-4EC1-BD83-6DD36ED009DD}"/>
                </a:ext>
              </a:extLst>
            </p:cNvPr>
            <p:cNvSpPr txBox="1"/>
            <p:nvPr/>
          </p:nvSpPr>
          <p:spPr>
            <a:xfrm>
              <a:off x="6980803" y="1787713"/>
              <a:ext cx="151676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dirty="0">
                  <a:latin typeface="Roboto" pitchFamily="2" charset="0"/>
                  <a:ea typeface="Roboto" pitchFamily="2" charset="0"/>
                </a:rPr>
                <a:t>Fiterlinge Souza</a:t>
              </a:r>
            </a:p>
            <a:p>
              <a:pPr algn="ctr"/>
              <a:r>
                <a:rPr lang="pt-BR" sz="1100" dirty="0">
                  <a:latin typeface="Roboto" pitchFamily="2" charset="0"/>
                  <a:ea typeface="Roboto" pitchFamily="2" charset="0"/>
                </a:rPr>
                <a:t>Analista de Sistemas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984A03F2-7A96-4D20-833E-27CB73A0C61A}"/>
              </a:ext>
            </a:extLst>
          </p:cNvPr>
          <p:cNvGrpSpPr/>
          <p:nvPr/>
        </p:nvGrpSpPr>
        <p:grpSpPr>
          <a:xfrm>
            <a:off x="2696542" y="3589971"/>
            <a:ext cx="1472199" cy="1480996"/>
            <a:chOff x="5378752" y="783771"/>
            <a:chExt cx="1472199" cy="1480996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2B75D238-A5FA-4C5F-AFAB-5C0C3B0BB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5914" y="783771"/>
              <a:ext cx="1077874" cy="108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34D36DCB-B887-4FAD-A9BA-9DB81F37E4D4}"/>
                </a:ext>
              </a:extLst>
            </p:cNvPr>
            <p:cNvSpPr txBox="1"/>
            <p:nvPr/>
          </p:nvSpPr>
          <p:spPr>
            <a:xfrm>
              <a:off x="5378752" y="1787713"/>
              <a:ext cx="147219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dirty="0">
                  <a:latin typeface="Roboto" pitchFamily="2" charset="0"/>
                  <a:ea typeface="Roboto" pitchFamily="2" charset="0"/>
                </a:rPr>
                <a:t>Elenice Pedrosa</a:t>
              </a:r>
            </a:p>
            <a:p>
              <a:pPr algn="ctr"/>
              <a:r>
                <a:rPr lang="pt-BR" sz="1100" dirty="0">
                  <a:latin typeface="Roboto" pitchFamily="2" charset="0"/>
                  <a:ea typeface="Roboto" pitchFamily="2" charset="0"/>
                </a:rPr>
                <a:t>Analista de Suporte</a:t>
              </a: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77C06776-71D9-4203-8E5D-D78AECFB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</p:spPr>
        <p:txBody>
          <a:bodyPr/>
          <a:lstStyle/>
          <a:p>
            <a:r>
              <a:rPr lang="pt-BR" dirty="0"/>
              <a:t>A Equipe Técnica de Suporte &amp; Atendimento...</a:t>
            </a:r>
            <a:endParaRPr lang="pt-BR" b="0" dirty="0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8360D7D8-DAC8-49C4-8539-CC02FF63CF37}"/>
              </a:ext>
            </a:extLst>
          </p:cNvPr>
          <p:cNvGrpSpPr/>
          <p:nvPr/>
        </p:nvGrpSpPr>
        <p:grpSpPr>
          <a:xfrm>
            <a:off x="3598997" y="711140"/>
            <a:ext cx="1773242" cy="1480996"/>
            <a:chOff x="3535501" y="783771"/>
            <a:chExt cx="1773242" cy="1480996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AC50485E-1BBD-40F7-ADDD-315E89EC3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81064" y="783771"/>
              <a:ext cx="1082117" cy="108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BB6E5622-B80F-425D-8FF0-712909C0709D}"/>
                </a:ext>
              </a:extLst>
            </p:cNvPr>
            <p:cNvSpPr txBox="1"/>
            <p:nvPr/>
          </p:nvSpPr>
          <p:spPr>
            <a:xfrm>
              <a:off x="3535501" y="1787713"/>
              <a:ext cx="1773242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dirty="0">
                  <a:latin typeface="Roboto" pitchFamily="2" charset="0"/>
                  <a:ea typeface="Roboto" pitchFamily="2" charset="0"/>
                </a:rPr>
                <a:t>Leandro Mondin</a:t>
              </a:r>
            </a:p>
            <a:p>
              <a:pPr algn="ctr"/>
              <a:r>
                <a:rPr lang="pt-BR" sz="1100" dirty="0">
                  <a:latin typeface="Roboto" pitchFamily="2" charset="0"/>
                  <a:ea typeface="Roboto" pitchFamily="2" charset="0"/>
                </a:rPr>
                <a:t>Coordenador de Serviços</a:t>
              </a: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6273721C-95EC-466A-B567-925A2D8C5915}"/>
              </a:ext>
            </a:extLst>
          </p:cNvPr>
          <p:cNvGrpSpPr/>
          <p:nvPr/>
        </p:nvGrpSpPr>
        <p:grpSpPr>
          <a:xfrm>
            <a:off x="3375290" y="2236041"/>
            <a:ext cx="1636778" cy="1674477"/>
            <a:chOff x="3375290" y="2236041"/>
            <a:chExt cx="1636778" cy="1674477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0987A760-016D-4B94-A403-D7438FD67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1012" y="2236041"/>
              <a:ext cx="1080000" cy="108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5CDE7ED8-B4FF-4F1F-9E2E-982541AB7AA8}"/>
                </a:ext>
              </a:extLst>
            </p:cNvPr>
            <p:cNvSpPr txBox="1"/>
            <p:nvPr/>
          </p:nvSpPr>
          <p:spPr>
            <a:xfrm>
              <a:off x="3375290" y="3264187"/>
              <a:ext cx="1636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latin typeface="Roboto" pitchFamily="2" charset="0"/>
                  <a:ea typeface="Roboto" pitchFamily="2" charset="0"/>
                </a:rPr>
                <a:t>Cesar Gama</a:t>
              </a:r>
            </a:p>
            <a:p>
              <a:pPr algn="ctr"/>
              <a:r>
                <a:rPr lang="pt-BR" sz="1100" dirty="0">
                  <a:latin typeface="Roboto" pitchFamily="2" charset="0"/>
                  <a:ea typeface="Roboto" pitchFamily="2" charset="0"/>
                </a:rPr>
                <a:t>Analista de Suporte e Operações</a:t>
              </a: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8BE56363-4DB6-4FAB-A278-682FB1690AAF}"/>
              </a:ext>
            </a:extLst>
          </p:cNvPr>
          <p:cNvGrpSpPr/>
          <p:nvPr/>
        </p:nvGrpSpPr>
        <p:grpSpPr>
          <a:xfrm>
            <a:off x="1796771" y="2240136"/>
            <a:ext cx="1677480" cy="1654203"/>
            <a:chOff x="3647837" y="2327713"/>
            <a:chExt cx="1677480" cy="1654203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06260001-DD05-4E09-A3BD-03E89FA90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46577" y="2327713"/>
              <a:ext cx="1080000" cy="108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F067D3DD-DAC9-48FA-A29D-41134406AE4C}"/>
                </a:ext>
              </a:extLst>
            </p:cNvPr>
            <p:cNvSpPr txBox="1"/>
            <p:nvPr/>
          </p:nvSpPr>
          <p:spPr>
            <a:xfrm>
              <a:off x="3647837" y="3335585"/>
              <a:ext cx="1677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latin typeface="Roboto" pitchFamily="2" charset="0"/>
                  <a:ea typeface="Roboto" pitchFamily="2" charset="0"/>
                </a:rPr>
                <a:t>Janssen Martins</a:t>
              </a:r>
            </a:p>
            <a:p>
              <a:pPr algn="ctr"/>
              <a:r>
                <a:rPr lang="pt-BR" sz="1100" dirty="0">
                  <a:latin typeface="Roboto" pitchFamily="2" charset="0"/>
                  <a:ea typeface="Roboto" pitchFamily="2" charset="0"/>
                </a:rPr>
                <a:t>Analista de Suporte e Operações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FC3E5AC-16C9-44E4-A52C-9E4811FCB09E}"/>
              </a:ext>
            </a:extLst>
          </p:cNvPr>
          <p:cNvGrpSpPr/>
          <p:nvPr/>
        </p:nvGrpSpPr>
        <p:grpSpPr>
          <a:xfrm>
            <a:off x="2270548" y="710621"/>
            <a:ext cx="1447833" cy="1551967"/>
            <a:chOff x="2266461" y="1724767"/>
            <a:chExt cx="1447833" cy="1551967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5A973DEE-003C-4E5B-82DC-D966265D4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50377" y="1724767"/>
              <a:ext cx="1080000" cy="108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9A3B9584-EB79-49D0-9A24-D7907307BF9E}"/>
                </a:ext>
              </a:extLst>
            </p:cNvPr>
            <p:cNvSpPr txBox="1"/>
            <p:nvPr/>
          </p:nvSpPr>
          <p:spPr>
            <a:xfrm>
              <a:off x="2266461" y="2799680"/>
              <a:ext cx="1447833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dirty="0">
                  <a:latin typeface="Roboto" pitchFamily="2" charset="0"/>
                  <a:ea typeface="Roboto" pitchFamily="2" charset="0"/>
                </a:rPr>
                <a:t>Gustavo Dias</a:t>
              </a:r>
            </a:p>
            <a:p>
              <a:pPr algn="ctr"/>
              <a:r>
                <a:rPr lang="pt-BR" sz="1100" dirty="0">
                  <a:latin typeface="Roboto" pitchFamily="2" charset="0"/>
                  <a:ea typeface="Roboto" pitchFamily="2" charset="0"/>
                </a:rPr>
                <a:t>Gerente de Serviços</a:t>
              </a:r>
            </a:p>
          </p:txBody>
        </p:sp>
      </p:grp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AEE80C65-58CF-4D84-A459-AD9F5F227727}"/>
              </a:ext>
            </a:extLst>
          </p:cNvPr>
          <p:cNvSpPr txBox="1"/>
          <p:nvPr/>
        </p:nvSpPr>
        <p:spPr>
          <a:xfrm>
            <a:off x="6149123" y="880220"/>
            <a:ext cx="281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rgbClr val="FF0000"/>
                </a:solidFill>
                <a:latin typeface="Barlow" panose="00000500000000000000" pitchFamily="2" charset="0"/>
              </a:rPr>
              <a:t>Estamos no Espaço de Demonstrações do WRNP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4448CE98-97F7-4369-B40E-FA9A0AA68355}"/>
              </a:ext>
            </a:extLst>
          </p:cNvPr>
          <p:cNvSpPr txBox="1"/>
          <p:nvPr/>
        </p:nvSpPr>
        <p:spPr>
          <a:xfrm>
            <a:off x="6434581" y="4279981"/>
            <a:ext cx="245425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Esta imagem foi desenvolvida com recursos de IA disponível na ferramenta ChatGPT modelo GPT-4o.</a:t>
            </a: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FB0B1586-5360-4C04-901A-DD488E9549E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257" t="5340" r="12257" b="5340"/>
          <a:stretch/>
        </p:blipFill>
        <p:spPr>
          <a:xfrm>
            <a:off x="6369030" y="1439054"/>
            <a:ext cx="2441076" cy="28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94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7E15D0-D020-46DC-8362-04DFE0F3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</p:spPr>
        <p:txBody>
          <a:bodyPr/>
          <a:lstStyle/>
          <a:p>
            <a:r>
              <a:rPr lang="pt-BR" b="1" dirty="0"/>
              <a:t>Ciclo Virtuoso de P&amp;D </a:t>
            </a:r>
            <a:r>
              <a:rPr lang="pt-BR" dirty="0"/>
              <a:t>na RNP...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FEA5066-FB1C-4888-94B6-0F229198E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2" y="1168855"/>
            <a:ext cx="6510214" cy="382360"/>
          </a:xfrm>
        </p:spPr>
        <p:txBody>
          <a:bodyPr/>
          <a:lstStyle/>
          <a:p>
            <a:r>
              <a:rPr lang="pt-BR" dirty="0"/>
              <a:t>Buscando resultados nos projetos que geram novas ofertas.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C85C5A7D-393A-40EF-94EA-190581BBFCC2}"/>
              </a:ext>
            </a:extLst>
          </p:cNvPr>
          <p:cNvSpPr txBox="1"/>
          <p:nvPr/>
        </p:nvSpPr>
        <p:spPr>
          <a:xfrm>
            <a:off x="2177528" y="4880764"/>
            <a:ext cx="601549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" dirty="0">
                <a:latin typeface="Barlow" panose="00000500000000000000" pitchFamily="2" charset="0"/>
              </a:rPr>
              <a:t>Algumas destas imagens foram desenvolvidas com recursos de IA disponíveis na ferramenta ChatGPT modelo GPT-4o.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AEA7DAF7-6D49-45FA-9748-3EAE0CBCB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89" b="24889"/>
          <a:stretch/>
        </p:blipFill>
        <p:spPr>
          <a:xfrm>
            <a:off x="3899401" y="1746422"/>
            <a:ext cx="2571750" cy="129159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7F3ADF82-A0BA-404E-85B8-6F0445FC1FB2}"/>
              </a:ext>
            </a:extLst>
          </p:cNvPr>
          <p:cNvSpPr txBox="1"/>
          <p:nvPr/>
        </p:nvSpPr>
        <p:spPr>
          <a:xfrm>
            <a:off x="1784306" y="3197097"/>
            <a:ext cx="3043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Roboto" pitchFamily="2" charset="0"/>
                <a:ea typeface="Roboto" pitchFamily="2" charset="0"/>
              </a:rPr>
              <a:t>Novos Projetos de P&amp;D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E0F6B3AA-B2E9-4FB4-9B77-41821D9C1541}"/>
              </a:ext>
            </a:extLst>
          </p:cNvPr>
          <p:cNvSpPr txBox="1"/>
          <p:nvPr/>
        </p:nvSpPr>
        <p:spPr>
          <a:xfrm>
            <a:off x="5117790" y="3255617"/>
            <a:ext cx="4261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Roboto" pitchFamily="2" charset="0"/>
                <a:ea typeface="Roboto" pitchFamily="2" charset="0"/>
              </a:rPr>
              <a:t>Laboratório Nacional Multiusuário</a:t>
            </a: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19798A01-EE0C-4C28-B16C-5364E1F129BA}"/>
              </a:ext>
            </a:extLst>
          </p:cNvPr>
          <p:cNvGrpSpPr/>
          <p:nvPr/>
        </p:nvGrpSpPr>
        <p:grpSpPr>
          <a:xfrm>
            <a:off x="2769268" y="1589207"/>
            <a:ext cx="1073801" cy="1608827"/>
            <a:chOff x="2300461" y="2341346"/>
            <a:chExt cx="1073801" cy="1608827"/>
          </a:xfrm>
        </p:grpSpPr>
        <p:pic>
          <p:nvPicPr>
            <p:cNvPr id="35" name="Imagem 34">
              <a:extLst>
                <a:ext uri="{FF2B5EF4-FFF2-40B4-BE49-F238E27FC236}">
                  <a16:creationId xmlns:a16="http://schemas.microsoft.com/office/drawing/2014/main" id="{00EE5FFD-19AD-4ECD-96F1-05CE9E46F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7675" y="3145292"/>
              <a:ext cx="536587" cy="804881"/>
            </a:xfrm>
            <a:prstGeom prst="rect">
              <a:avLst/>
            </a:prstGeom>
          </p:spPr>
        </p:pic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AC84DB48-06E0-4AAF-B26E-A8B51A355D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938" r="14395"/>
            <a:stretch/>
          </p:blipFill>
          <p:spPr>
            <a:xfrm>
              <a:off x="2300461" y="2341347"/>
              <a:ext cx="536587" cy="804881"/>
            </a:xfrm>
            <a:prstGeom prst="rect">
              <a:avLst/>
            </a:prstGeom>
          </p:spPr>
        </p:pic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3C52C49D-834B-4C9F-967F-94DF7ABA5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00462" y="3144356"/>
              <a:ext cx="536587" cy="804881"/>
            </a:xfrm>
            <a:prstGeom prst="rect">
              <a:avLst/>
            </a:prstGeom>
          </p:spPr>
        </p:pic>
        <p:pic>
          <p:nvPicPr>
            <p:cNvPr id="43" name="Imagem 42">
              <a:extLst>
                <a:ext uri="{FF2B5EF4-FFF2-40B4-BE49-F238E27FC236}">
                  <a16:creationId xmlns:a16="http://schemas.microsoft.com/office/drawing/2014/main" id="{D2C3D145-7E7D-4535-8413-5674E3E9A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37675" y="2341346"/>
              <a:ext cx="536587" cy="804881"/>
            </a:xfrm>
            <a:prstGeom prst="rect">
              <a:avLst/>
            </a:prstGeom>
          </p:spPr>
        </p:pic>
      </p:grpSp>
      <p:pic>
        <p:nvPicPr>
          <p:cNvPr id="83" name="Imagem 82">
            <a:extLst>
              <a:ext uri="{FF2B5EF4-FFF2-40B4-BE49-F238E27FC236}">
                <a16:creationId xmlns:a16="http://schemas.microsoft.com/office/drawing/2014/main" id="{04A838B9-0E74-4FAF-8541-D1950C0D7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1325" y="1687920"/>
            <a:ext cx="1609200" cy="1609200"/>
          </a:xfrm>
          <a:prstGeom prst="rect">
            <a:avLst/>
          </a:prstGeom>
        </p:spPr>
      </p:pic>
      <p:grpSp>
        <p:nvGrpSpPr>
          <p:cNvPr id="101" name="Agrupar 100">
            <a:extLst>
              <a:ext uri="{FF2B5EF4-FFF2-40B4-BE49-F238E27FC236}">
                <a16:creationId xmlns:a16="http://schemas.microsoft.com/office/drawing/2014/main" id="{5CBA9DF0-A814-425C-A3B2-F077564C396E}"/>
              </a:ext>
            </a:extLst>
          </p:cNvPr>
          <p:cNvGrpSpPr/>
          <p:nvPr/>
        </p:nvGrpSpPr>
        <p:grpSpPr>
          <a:xfrm>
            <a:off x="2327726" y="3378298"/>
            <a:ext cx="1956257" cy="1405207"/>
            <a:chOff x="2363456" y="3496790"/>
            <a:chExt cx="1956257" cy="1405207"/>
          </a:xfrm>
        </p:grpSpPr>
        <p:grpSp>
          <p:nvGrpSpPr>
            <p:cNvPr id="100" name="Agrupar 99">
              <a:extLst>
                <a:ext uri="{FF2B5EF4-FFF2-40B4-BE49-F238E27FC236}">
                  <a16:creationId xmlns:a16="http://schemas.microsoft.com/office/drawing/2014/main" id="{96E92FDB-F898-4C3F-BBD8-6F8AA21C4B36}"/>
                </a:ext>
              </a:extLst>
            </p:cNvPr>
            <p:cNvGrpSpPr/>
            <p:nvPr/>
          </p:nvGrpSpPr>
          <p:grpSpPr>
            <a:xfrm>
              <a:off x="2427184" y="3496790"/>
              <a:ext cx="1828801" cy="1082042"/>
              <a:chOff x="2427498" y="3496790"/>
              <a:chExt cx="1828801" cy="1082042"/>
            </a:xfrm>
          </p:grpSpPr>
          <p:pic>
            <p:nvPicPr>
              <p:cNvPr id="93" name="Imagem 92">
                <a:extLst>
                  <a:ext uri="{FF2B5EF4-FFF2-40B4-BE49-F238E27FC236}">
                    <a16:creationId xmlns:a16="http://schemas.microsoft.com/office/drawing/2014/main" id="{ED0110AB-8B42-43AA-AAC2-21F0DA127B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74257" y="3496790"/>
                <a:ext cx="1082042" cy="1082042"/>
              </a:xfrm>
              <a:prstGeom prst="rect">
                <a:avLst/>
              </a:prstGeom>
            </p:spPr>
          </p:pic>
          <p:pic>
            <p:nvPicPr>
              <p:cNvPr id="97" name="Imagem 96">
                <a:extLst>
                  <a:ext uri="{FF2B5EF4-FFF2-40B4-BE49-F238E27FC236}">
                    <a16:creationId xmlns:a16="http://schemas.microsoft.com/office/drawing/2014/main" id="{8DD42103-CC97-41C5-945F-E5BDAC70C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7498" y="3496790"/>
                <a:ext cx="1082042" cy="1082042"/>
              </a:xfrm>
              <a:prstGeom prst="rect">
                <a:avLst/>
              </a:prstGeom>
            </p:spPr>
          </p:pic>
        </p:grpSp>
        <p:sp>
          <p:nvSpPr>
            <p:cNvPr id="99" name="CaixaDeTexto 98">
              <a:extLst>
                <a:ext uri="{FF2B5EF4-FFF2-40B4-BE49-F238E27FC236}">
                  <a16:creationId xmlns:a16="http://schemas.microsoft.com/office/drawing/2014/main" id="{8470ACD5-A340-4563-981C-542B25852AC4}"/>
                </a:ext>
              </a:extLst>
            </p:cNvPr>
            <p:cNvSpPr txBox="1"/>
            <p:nvPr/>
          </p:nvSpPr>
          <p:spPr>
            <a:xfrm>
              <a:off x="2363456" y="4255666"/>
              <a:ext cx="1956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1888CF"/>
                  </a:solidFill>
                  <a:latin typeface="Roboto" pitchFamily="2" charset="0"/>
                  <a:ea typeface="Roboto" pitchFamily="2" charset="0"/>
                </a:rPr>
                <a:t>Em parceria com a comunidade</a:t>
              </a:r>
            </a:p>
          </p:txBody>
        </p:sp>
      </p:grpSp>
      <p:grpSp>
        <p:nvGrpSpPr>
          <p:cNvPr id="111" name="Agrupar 110">
            <a:extLst>
              <a:ext uri="{FF2B5EF4-FFF2-40B4-BE49-F238E27FC236}">
                <a16:creationId xmlns:a16="http://schemas.microsoft.com/office/drawing/2014/main" id="{4C47C310-DB6E-481C-9522-4B2EBCD90B7C}"/>
              </a:ext>
            </a:extLst>
          </p:cNvPr>
          <p:cNvGrpSpPr/>
          <p:nvPr/>
        </p:nvGrpSpPr>
        <p:grpSpPr>
          <a:xfrm>
            <a:off x="6401218" y="3384901"/>
            <a:ext cx="1956257" cy="1476535"/>
            <a:chOff x="6452424" y="3428792"/>
            <a:chExt cx="1956257" cy="1476535"/>
          </a:xfrm>
        </p:grpSpPr>
        <p:sp>
          <p:nvSpPr>
            <p:cNvPr id="104" name="CaixaDeTexto 103">
              <a:extLst>
                <a:ext uri="{FF2B5EF4-FFF2-40B4-BE49-F238E27FC236}">
                  <a16:creationId xmlns:a16="http://schemas.microsoft.com/office/drawing/2014/main" id="{A2C59D5C-54EE-4151-8545-63F4A234E541}"/>
                </a:ext>
              </a:extLst>
            </p:cNvPr>
            <p:cNvSpPr txBox="1"/>
            <p:nvPr/>
          </p:nvSpPr>
          <p:spPr>
            <a:xfrm>
              <a:off x="6452424" y="4258996"/>
              <a:ext cx="1956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rgbClr val="1888CF"/>
                  </a:solidFill>
                  <a:latin typeface="Roboto" pitchFamily="2" charset="0"/>
                  <a:ea typeface="Roboto" pitchFamily="2" charset="0"/>
                </a:rPr>
                <a:t>Em benefício da comunidade</a:t>
              </a:r>
            </a:p>
          </p:txBody>
        </p:sp>
        <p:pic>
          <p:nvPicPr>
            <p:cNvPr id="108" name="Imagem 107">
              <a:extLst>
                <a:ext uri="{FF2B5EF4-FFF2-40B4-BE49-F238E27FC236}">
                  <a16:creationId xmlns:a16="http://schemas.microsoft.com/office/drawing/2014/main" id="{AA95BAAC-BBC3-41C7-B8EF-3C3FC18AD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52424" y="3428792"/>
              <a:ext cx="1082042" cy="1082042"/>
            </a:xfrm>
            <a:prstGeom prst="rect">
              <a:avLst/>
            </a:prstGeom>
          </p:spPr>
        </p:pic>
        <p:pic>
          <p:nvPicPr>
            <p:cNvPr id="110" name="Imagem 109">
              <a:extLst>
                <a:ext uri="{FF2B5EF4-FFF2-40B4-BE49-F238E27FC236}">
                  <a16:creationId xmlns:a16="http://schemas.microsoft.com/office/drawing/2014/main" id="{D560288D-CC1A-43C9-8326-9B13DEF55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48819" y="3428792"/>
              <a:ext cx="1082042" cy="10820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8392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3EE45F7-9A59-401D-8181-FB59648E5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009" y="2109853"/>
            <a:ext cx="3515854" cy="2434419"/>
          </a:xfrm>
          <a:prstGeom prst="rect">
            <a:avLst/>
          </a:prstGeom>
        </p:spPr>
      </p:pic>
      <p:sp>
        <p:nvSpPr>
          <p:cNvPr id="10" name="Espaço Reservado para Conteúdo 100">
            <a:extLst>
              <a:ext uri="{FF2B5EF4-FFF2-40B4-BE49-F238E27FC236}">
                <a16:creationId xmlns:a16="http://schemas.microsoft.com/office/drawing/2014/main" id="{C327B133-31CC-41A0-9EE2-40E291F9FF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6462" y="1808593"/>
            <a:ext cx="3015547" cy="30369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b="1" dirty="0">
                <a:latin typeface="Barlow" panose="00000500000000000000" pitchFamily="2" charset="0"/>
                <a:ea typeface="Roboto" pitchFamily="2" charset="0"/>
              </a:rPr>
              <a:t>FOCO inicial é atender: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C00000"/>
                </a:solidFill>
                <a:latin typeface="Barlow" panose="00000500000000000000" pitchFamily="2" charset="0"/>
                <a:ea typeface="Roboto" pitchFamily="2" charset="0"/>
              </a:rPr>
              <a:t>Modelos de Pequeno Porte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700" i="1" dirty="0">
                <a:solidFill>
                  <a:srgbClr val="C00000"/>
                </a:solidFill>
                <a:latin typeface="Barlow" panose="00000500000000000000" pitchFamily="2" charset="0"/>
                <a:ea typeface="Roboto" pitchFamily="2" charset="0"/>
              </a:rPr>
              <a:t>centenas de bilhões de parâmetros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Barlow" panose="00000500000000000000" pitchFamily="2" charset="0"/>
                <a:ea typeface="Roboto" pitchFamily="2" charset="0"/>
              </a:rPr>
              <a:t>Tempo de processamento reduzido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700" i="1" dirty="0">
                <a:solidFill>
                  <a:schemeClr val="accent4">
                    <a:lumMod val="75000"/>
                  </a:schemeClr>
                </a:solidFill>
                <a:latin typeface="Barlow" panose="00000500000000000000" pitchFamily="2" charset="0"/>
                <a:ea typeface="Roboto" pitchFamily="2" charset="0"/>
              </a:rPr>
              <a:t>alguns dias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b="1" i="1" dirty="0">
                <a:solidFill>
                  <a:srgbClr val="7030A0"/>
                </a:solidFill>
                <a:latin typeface="Barlow" panose="00000500000000000000" pitchFamily="2" charset="0"/>
                <a:ea typeface="Roboto" pitchFamily="2" charset="0"/>
              </a:rPr>
              <a:t>Datasets</a:t>
            </a:r>
            <a:r>
              <a:rPr lang="pt-BR" b="1" dirty="0">
                <a:solidFill>
                  <a:srgbClr val="7030A0"/>
                </a:solidFill>
                <a:latin typeface="Barlow" panose="00000500000000000000" pitchFamily="2" charset="0"/>
                <a:ea typeface="Roboto" pitchFamily="2" charset="0"/>
              </a:rPr>
              <a:t> de tamanho reduzido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700" i="1" dirty="0">
                <a:solidFill>
                  <a:srgbClr val="7030A0"/>
                </a:solidFill>
                <a:latin typeface="Barlow" panose="00000500000000000000" pitchFamily="2" charset="0"/>
                <a:ea typeface="Roboto" pitchFamily="2" charset="0"/>
              </a:rPr>
              <a:t>dezenas de TBs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8180383-C8C7-401A-BBC6-628DB6340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NOVOS componentes vem por aí...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270038-E18F-46D6-B0F5-86D051948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Infraestrutura de </a:t>
            </a:r>
            <a:r>
              <a:rPr lang="pt-BR" b="1" dirty="0"/>
              <a:t>GPUs</a:t>
            </a:r>
            <a:r>
              <a:rPr lang="pt-BR" dirty="0"/>
              <a:t> para </a:t>
            </a:r>
            <a:r>
              <a:rPr lang="pt-BR" b="1" dirty="0"/>
              <a:t>Ensino e Pesquisa em IA</a:t>
            </a:r>
            <a:r>
              <a:rPr lang="pt-BR" dirty="0"/>
              <a:t>...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DA2C69A-5FAE-4554-BC8E-2816E5F53C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6" t="19058" r="5176" b="19058"/>
          <a:stretch/>
        </p:blipFill>
        <p:spPr>
          <a:xfrm rot="900000">
            <a:off x="7347549" y="196589"/>
            <a:ext cx="1440000" cy="99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79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0383-C8C7-401A-BBC6-628DB6340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NOVOS componentes vem por aí...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270038-E18F-46D6-B0F5-86D051948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Infraestrutura de </a:t>
            </a:r>
            <a:r>
              <a:rPr lang="pt-BR" b="1" dirty="0"/>
              <a:t>GPUs</a:t>
            </a:r>
            <a:r>
              <a:rPr lang="pt-BR" dirty="0"/>
              <a:t> para </a:t>
            </a:r>
            <a:r>
              <a:rPr lang="pt-BR" b="1" dirty="0"/>
              <a:t>Ensino e Pesquisa em IA</a:t>
            </a:r>
            <a:r>
              <a:rPr lang="pt-BR" dirty="0"/>
              <a:t>...</a:t>
            </a:r>
          </a:p>
        </p:txBody>
      </p:sp>
      <p:sp>
        <p:nvSpPr>
          <p:cNvPr id="10" name="Espaço Reservado para Conteúdo 100">
            <a:extLst>
              <a:ext uri="{FF2B5EF4-FFF2-40B4-BE49-F238E27FC236}">
                <a16:creationId xmlns:a16="http://schemas.microsoft.com/office/drawing/2014/main" id="{C327B133-31CC-41A0-9EE2-40E291F9FF9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sz="1800" b="1" dirty="0"/>
              <a:t>Brasil 6G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16 GPUs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2256 GB de Memória de GPU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4 TB de Memória 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368 TB de Armazenamento</a:t>
            </a:r>
          </a:p>
        </p:txBody>
      </p:sp>
      <p:sp>
        <p:nvSpPr>
          <p:cNvPr id="12" name="Espaço Reservado para Conteúdo 100">
            <a:extLst>
              <a:ext uri="{FF2B5EF4-FFF2-40B4-BE49-F238E27FC236}">
                <a16:creationId xmlns:a16="http://schemas.microsoft.com/office/drawing/2014/main" id="{D169E910-C1B5-4F24-BB10-1017019DE566}"/>
              </a:ext>
            </a:extLst>
          </p:cNvPr>
          <p:cNvSpPr txBox="1">
            <a:spLocks/>
          </p:cNvSpPr>
          <p:nvPr/>
        </p:nvSpPr>
        <p:spPr>
          <a:xfrm>
            <a:off x="5781130" y="1825954"/>
            <a:ext cx="3110523" cy="30369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/>
              <a:t>Parceria Instituto Eldorado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8 GPUs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1128 GB de Memória de GPU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2 TB de Memória RAM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93E25D5-3B99-4705-ADAF-F8ECC247B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49" b="20049"/>
          <a:stretch/>
        </p:blipFill>
        <p:spPr>
          <a:xfrm>
            <a:off x="2574121" y="3664394"/>
            <a:ext cx="901481" cy="540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D300322-DE46-4DAF-BBB4-6D5D27989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49" b="20049"/>
          <a:stretch/>
        </p:blipFill>
        <p:spPr>
          <a:xfrm>
            <a:off x="2574121" y="4240177"/>
            <a:ext cx="901481" cy="540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B92D0DF8-B36C-4D90-B4DF-8405D7C05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335" y="3661488"/>
            <a:ext cx="1157378" cy="115737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A977F93F-F859-43B2-B465-BAECEF2C00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49" b="20049"/>
          <a:stretch/>
        </p:blipFill>
        <p:spPr>
          <a:xfrm>
            <a:off x="3475602" y="3664394"/>
            <a:ext cx="901481" cy="5400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95C6D52C-CBA4-4C00-9D63-EA10B3BA8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49" b="20049"/>
          <a:stretch/>
        </p:blipFill>
        <p:spPr>
          <a:xfrm>
            <a:off x="3475602" y="4240177"/>
            <a:ext cx="901481" cy="54000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C0240DCA-C822-4F0E-9003-EA820AAE8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49" b="20049"/>
          <a:stretch/>
        </p:blipFill>
        <p:spPr>
          <a:xfrm>
            <a:off x="6792705" y="3398862"/>
            <a:ext cx="901481" cy="540000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6A3589B4-F167-4B69-81DC-C469AEA89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49" b="20049"/>
          <a:stretch/>
        </p:blipFill>
        <p:spPr>
          <a:xfrm>
            <a:off x="6341964" y="3974645"/>
            <a:ext cx="901481" cy="540000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E7D2BD57-E7AE-41ED-9317-8ADB2FD1FA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49" b="20049"/>
          <a:stretch/>
        </p:blipFill>
        <p:spPr>
          <a:xfrm>
            <a:off x="7353538" y="4078828"/>
            <a:ext cx="901481" cy="540000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66CA6AA7-D333-4D37-9D2A-6A16D9AB5E64}"/>
              </a:ext>
            </a:extLst>
          </p:cNvPr>
          <p:cNvSpPr txBox="1"/>
          <p:nvPr/>
        </p:nvSpPr>
        <p:spPr>
          <a:xfrm>
            <a:off x="5829667" y="4716608"/>
            <a:ext cx="32265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latin typeface="Barlow" panose="00000500000000000000" pitchFamily="2" charset="0"/>
              </a:rPr>
              <a:t>Estas imagens foram desenvolvidas com recursos de IA disponíveis na ferramenta ChatGPT modelo GPT-4o.</a:t>
            </a:r>
          </a:p>
        </p:txBody>
      </p:sp>
    </p:spTree>
    <p:extLst>
      <p:ext uri="{BB962C8B-B14F-4D97-AF65-F5344CB8AC3E}">
        <p14:creationId xmlns:p14="http://schemas.microsoft.com/office/powerpoint/2010/main" val="1605419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C06776-71D9-4203-8E5D-D78AECFB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461" y="274638"/>
            <a:ext cx="6510215" cy="509133"/>
          </a:xfrm>
        </p:spPr>
        <p:txBody>
          <a:bodyPr/>
          <a:lstStyle/>
          <a:p>
            <a:r>
              <a:rPr lang="pt-BR" dirty="0"/>
              <a:t>CONVITE para o 4º Workshop de Testbeds </a:t>
            </a:r>
            <a:r>
              <a:rPr lang="pt-BR" sz="1900" dirty="0"/>
              <a:t>(WTESTBEDS)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43F627-3A54-448B-9CC1-798C92F79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6462" y="1168855"/>
            <a:ext cx="6510214" cy="382360"/>
          </a:xfrm>
        </p:spPr>
        <p:txBody>
          <a:bodyPr/>
          <a:lstStyle/>
          <a:p>
            <a:r>
              <a:rPr lang="pt-BR" dirty="0"/>
              <a:t>Evento Satélite do CSBC 2025 - Maceió/AL - Dias 23 e 24/07</a:t>
            </a:r>
          </a:p>
        </p:txBody>
      </p:sp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id="{CB47D5C9-5CA6-462A-83FA-68FEA5256AC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 anchor="b"/>
          <a:lstStyle/>
          <a:p>
            <a:pPr algn="ctr"/>
            <a:r>
              <a:rPr lang="pt-BR" sz="2000" b="1" dirty="0">
                <a:latin typeface="Roboto" pitchFamily="2" charset="0"/>
                <a:ea typeface="Roboto" pitchFamily="2" charset="0"/>
              </a:rPr>
              <a:t>Destaque para as </a:t>
            </a:r>
            <a:r>
              <a:rPr lang="pt-BR" sz="2000" b="1" i="1" u="sng" dirty="0">
                <a:solidFill>
                  <a:srgbClr val="00B050"/>
                </a:solidFill>
                <a:latin typeface="Roboto" pitchFamily="2" charset="0"/>
                <a:ea typeface="Roboto" pitchFamily="2" charset="0"/>
              </a:rPr>
              <a:t>ATIVIDADES PRÁTICAS</a:t>
            </a:r>
            <a:r>
              <a:rPr lang="pt-BR" sz="2000" b="1" dirty="0">
                <a:latin typeface="Roboto" pitchFamily="2" charset="0"/>
                <a:ea typeface="Roboto" pitchFamily="2" charset="0"/>
              </a:rPr>
              <a:t> em </a:t>
            </a:r>
            <a:r>
              <a:rPr lang="pt-BR" sz="2000" b="1" dirty="0">
                <a:solidFill>
                  <a:srgbClr val="C00000"/>
                </a:solidFill>
                <a:latin typeface="Roboto" pitchFamily="2" charset="0"/>
                <a:ea typeface="Roboto" pitchFamily="2" charset="0"/>
              </a:rPr>
              <a:t>Blockchain</a:t>
            </a:r>
            <a:r>
              <a:rPr lang="pt-BR" sz="2000" b="1" dirty="0">
                <a:latin typeface="Roboto" pitchFamily="2" charset="0"/>
                <a:ea typeface="Roboto" pitchFamily="2" charset="0"/>
              </a:rPr>
              <a:t>, </a:t>
            </a:r>
            <a:r>
              <a:rPr lang="pt-BR" sz="2000" b="1" dirty="0">
                <a:solidFill>
                  <a:srgbClr val="1888CF"/>
                </a:solidFill>
                <a:latin typeface="Roboto" pitchFamily="2" charset="0"/>
                <a:ea typeface="Roboto" pitchFamily="2" charset="0"/>
              </a:rPr>
              <a:t>Cibersegurança</a:t>
            </a:r>
            <a:r>
              <a:rPr lang="pt-BR" sz="2000" b="1" dirty="0">
                <a:latin typeface="Roboto" pitchFamily="2" charset="0"/>
                <a:ea typeface="Roboto" pitchFamily="2" charset="0"/>
              </a:rPr>
              <a:t> e muito mais!</a:t>
            </a:r>
          </a:p>
          <a:p>
            <a:pPr algn="ctr">
              <a:spcBef>
                <a:spcPts val="0"/>
              </a:spcBef>
            </a:pPr>
            <a:r>
              <a:rPr lang="pt-BR" sz="2000" b="1" dirty="0">
                <a:hlinkClick r:id="rId2"/>
              </a:rPr>
              <a:t>https://csbc.sbc.org.br/2025/wtestbeds</a:t>
            </a:r>
            <a:r>
              <a:rPr lang="pt-BR" sz="2000" b="1" dirty="0"/>
              <a:t> 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F931B65-0684-415F-A0CC-6B9026B18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37"/>
          <a:stretch/>
        </p:blipFill>
        <p:spPr>
          <a:xfrm>
            <a:off x="2266462" y="1808593"/>
            <a:ext cx="6494400" cy="205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54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6B1478-77C4-446F-B37B-08CC04A08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PESQUISA SOBRE INTERESSE DE USO DE GPUs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071F24-35B9-4023-9C16-709BEB6F1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Ajude-nos a mapear as interesses e demandas de uso...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BE80B6A3-AA92-4DF0-A866-AE9D65DFAAA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003675" y="1808163"/>
            <a:ext cx="3036887" cy="3036887"/>
          </a:xfr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31AE252-C1C4-4868-920D-173D22FE6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461" y="1936299"/>
            <a:ext cx="900000" cy="59280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8E82299-AABA-4FE5-AC98-E3F25910F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990" y="2733802"/>
            <a:ext cx="900000" cy="59280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0B596F2-DEFD-4B4C-A80C-0903CEA4E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438" y="3385229"/>
            <a:ext cx="900000" cy="59280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3EB1C04-B13A-4499-BD45-470537A78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990" y="4021028"/>
            <a:ext cx="900000" cy="59280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EEE12BB-788B-430C-9ABC-1A0256FF7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676" y="1936299"/>
            <a:ext cx="900000" cy="59280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77ADD1F-E1D1-426F-83F3-7024371AB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753" y="2725369"/>
            <a:ext cx="900000" cy="59280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2E12E3B-1379-4592-AB29-9F70EED88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653" y="3385229"/>
            <a:ext cx="900000" cy="59280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AE10C4A-B662-4F1D-9FFD-5F72F5D9A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753" y="4012595"/>
            <a:ext cx="900000" cy="592804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789B0BBE-FA91-496C-8F3A-E264EC7CC712}"/>
              </a:ext>
            </a:extLst>
          </p:cNvPr>
          <p:cNvSpPr txBox="1"/>
          <p:nvPr/>
        </p:nvSpPr>
        <p:spPr>
          <a:xfrm>
            <a:off x="5845344" y="4804946"/>
            <a:ext cx="32265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800" dirty="0">
                <a:latin typeface="Barlow" panose="00000500000000000000" pitchFamily="2" charset="0"/>
              </a:rPr>
              <a:t>Estas imagens foram desenvolvidas com recursos de IA disponíveis na ferramenta ChatGPT modelo GPT-4o.</a:t>
            </a:r>
          </a:p>
        </p:txBody>
      </p:sp>
    </p:spTree>
    <p:extLst>
      <p:ext uri="{BB962C8B-B14F-4D97-AF65-F5344CB8AC3E}">
        <p14:creationId xmlns:p14="http://schemas.microsoft.com/office/powerpoint/2010/main" val="1799710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C06776-71D9-4203-8E5D-D78AECFB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Laboratório Nacional Multiusuário </a:t>
            </a:r>
            <a:r>
              <a:rPr lang="pt-BR" b="0" dirty="0"/>
              <a:t>para Experimentações em TICs e 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43F627-3A54-448B-9CC1-798C92F79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Ficou interessado? Fale conosco! </a:t>
            </a:r>
            <a:r>
              <a:rPr lang="pt-BR" dirty="0">
                <a:sym typeface="Wingdings" panose="05000000000000000000" pitchFamily="2" charset="2"/>
              </a:rPr>
              <a:t> Também estamos com e</a:t>
            </a:r>
            <a:r>
              <a:rPr lang="pt-BR" dirty="0"/>
              <a:t>stande no Espaço de Demonstrações </a:t>
            </a:r>
            <a:r>
              <a:rPr lang="pt-BR" dirty="0">
                <a:sym typeface="Wingdings" panose="05000000000000000000" pitchFamily="2" charset="2"/>
              </a:rPr>
              <a:t> </a:t>
            </a:r>
            <a:r>
              <a:rPr lang="pt-BR" b="1" dirty="0"/>
              <a:t>VISITE-NOS!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BD5052C1-2A9B-4FD8-B6BF-9E660891E4D6}"/>
              </a:ext>
            </a:extLst>
          </p:cNvPr>
          <p:cNvSpPr>
            <a:spLocks noGrp="1"/>
          </p:cNvSpPr>
          <p:nvPr>
            <p:ph idx="13"/>
          </p:nvPr>
        </p:nvSpPr>
        <p:spPr>
          <a:ln>
            <a:noFill/>
          </a:ln>
        </p:spPr>
        <p:txBody>
          <a:bodyPr anchor="b"/>
          <a:lstStyle/>
          <a:p>
            <a:r>
              <a:rPr lang="pt-BR" b="1" dirty="0">
                <a:hlinkClick r:id="rId2"/>
              </a:rPr>
              <a:t>https://rnpmais.rnp.br/testbeds</a:t>
            </a:r>
            <a:r>
              <a:rPr lang="pt-BR" b="1" dirty="0"/>
              <a:t>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139FC37-C13B-42A0-B2A1-9B957892E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816" y="2007743"/>
            <a:ext cx="2516013" cy="2520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44C18FE-D9B7-456C-A0CF-A8D73F579C03}"/>
              </a:ext>
            </a:extLst>
          </p:cNvPr>
          <p:cNvSpPr txBox="1"/>
          <p:nvPr/>
        </p:nvSpPr>
        <p:spPr>
          <a:xfrm>
            <a:off x="3401081" y="4848184"/>
            <a:ext cx="5545785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Esta imagem foi desenvolvida com recursos de IA disponível na ferramenta ChatGPT modelo GPT-4o.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011A1E3-1A7C-455D-AA27-3321191026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57" t="5340" r="12257" b="5340"/>
          <a:stretch/>
        </p:blipFill>
        <p:spPr>
          <a:xfrm>
            <a:off x="6047162" y="1957673"/>
            <a:ext cx="2441076" cy="28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68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AE1B5D43-2D31-BB5B-8844-186CED838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2656" y="2008064"/>
            <a:ext cx="3013365" cy="334737"/>
          </a:xfrm>
        </p:spPr>
        <p:txBody>
          <a:bodyPr/>
          <a:lstStyle/>
          <a:p>
            <a:r>
              <a:rPr lang="pt-BR" dirty="0"/>
              <a:t>OBRIGADO (A)!</a:t>
            </a: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AADC3C6A-1F75-A005-C9D4-BD96DBDCD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2655" y="2579565"/>
            <a:ext cx="3013364" cy="334737"/>
          </a:xfrm>
        </p:spPr>
        <p:txBody>
          <a:bodyPr/>
          <a:lstStyle/>
          <a:p>
            <a:r>
              <a:rPr lang="pt-BR" i="0" dirty="0">
                <a:latin typeface="Roboto" pitchFamily="2" charset="0"/>
                <a:ea typeface="Roboto" pitchFamily="2" charset="0"/>
              </a:rPr>
              <a:t>GUSTAVO Neves DIAS</a:t>
            </a:r>
          </a:p>
          <a:p>
            <a:r>
              <a:rPr lang="pt-BR" sz="1600" i="0" dirty="0">
                <a:latin typeface="Roboto" pitchFamily="2" charset="0"/>
                <a:ea typeface="Roboto" pitchFamily="2" charset="0"/>
                <a:hlinkClick r:id="rId3"/>
              </a:rPr>
              <a:t>www.linkedin.com/in/gndias/</a:t>
            </a:r>
            <a:endParaRPr lang="pt-BR" sz="1600" i="0" dirty="0">
              <a:latin typeface="Roboto" pitchFamily="2" charset="0"/>
              <a:ea typeface="Roboto" pitchFamily="2" charset="0"/>
            </a:endParaRPr>
          </a:p>
          <a:p>
            <a:r>
              <a:rPr lang="pt-BR" i="0" dirty="0">
                <a:latin typeface="Roboto" pitchFamily="2" charset="0"/>
                <a:ea typeface="Roboto" pitchFamily="2" charset="0"/>
              </a:rPr>
              <a:t>gustavo.dias@rnp.br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8C21502-EB96-496A-8898-9A3E3B7C2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515" y="3363095"/>
            <a:ext cx="839177" cy="83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99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2D18FD-52B7-403C-8BAC-CBB7DC65A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Longe de ser um termo exclusivo da Indústria Moveleira...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71ADB7-D68F-47F9-B424-687A4E2FD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Indústria </a:t>
            </a:r>
            <a:r>
              <a:rPr lang="pt-BR" b="1" u="sng" dirty="0"/>
              <a:t>Aeroespacial</a:t>
            </a:r>
            <a:r>
              <a:rPr lang="pt-BR" b="1" dirty="0"/>
              <a:t>:</a:t>
            </a:r>
            <a:r>
              <a:rPr lang="pt-BR" dirty="0"/>
              <a:t> teste de peças e sistemas de aviões...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69E55C-CBAA-4E0C-BFFE-29B7F88389E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6461" y="1808593"/>
            <a:ext cx="6510214" cy="3036940"/>
          </a:xfrm>
          <a:ln>
            <a:noFill/>
          </a:ln>
        </p:spPr>
        <p:txBody>
          <a:bodyPr anchor="b"/>
          <a:lstStyle/>
          <a:p>
            <a:r>
              <a:rPr lang="pt-BR" sz="1000" dirty="0"/>
              <a:t>Fonte: </a:t>
            </a:r>
            <a:r>
              <a:rPr lang="pt-BR" sz="1000" dirty="0">
                <a:hlinkClick r:id="rId2"/>
              </a:rPr>
              <a:t>https://www.dlr.de/de/ft/downloads/dokumente/attas.pdf/@@download/file/attas.pdf</a:t>
            </a:r>
            <a:endParaRPr lang="pt-BR" sz="1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099CC0D-5A04-4F49-BCF4-D1070EF30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461" y="1808593"/>
            <a:ext cx="5122839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39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2D18FD-52B7-403C-8BAC-CBB7DC65A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Longe de ser um termo exclusivo da Indústria Moveleira...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71ADB7-D68F-47F9-B424-687A4E2FD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Indústria </a:t>
            </a:r>
            <a:r>
              <a:rPr lang="pt-BR" b="1" u="sng" dirty="0"/>
              <a:t>Farmacêutica</a:t>
            </a:r>
            <a:r>
              <a:rPr lang="pt-BR" b="1" dirty="0"/>
              <a:t>:</a:t>
            </a:r>
            <a:r>
              <a:rPr lang="pt-BR" dirty="0"/>
              <a:t> testes de medicamentos...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69E55C-CBAA-4E0C-BFFE-29B7F88389E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6461" y="1808593"/>
            <a:ext cx="6510214" cy="3036940"/>
          </a:xfrm>
          <a:ln>
            <a:noFill/>
          </a:ln>
        </p:spPr>
        <p:txBody>
          <a:bodyPr anchor="b"/>
          <a:lstStyle/>
          <a:p>
            <a:r>
              <a:rPr lang="pt-BR" sz="1000" dirty="0"/>
              <a:t>Fonte: </a:t>
            </a:r>
            <a:r>
              <a:rPr lang="pt-BR" sz="1000" dirty="0">
                <a:hlinkClick r:id="rId2"/>
              </a:rPr>
              <a:t>https://www.phoenix-oitb.eu/</a:t>
            </a:r>
            <a:endParaRPr lang="pt-BR" sz="10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5FD4E72-37B6-4640-BD7A-291C7D3EA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461" y="1808593"/>
            <a:ext cx="4992000" cy="280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0F41781-F1A1-46FB-A9A2-22C6FC5A5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553" y="2945505"/>
            <a:ext cx="2662122" cy="167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13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2D18FD-52B7-403C-8BAC-CBB7DC65A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Longe de ser um termo exclusivo da Indústria Moveleira...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71ADB7-D68F-47F9-B424-687A4E2FD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Indústria </a:t>
            </a:r>
            <a:r>
              <a:rPr lang="pt-BR" b="1" u="sng" dirty="0"/>
              <a:t>Automobilística</a:t>
            </a:r>
            <a:r>
              <a:rPr lang="pt-BR" b="1" dirty="0"/>
              <a:t>:</a:t>
            </a:r>
            <a:r>
              <a:rPr lang="pt-BR" dirty="0"/>
              <a:t> testes de direção, suspensão, eixos...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69E55C-CBAA-4E0C-BFFE-29B7F88389E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6461" y="1808593"/>
            <a:ext cx="6510214" cy="3036940"/>
          </a:xfrm>
          <a:ln>
            <a:noFill/>
          </a:ln>
        </p:spPr>
        <p:txBody>
          <a:bodyPr anchor="b"/>
          <a:lstStyle/>
          <a:p>
            <a:r>
              <a:rPr lang="pt-BR" sz="1000" dirty="0"/>
              <a:t>Fonte: </a:t>
            </a:r>
            <a:r>
              <a:rPr lang="pt-BR" sz="1000" dirty="0">
                <a:hlinkClick r:id="rId2"/>
              </a:rPr>
              <a:t>https://www.ipg-automotive.com/en/know-how/media-library/</a:t>
            </a:r>
            <a:endParaRPr lang="pt-BR" sz="1000" dirty="0"/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C5BE82CB-4FCC-4245-8A3E-532E7949BF87}"/>
              </a:ext>
            </a:extLst>
          </p:cNvPr>
          <p:cNvGrpSpPr/>
          <p:nvPr/>
        </p:nvGrpSpPr>
        <p:grpSpPr>
          <a:xfrm>
            <a:off x="3015595" y="1808593"/>
            <a:ext cx="5011947" cy="2808000"/>
            <a:chOff x="2412291" y="1808593"/>
            <a:chExt cx="5011947" cy="2808000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AA65A78C-BBD1-47A8-9F07-E1091DE4A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000" t="17132" r="21044" b="22081"/>
            <a:stretch/>
          </p:blipFill>
          <p:spPr>
            <a:xfrm>
              <a:off x="2412291" y="1808593"/>
              <a:ext cx="2417786" cy="1404000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166B4D98-DF35-4EE9-A6E0-885A4EA18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173" t="15973" r="20958" b="23571"/>
            <a:stretch/>
          </p:blipFill>
          <p:spPr>
            <a:xfrm>
              <a:off x="4997048" y="1808593"/>
              <a:ext cx="2427190" cy="1404000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5ED5AC2D-B73A-435F-8B41-C4E04DFE1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174" t="19120" r="20870" b="19597"/>
            <a:stretch/>
          </p:blipFill>
          <p:spPr>
            <a:xfrm>
              <a:off x="3623470" y="3212593"/>
              <a:ext cx="2398184" cy="14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4031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2D18FD-52B7-403C-8BAC-CBB7DC65A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Longe de ser um termo exclusivo da Indústria Moveleira...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971ADB7-D68F-47F9-B424-687A4E2FD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 não seria diferente para as </a:t>
            </a:r>
            <a:r>
              <a:rPr lang="pt-BR" b="1" dirty="0"/>
              <a:t>Tecnologias de Informação e Comunicação (TICs)</a:t>
            </a:r>
            <a:r>
              <a:rPr lang="pt-BR" dirty="0"/>
              <a:t>!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D69E55C-CBAA-4E0C-BFFE-29B7F88389E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6461" y="1808593"/>
            <a:ext cx="6510214" cy="3036940"/>
          </a:xfrm>
          <a:ln>
            <a:noFill/>
          </a:ln>
        </p:spPr>
        <p:txBody>
          <a:bodyPr anchor="b"/>
          <a:lstStyle/>
          <a:p>
            <a:r>
              <a:rPr lang="pt-BR" sz="1000" dirty="0"/>
              <a:t>Fonte: </a:t>
            </a:r>
            <a:r>
              <a:rPr lang="pt-BR" sz="1000" dirty="0">
                <a:hlinkClick r:id="rId2"/>
              </a:rPr>
              <a:t>https://testrigor.com/blog/test-bed-in-software-testing/</a:t>
            </a:r>
            <a:endParaRPr lang="pt-BR" sz="10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1E0C381-1D79-40B0-8BE4-5415FB5DF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874"/>
          <a:stretch/>
        </p:blipFill>
        <p:spPr>
          <a:xfrm>
            <a:off x="2266461" y="1808593"/>
            <a:ext cx="5538937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17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96CCAF-51FD-4E55-957A-5B631BEF7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Para EXPERIMENTOS e TESTES com as TICs...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87A318C-CA6C-41F6-BA56-A02FC7602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Métodos de Experimentação!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E51D22-3418-48F0-B35A-111959950C2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Conteúdo 3">
            <a:extLst>
              <a:ext uri="{FF2B5EF4-FFF2-40B4-BE49-F238E27FC236}">
                <a16:creationId xmlns:a16="http://schemas.microsoft.com/office/drawing/2014/main" id="{67CE9C63-9A95-48C7-9B2A-1C0CF056F221}"/>
              </a:ext>
            </a:extLst>
          </p:cNvPr>
          <p:cNvSpPr txBox="1">
            <a:spLocks/>
          </p:cNvSpPr>
          <p:nvPr/>
        </p:nvSpPr>
        <p:spPr>
          <a:xfrm>
            <a:off x="2266461" y="1808593"/>
            <a:ext cx="6510214" cy="3036940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pt-BR" sz="1700" b="0" i="0" kern="1200" dirty="0" smtClean="0">
                <a:solidFill>
                  <a:schemeClr val="tx1"/>
                </a:solidFill>
                <a:latin typeface="Barlow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00" dirty="0"/>
              <a:t>Fonte: adaptado da apresentação “</a:t>
            </a:r>
            <a:r>
              <a:rPr lang="en-US" sz="1000" i="1" dirty="0"/>
              <a:t>The Role and Relevance of Experimentation in Computer Science</a:t>
            </a:r>
            <a:r>
              <a:rPr lang="pt-BR" sz="1000" dirty="0"/>
              <a:t>”, WFIBRE 2021.</a:t>
            </a:r>
            <a:endParaRPr lang="pt-BR" sz="105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922624C-26DB-4E0B-A9A6-5FBC5338FE2D}"/>
              </a:ext>
            </a:extLst>
          </p:cNvPr>
          <p:cNvSpPr/>
          <p:nvPr/>
        </p:nvSpPr>
        <p:spPr>
          <a:xfrm>
            <a:off x="2267168" y="1808593"/>
            <a:ext cx="3254400" cy="1404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Roboto" pitchFamily="2" charset="0"/>
                <a:ea typeface="Roboto" pitchFamily="2" charset="0"/>
              </a:rPr>
              <a:t>Benchmarking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F720824-48E8-4A89-8126-328AC09C84E8}"/>
              </a:ext>
            </a:extLst>
          </p:cNvPr>
          <p:cNvSpPr/>
          <p:nvPr/>
        </p:nvSpPr>
        <p:spPr>
          <a:xfrm>
            <a:off x="2267168" y="3212593"/>
            <a:ext cx="3254400" cy="1404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Roboto" pitchFamily="2" charset="0"/>
                <a:ea typeface="Roboto" pitchFamily="2" charset="0"/>
              </a:rPr>
              <a:t>Simulação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BEADB87-74F2-4BFA-BE14-0DDADFB0025A}"/>
              </a:ext>
            </a:extLst>
          </p:cNvPr>
          <p:cNvSpPr/>
          <p:nvPr/>
        </p:nvSpPr>
        <p:spPr>
          <a:xfrm>
            <a:off x="5522276" y="1808593"/>
            <a:ext cx="3254400" cy="1404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Roboto" pitchFamily="2" charset="0"/>
                <a:ea typeface="Roboto" pitchFamily="2" charset="0"/>
              </a:rPr>
              <a:t>Experimento Real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A54B746-3DA8-4327-A4DA-092841780E5C}"/>
              </a:ext>
            </a:extLst>
          </p:cNvPr>
          <p:cNvSpPr/>
          <p:nvPr/>
        </p:nvSpPr>
        <p:spPr>
          <a:xfrm>
            <a:off x="5521568" y="3212593"/>
            <a:ext cx="3254400" cy="14040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Roboto" pitchFamily="2" charset="0"/>
                <a:ea typeface="Roboto" pitchFamily="2" charset="0"/>
              </a:rPr>
              <a:t>Emulação</a:t>
            </a:r>
          </a:p>
        </p:txBody>
      </p: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F08CB975-6DD3-4247-84B6-4161DFFBD004}"/>
              </a:ext>
            </a:extLst>
          </p:cNvPr>
          <p:cNvCxnSpPr>
            <a:cxnSpLocks/>
          </p:cNvCxnSpPr>
          <p:nvPr/>
        </p:nvCxnSpPr>
        <p:spPr>
          <a:xfrm>
            <a:off x="5518292" y="1619007"/>
            <a:ext cx="0" cy="2992574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D2DC39C3-B8B6-45A2-AA91-6F9CD3280387}"/>
              </a:ext>
            </a:extLst>
          </p:cNvPr>
          <p:cNvCxnSpPr>
            <a:cxnSpLocks/>
          </p:cNvCxnSpPr>
          <p:nvPr/>
        </p:nvCxnSpPr>
        <p:spPr>
          <a:xfrm flipH="1">
            <a:off x="2266462" y="3207074"/>
            <a:ext cx="6657405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A03058BA-19EC-4A17-994F-2746907A4CF9}"/>
              </a:ext>
            </a:extLst>
          </p:cNvPr>
          <p:cNvSpPr txBox="1"/>
          <p:nvPr/>
        </p:nvSpPr>
        <p:spPr>
          <a:xfrm>
            <a:off x="5524843" y="1810032"/>
            <a:ext cx="1349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Roboto" pitchFamily="2" charset="0"/>
                <a:ea typeface="Roboto" pitchFamily="2" charset="0"/>
              </a:rPr>
              <a:t>Ambiente Real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30B97651-BBD4-4005-B8FF-0FF0392383B9}"/>
              </a:ext>
            </a:extLst>
          </p:cNvPr>
          <p:cNvSpPr txBox="1"/>
          <p:nvPr/>
        </p:nvSpPr>
        <p:spPr>
          <a:xfrm>
            <a:off x="7401157" y="2893779"/>
            <a:ext cx="1368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Roboto" pitchFamily="2" charset="0"/>
                <a:ea typeface="Roboto" pitchFamily="2" charset="0"/>
              </a:rPr>
              <a:t>Aplicação Real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04BA6F25-D7F6-46D7-8197-664CEE163797}"/>
              </a:ext>
            </a:extLst>
          </p:cNvPr>
          <p:cNvSpPr txBox="1"/>
          <p:nvPr/>
        </p:nvSpPr>
        <p:spPr>
          <a:xfrm>
            <a:off x="2276229" y="2865398"/>
            <a:ext cx="1858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Roboto" pitchFamily="2" charset="0"/>
                <a:ea typeface="Roboto" pitchFamily="2" charset="0"/>
              </a:rPr>
              <a:t>Modelo da Aplicação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5283D239-DE3B-44FD-AF09-7CAFEF34A5A2}"/>
              </a:ext>
            </a:extLst>
          </p:cNvPr>
          <p:cNvSpPr txBox="1"/>
          <p:nvPr/>
        </p:nvSpPr>
        <p:spPr>
          <a:xfrm>
            <a:off x="5524843" y="4296340"/>
            <a:ext cx="1844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latin typeface="Roboto" pitchFamily="2" charset="0"/>
                <a:ea typeface="Roboto" pitchFamily="2" charset="0"/>
              </a:rPr>
              <a:t>Modelo do Ambiente</a:t>
            </a:r>
          </a:p>
        </p:txBody>
      </p:sp>
    </p:spTree>
    <p:extLst>
      <p:ext uri="{BB962C8B-B14F-4D97-AF65-F5344CB8AC3E}">
        <p14:creationId xmlns:p14="http://schemas.microsoft.com/office/powerpoint/2010/main" val="1079086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19521E-2431-44DF-B50A-257191E6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Contextualizando </a:t>
            </a:r>
            <a:r>
              <a:rPr lang="pt-BR" u="sng" dirty="0"/>
              <a:t>Testbeds...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9C2264-28A5-466A-A052-3FA0C2026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Na RNP, os </a:t>
            </a:r>
            <a:r>
              <a:rPr lang="pt-BR" b="1" u="sng" dirty="0"/>
              <a:t>Testbeds</a:t>
            </a:r>
            <a:r>
              <a:rPr lang="pt-BR" dirty="0"/>
              <a:t> genericamente falando são...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3C7E680-718C-4DE7-B700-C5DAEF468C9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800"/>
              </a:spcBef>
            </a:pPr>
            <a:r>
              <a:rPr lang="pt-BR" sz="3000" b="1" i="1" dirty="0"/>
              <a:t>Infraestruturas de </a:t>
            </a:r>
            <a:r>
              <a:rPr lang="pt-BR" sz="3000" b="1" i="1" dirty="0">
                <a:highlight>
                  <a:srgbClr val="FFFF00"/>
                </a:highlight>
              </a:rPr>
              <a:t>hardware</a:t>
            </a:r>
            <a:r>
              <a:rPr lang="pt-BR" sz="3000" b="1" i="1" dirty="0"/>
              <a:t> e </a:t>
            </a:r>
            <a:r>
              <a:rPr lang="pt-BR" sz="3000" b="1" i="1" dirty="0">
                <a:highlight>
                  <a:srgbClr val="00FF00"/>
                </a:highlight>
              </a:rPr>
              <a:t>software</a:t>
            </a:r>
            <a:r>
              <a:rPr lang="pt-BR" sz="3000" b="1" i="1" dirty="0"/>
              <a:t> conectadas em </a:t>
            </a:r>
            <a:r>
              <a:rPr lang="pt-BR" sz="3000" b="1" i="1" dirty="0">
                <a:highlight>
                  <a:srgbClr val="00FFFF"/>
                </a:highlight>
              </a:rPr>
              <a:t>rede</a:t>
            </a:r>
            <a:r>
              <a:rPr lang="pt-BR" sz="3000" b="1" i="1" dirty="0"/>
              <a:t> de forma </a:t>
            </a:r>
            <a:r>
              <a:rPr lang="pt-BR" sz="3000" b="1" i="1" dirty="0">
                <a:highlight>
                  <a:srgbClr val="FF00FF"/>
                </a:highlight>
              </a:rPr>
              <a:t>distribuída</a:t>
            </a:r>
            <a:r>
              <a:rPr lang="pt-BR" sz="3000" b="1" i="1" dirty="0"/>
              <a:t>, construída com o objetivo de permitir a realização de </a:t>
            </a:r>
            <a:r>
              <a:rPr lang="pt-BR" sz="3000" b="1" i="1" dirty="0">
                <a:solidFill>
                  <a:schemeClr val="bg1"/>
                </a:solidFill>
                <a:highlight>
                  <a:srgbClr val="0000FF"/>
                </a:highlight>
              </a:rPr>
              <a:t>experimentos reais</a:t>
            </a:r>
            <a:r>
              <a:rPr lang="pt-BR" sz="3000" b="1" i="1" dirty="0"/>
              <a:t> por parte de seus usuários.</a:t>
            </a:r>
          </a:p>
        </p:txBody>
      </p:sp>
    </p:spTree>
    <p:extLst>
      <p:ext uri="{BB962C8B-B14F-4D97-AF65-F5344CB8AC3E}">
        <p14:creationId xmlns:p14="http://schemas.microsoft.com/office/powerpoint/2010/main" val="798126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5DA19C-8089-47B4-A3F6-0D9B25653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longa jornada da RNP com </a:t>
            </a:r>
            <a:r>
              <a:rPr lang="pt-BR" u="sng" dirty="0"/>
              <a:t>DESENVOLVIMENTO</a:t>
            </a:r>
            <a:r>
              <a:rPr lang="pt-BR" dirty="0"/>
              <a:t> de Testbeds...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BEA0F5-9875-4FC8-A037-8A0AB46CC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Alguns exemplos de </a:t>
            </a:r>
            <a:r>
              <a:rPr lang="pt-BR" b="1" dirty="0"/>
              <a:t>Projetos de P&amp;D</a:t>
            </a:r>
            <a:r>
              <a:rPr lang="pt-BR" dirty="0"/>
              <a:t> que criaram </a:t>
            </a:r>
            <a:r>
              <a:rPr lang="pt-BR" b="1" i="1" u="sng" dirty="0"/>
              <a:t>Testbeds</a:t>
            </a:r>
            <a:r>
              <a:rPr lang="pt-BR" dirty="0"/>
              <a:t>...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7B65F78-1A6C-421D-814B-A48936580C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66462" y="1808593"/>
            <a:ext cx="6510214" cy="3036940"/>
          </a:xfrm>
        </p:spPr>
        <p:txBody>
          <a:bodyPr/>
          <a:lstStyle/>
          <a:p>
            <a:r>
              <a:rPr lang="pt-BR" sz="2400" b="1" dirty="0"/>
              <a:t>Rede GIGA</a:t>
            </a:r>
            <a:r>
              <a:rPr lang="pt-BR" sz="2400" dirty="0"/>
              <a:t>, </a:t>
            </a:r>
            <a:r>
              <a:rPr lang="pt-BR" sz="2400" i="1" u="sng" dirty="0"/>
              <a:t>PlanetLab</a:t>
            </a:r>
            <a:r>
              <a:rPr lang="pt-BR" sz="2400" dirty="0"/>
              <a:t>, </a:t>
            </a:r>
            <a:r>
              <a:rPr lang="pt-BR" sz="2400" b="1" dirty="0"/>
              <a:t>FIBRE</a:t>
            </a:r>
            <a:r>
              <a:rPr lang="pt-BR" sz="2400" dirty="0"/>
              <a:t>, </a:t>
            </a:r>
            <a:r>
              <a:rPr lang="pt-BR" sz="2400" i="1" u="sng" dirty="0"/>
              <a:t>CloudNEXT</a:t>
            </a:r>
            <a:r>
              <a:rPr lang="pt-BR" sz="2400" dirty="0"/>
              <a:t>, </a:t>
            </a:r>
            <a:r>
              <a:rPr lang="pt-BR" sz="2400" b="1" dirty="0"/>
              <a:t>MonIPÊ</a:t>
            </a:r>
            <a:r>
              <a:rPr lang="pt-BR" sz="2400" dirty="0"/>
              <a:t>, </a:t>
            </a:r>
            <a:r>
              <a:rPr lang="pt-BR" sz="2400" i="1" u="sng" dirty="0"/>
              <a:t>SDN Overlay</a:t>
            </a:r>
            <a:r>
              <a:rPr lang="pt-BR" sz="2400" dirty="0"/>
              <a:t>, </a:t>
            </a:r>
            <a:r>
              <a:rPr lang="pt-BR" sz="2400" b="1" dirty="0"/>
              <a:t>LOFT</a:t>
            </a:r>
            <a:r>
              <a:rPr lang="pt-BR" sz="2400" dirty="0"/>
              <a:t>, </a:t>
            </a:r>
            <a:r>
              <a:rPr lang="pt-BR" sz="2400" i="1" u="sng" dirty="0"/>
              <a:t>ScienceDMZ</a:t>
            </a:r>
            <a:r>
              <a:rPr lang="pt-BR" sz="2400" dirty="0"/>
              <a:t>, </a:t>
            </a:r>
            <a:r>
              <a:rPr lang="pt-BR" sz="2400" b="1" dirty="0"/>
              <a:t>GIdLab</a:t>
            </a:r>
            <a:r>
              <a:rPr lang="pt-BR" sz="2400" dirty="0"/>
              <a:t>, </a:t>
            </a:r>
            <a:r>
              <a:rPr lang="pt-BR" sz="2400" i="1" u="sng" dirty="0"/>
              <a:t>IDS</a:t>
            </a:r>
            <a:r>
              <a:rPr lang="pt-BR" sz="2400" dirty="0"/>
              <a:t>, </a:t>
            </a:r>
            <a:r>
              <a:rPr lang="pt-BR" sz="2400" b="1" dirty="0"/>
              <a:t>SDN Multicamada</a:t>
            </a:r>
            <a:r>
              <a:rPr lang="pt-BR" sz="2400" dirty="0"/>
              <a:t>, </a:t>
            </a:r>
            <a:r>
              <a:rPr lang="pt-BR" sz="2400" i="1" u="sng" dirty="0"/>
              <a:t>FIWARELab</a:t>
            </a:r>
            <a:r>
              <a:rPr lang="pt-BR" sz="2400" i="1" dirty="0"/>
              <a:t> </a:t>
            </a:r>
            <a:r>
              <a:rPr lang="pt-BR" sz="2400" dirty="0"/>
              <a:t>e muitos outros...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8B636441-6619-4EE9-8584-D622B8FB70E6}"/>
              </a:ext>
            </a:extLst>
          </p:cNvPr>
          <p:cNvGrpSpPr/>
          <p:nvPr/>
        </p:nvGrpSpPr>
        <p:grpSpPr>
          <a:xfrm>
            <a:off x="2519179" y="3045349"/>
            <a:ext cx="6004777" cy="1800184"/>
            <a:chOff x="2519181" y="2571750"/>
            <a:chExt cx="6004777" cy="1800184"/>
          </a:xfrm>
        </p:grpSpPr>
        <p:pic>
          <p:nvPicPr>
            <p:cNvPr id="1026" name="Picture 2" descr="Localização geográfica da proposta rede Giga">
              <a:extLst>
                <a:ext uri="{FF2B5EF4-FFF2-40B4-BE49-F238E27FC236}">
                  <a16:creationId xmlns:a16="http://schemas.microsoft.com/office/drawing/2014/main" id="{FFF7F8B6-F789-42DD-A61A-36A269C662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2" t="8414" r="2141" b="3876"/>
            <a:stretch/>
          </p:blipFill>
          <p:spPr bwMode="auto">
            <a:xfrm>
              <a:off x="2519181" y="2776574"/>
              <a:ext cx="1914521" cy="12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8FA93FE-7F0E-4867-B101-78AE7D115B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22" r="54514" b="18791"/>
            <a:stretch/>
          </p:blipFill>
          <p:spPr bwMode="auto">
            <a:xfrm>
              <a:off x="4545994" y="2571750"/>
              <a:ext cx="1116000" cy="1050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onto de Presença da RNP no Piauí">
              <a:extLst>
                <a:ext uri="{FF2B5EF4-FFF2-40B4-BE49-F238E27FC236}">
                  <a16:creationId xmlns:a16="http://schemas.microsoft.com/office/drawing/2014/main" id="{DE336F1B-BBD2-4187-885F-377A3A9E1C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3301" y="3795750"/>
              <a:ext cx="1459831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8026740B-3D09-40F5-B676-AAEB18986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74287" y="2571750"/>
              <a:ext cx="1136360" cy="1051200"/>
            </a:xfrm>
            <a:prstGeom prst="rect">
              <a:avLst/>
            </a:prstGeom>
          </p:spPr>
        </p:pic>
        <p:pic>
          <p:nvPicPr>
            <p:cNvPr id="1032" name="Picture 8" descr="PlanetLab Logo">
              <a:extLst>
                <a:ext uri="{FF2B5EF4-FFF2-40B4-BE49-F238E27FC236}">
                  <a16:creationId xmlns:a16="http://schemas.microsoft.com/office/drawing/2014/main" id="{719B74ED-1CCF-4EB3-81DB-8CA9EE6DF7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028" y="3759565"/>
              <a:ext cx="1116000" cy="612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4AA952B8-024A-4390-982C-2C74215C7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22244" y="2652215"/>
              <a:ext cx="1501714" cy="1051200"/>
            </a:xfrm>
            <a:prstGeom prst="rect">
              <a:avLst/>
            </a:prstGeom>
          </p:spPr>
        </p:pic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62822AD-4BF9-46DB-B42F-B98626F71A68}"/>
              </a:ext>
            </a:extLst>
          </p:cNvPr>
          <p:cNvSpPr txBox="1"/>
          <p:nvPr/>
        </p:nvSpPr>
        <p:spPr>
          <a:xfrm>
            <a:off x="2259560" y="4646973"/>
            <a:ext cx="2263739" cy="221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" dirty="0">
                <a:latin typeface="Barlow" panose="00000500000000000000" pitchFamily="2" charset="0"/>
              </a:rPr>
              <a:t>Fonte: </a:t>
            </a:r>
            <a:r>
              <a:rPr lang="pt-BR" sz="800" i="1" dirty="0">
                <a:latin typeface="Barlow" panose="00000500000000000000" pitchFamily="2" charset="0"/>
              </a:rPr>
              <a:t>Memória RNP (</a:t>
            </a:r>
            <a:r>
              <a:rPr lang="pt-BR" sz="800" i="1" dirty="0">
                <a:latin typeface="Barlow" panose="00000500000000000000" pitchFamily="2" charset="0"/>
                <a:hlinkClick r:id="rId8"/>
              </a:rPr>
              <a:t>https://memoria.rnp.br/</a:t>
            </a:r>
            <a:r>
              <a:rPr lang="pt-BR" sz="800" i="1" dirty="0">
                <a:latin typeface="Barlow" panose="000005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11998"/>
      </p:ext>
    </p:extLst>
  </p:cSld>
  <p:clrMapOvr>
    <a:masterClrMapping/>
  </p:clrMapOvr>
</p:sld>
</file>

<file path=ppt/theme/theme1.xml><?xml version="1.0" encoding="utf-8"?>
<a:theme xmlns:a="http://schemas.openxmlformats.org/drawingml/2006/main" name="CAP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5_PPT_TEMPLATE" id="{B3410479-881B-E341-B546-2569FC824EA1}" vid="{860DC92B-32AC-9D41-9B87-FDACF1D43486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5_PPT_TEMPLATE" id="{B3410479-881B-E341-B546-2569FC824EA1}" vid="{A8F55201-57D3-3C41-82D1-9A370FBFD4AF}"/>
    </a:ext>
  </a:extLst>
</a:theme>
</file>

<file path=ppt/theme/theme3.xml><?xml version="1.0" encoding="utf-8"?>
<a:theme xmlns:a="http://schemas.openxmlformats.org/drawingml/2006/main" name="1_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NP2025_PPT_TEMPLATE" id="{B3410479-881B-E341-B546-2569FC824EA1}" vid="{BF4B9223-F729-4E44-A568-6178DCF8BC6C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0D452AA9114C74DB233E85CC49C021D" ma:contentTypeVersion="13" ma:contentTypeDescription="Crie um novo documento." ma:contentTypeScope="" ma:versionID="107a0a7f101d5df022b2909500738594">
  <xsd:schema xmlns:xsd="http://www.w3.org/2001/XMLSchema" xmlns:xs="http://www.w3.org/2001/XMLSchema" xmlns:p="http://schemas.microsoft.com/office/2006/metadata/properties" xmlns:ns2="2b5e868a-31e1-4ebe-9651-7b5e2b90c47f" xmlns:ns3="2aa2c7b6-9799-4ab1-b0ee-3db142e654af" targetNamespace="http://schemas.microsoft.com/office/2006/metadata/properties" ma:root="true" ma:fieldsID="3e163f63363c44a23ad51a8bb1cd1c52" ns2:_="" ns3:_="">
    <xsd:import namespace="2b5e868a-31e1-4ebe-9651-7b5e2b90c47f"/>
    <xsd:import namespace="2aa2c7b6-9799-4ab1-b0ee-3db142e654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5e868a-31e1-4ebe-9651-7b5e2b90c4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5c6d6704-c1be-48d0-823f-e0f8bcbfaa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a2c7b6-9799-4ab1-b0ee-3db142e654a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198d749-8989-4e1d-bf29-fc41001de84f}" ma:internalName="TaxCatchAll" ma:showField="CatchAllData" ma:web="2aa2c7b6-9799-4ab1-b0ee-3db142e654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5e868a-31e1-4ebe-9651-7b5e2b90c47f">
      <Terms xmlns="http://schemas.microsoft.com/office/infopath/2007/PartnerControls"/>
    </lcf76f155ced4ddcb4097134ff3c332f>
    <TaxCatchAll xmlns="2aa2c7b6-9799-4ab1-b0ee-3db142e654af" xsi:nil="true"/>
  </documentManagement>
</p:properties>
</file>

<file path=customXml/itemProps1.xml><?xml version="1.0" encoding="utf-8"?>
<ds:datastoreItem xmlns:ds="http://schemas.openxmlformats.org/officeDocument/2006/customXml" ds:itemID="{CF708038-38BC-42D3-842B-F97B4519D1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F1F86B-EECD-41B4-B805-BD0EB98690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5e868a-31e1-4ebe-9651-7b5e2b90c47f"/>
    <ds:schemaRef ds:uri="2aa2c7b6-9799-4ab1-b0ee-3db142e654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5DE9FC5-F8A3-4DB7-A60C-46C4770C4784}">
  <ds:schemaRefs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2aa2c7b6-9799-4ab1-b0ee-3db142e654af"/>
    <ds:schemaRef ds:uri="2b5e868a-31e1-4ebe-9651-7b5e2b90c47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templateWRNP2025</Template>
  <TotalTime>426</TotalTime>
  <Words>1332</Words>
  <Application>Microsoft Office PowerPoint</Application>
  <PresentationFormat>Apresentação na tela (16:9)</PresentationFormat>
  <Paragraphs>153</Paragraphs>
  <Slides>28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slides</vt:lpstr>
      </vt:variant>
      <vt:variant>
        <vt:i4>28</vt:i4>
      </vt:variant>
    </vt:vector>
  </HeadingPairs>
  <TitlesOfParts>
    <vt:vector size="31" baseType="lpstr">
      <vt:lpstr>CAPA</vt:lpstr>
      <vt:lpstr>Personalizar design</vt:lpstr>
      <vt:lpstr>1_Personalizar design</vt:lpstr>
      <vt:lpstr>Laboratório Nacional Multiusuário para Experimentações em TICs e IA</vt:lpstr>
      <vt:lpstr>A importância de EXPERIMENTAR antes...</vt:lpstr>
      <vt:lpstr>Longe de ser um termo exclusivo da Indústria Moveleira...</vt:lpstr>
      <vt:lpstr>Longe de ser um termo exclusivo da Indústria Moveleira...</vt:lpstr>
      <vt:lpstr>Longe de ser um termo exclusivo da Indústria Moveleira...</vt:lpstr>
      <vt:lpstr>Longe de ser um termo exclusivo da Indústria Moveleira...</vt:lpstr>
      <vt:lpstr>Para EXPERIMENTOS e TESTES com as TICs...</vt:lpstr>
      <vt:lpstr>Contextualizando Testbeds...</vt:lpstr>
      <vt:lpstr>A longa jornada da RNP com DESENVOLVIMENTO de Testbeds...</vt:lpstr>
      <vt:lpstr>E desde 2021 com a OPERAÇÃO e OFERTA de Testbeds...</vt:lpstr>
      <vt:lpstr>Serviço de Testbeds</vt:lpstr>
      <vt:lpstr>Peraí! Qual é a relação de Testbeds com essa apresentação?!</vt:lpstr>
      <vt:lpstr>Então vamos ao tema da apresentação...</vt:lpstr>
      <vt:lpstr>Então vamos ao tema da apresentação...</vt:lpstr>
      <vt:lpstr>Então vamos ao tema da apresentação...</vt:lpstr>
      <vt:lpstr>Qualquer semelhança NÃO é mera coincidência...</vt:lpstr>
      <vt:lpstr>Voltando aos exemplos dos Projetos de P&amp;D...</vt:lpstr>
      <vt:lpstr>Princípio de funcionamento do Laboratório...</vt:lpstr>
      <vt:lpstr>Principais componentes do Laboratório...</vt:lpstr>
      <vt:lpstr>Principais componentes do Laboratório...</vt:lpstr>
      <vt:lpstr>A Equipe Técnica de Suporte &amp; Atendimento...</vt:lpstr>
      <vt:lpstr>Ciclo Virtuoso de P&amp;D na RNP...</vt:lpstr>
      <vt:lpstr>NOVOS componentes vem por aí...</vt:lpstr>
      <vt:lpstr>NOVOS componentes vem por aí...</vt:lpstr>
      <vt:lpstr>CONVITE para o 4º Workshop de Testbeds (WTESTBEDS)</vt:lpstr>
      <vt:lpstr>PESQUISA SOBRE INTERESSE DE USO DE GPUs</vt:lpstr>
      <vt:lpstr>Laboratório Nacional Multiusuário para Experimentações em TICs e IA</vt:lpstr>
      <vt:lpstr>OBRIGADO (A)!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Gustavo Neves Dias</dc:creator>
  <cp:lastModifiedBy>Gustavo Neves Dias</cp:lastModifiedBy>
  <cp:revision>248</cp:revision>
  <dcterms:created xsi:type="dcterms:W3CDTF">2025-05-19T07:00:13Z</dcterms:created>
  <dcterms:modified xsi:type="dcterms:W3CDTF">2025-05-20T10:49:52Z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0x01010010D452AA9114C74DB233E85CC49C021D</vt:lpwstr>
  </property>
</Properties>
</file>