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</p:sldIdLst>
  <p:sldSz cx="18288000" cy="10287000"/>
  <p:notesSz cx="6858000" cy="9144000"/>
  <p:embeddedFontLst>
    <p:embeddedFont>
      <p:font typeface="Arimo" panose="020B0604020202020204" charset="0"/>
      <p:regular r:id="rId14"/>
    </p:embeddedFont>
    <p:embeddedFont>
      <p:font typeface="Barlow" panose="00000500000000000000" pitchFamily="2" charset="0"/>
      <p:regular r:id="rId15"/>
      <p:bold r:id="rId16"/>
      <p:italic r:id="rId17"/>
      <p:boldItalic r:id="rId18"/>
    </p:embeddedFont>
    <p:embeddedFont>
      <p:font typeface="Barlow Bold" panose="00000800000000000000" charset="0"/>
      <p:regular r:id="rId19"/>
      <p:bold r:id="rId20"/>
    </p:embeddedFont>
    <p:embeddedFont>
      <p:font typeface="Barlow Italics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(MS)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2364D8-AE0C-EC34-6407-0239F4CFDA0D}" v="46" dt="2025-05-20T11:47:45.9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observatorioblockchain.org.br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0" y="0"/>
            <a:ext cx="18280598" cy="10287000"/>
          </a:xfrm>
          <a:custGeom>
            <a:avLst/>
            <a:gdLst/>
            <a:ahLst/>
            <a:cxnLst/>
            <a:rect l="l" t="t" r="r" b="b"/>
            <a:pathLst>
              <a:path w="18280598" h="10287000">
                <a:moveTo>
                  <a:pt x="0" y="0"/>
                </a:moveTo>
                <a:lnTo>
                  <a:pt x="18280598" y="0"/>
                </a:lnTo>
                <a:lnTo>
                  <a:pt x="182805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99270" y="4955003"/>
            <a:ext cx="9444176" cy="2114372"/>
            <a:chOff x="0" y="0"/>
            <a:chExt cx="12592234" cy="28191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92234" cy="2819163"/>
            </a:xfrm>
            <a:custGeom>
              <a:avLst/>
              <a:gdLst/>
              <a:ahLst/>
              <a:cxnLst/>
              <a:rect l="l" t="t" r="r" b="b"/>
              <a:pathLst>
                <a:path w="12592234" h="2819163">
                  <a:moveTo>
                    <a:pt x="0" y="0"/>
                  </a:moveTo>
                  <a:lnTo>
                    <a:pt x="12592234" y="0"/>
                  </a:lnTo>
                  <a:lnTo>
                    <a:pt x="12592234" y="2819163"/>
                  </a:lnTo>
                  <a:lnTo>
                    <a:pt x="0" y="28191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57150"/>
              <a:ext cx="12592234" cy="2762013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r">
                <a:lnSpc>
                  <a:spcPts val="4968"/>
                </a:lnSpc>
              </a:pPr>
              <a:r>
                <a:rPr lang="en-US" sz="46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De olho na web do futuro: o papel do Observatório Nacional de Blockchain na disseminação científica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788734" y="7286848"/>
            <a:ext cx="8154712" cy="653144"/>
            <a:chOff x="0" y="0"/>
            <a:chExt cx="10872949" cy="8708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72950" cy="870859"/>
            </a:xfrm>
            <a:custGeom>
              <a:avLst/>
              <a:gdLst/>
              <a:ahLst/>
              <a:cxnLst/>
              <a:rect l="l" t="t" r="r" b="b"/>
              <a:pathLst>
                <a:path w="10872950" h="870859">
                  <a:moveTo>
                    <a:pt x="0" y="0"/>
                  </a:moveTo>
                  <a:lnTo>
                    <a:pt x="10872950" y="0"/>
                  </a:lnTo>
                  <a:lnTo>
                    <a:pt x="10872950" y="870859"/>
                  </a:lnTo>
                  <a:lnTo>
                    <a:pt x="0" y="8708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10872949" cy="8422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672"/>
                </a:lnSpc>
              </a:pPr>
              <a:r>
                <a:rPr lang="en-US" sz="340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Larriza Thurler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26175" y="8159067"/>
            <a:ext cx="10017271" cy="653144"/>
            <a:chOff x="0" y="0"/>
            <a:chExt cx="13356361" cy="8708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356361" cy="870859"/>
            </a:xfrm>
            <a:custGeom>
              <a:avLst/>
              <a:gdLst/>
              <a:ahLst/>
              <a:cxnLst/>
              <a:rect l="l" t="t" r="r" b="b"/>
              <a:pathLst>
                <a:path w="13356361" h="870859">
                  <a:moveTo>
                    <a:pt x="0" y="0"/>
                  </a:moveTo>
                  <a:lnTo>
                    <a:pt x="13356361" y="0"/>
                  </a:lnTo>
                  <a:lnTo>
                    <a:pt x="13356361" y="870859"/>
                  </a:lnTo>
                  <a:lnTo>
                    <a:pt x="0" y="87085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13356361" cy="84228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672"/>
                </a:lnSpc>
              </a:pPr>
              <a:r>
                <a:rPr lang="en-US" sz="3400" i="1">
                  <a:solidFill>
                    <a:srgbClr val="FFFFFF"/>
                  </a:solidFill>
                  <a:latin typeface="Barlow Italics"/>
                  <a:ea typeface="Barlow Italics"/>
                  <a:cs typeface="Barlow Italics"/>
                  <a:sym typeface="Barlow Italics"/>
                </a:rPr>
                <a:t>RNP / Coordenadora de Disseminação Científica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6"/>
            <a:ext cx="18292760" cy="10284320"/>
          </a:xfrm>
          <a:custGeom>
            <a:avLst/>
            <a:gdLst/>
            <a:ahLst/>
            <a:cxnLst/>
            <a:rect l="l" t="t" r="r" b="b"/>
            <a:pathLst>
              <a:path w="18292760" h="10284320">
                <a:moveTo>
                  <a:pt x="0" y="0"/>
                </a:moveTo>
                <a:lnTo>
                  <a:pt x="18292760" y="0"/>
                </a:lnTo>
                <a:lnTo>
                  <a:pt x="18292760" y="10284320"/>
                </a:lnTo>
                <a:lnTo>
                  <a:pt x="0" y="1028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32922" y="549276"/>
            <a:ext cx="13020430" cy="1018266"/>
            <a:chOff x="0" y="0"/>
            <a:chExt cx="17360573" cy="1357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60573" cy="1357688"/>
            </a:xfrm>
            <a:custGeom>
              <a:avLst/>
              <a:gdLst/>
              <a:ahLst/>
              <a:cxnLst/>
              <a:rect l="l" t="t" r="r" b="b"/>
              <a:pathLst>
                <a:path w="17360573" h="1357688">
                  <a:moveTo>
                    <a:pt x="0" y="0"/>
                  </a:moveTo>
                  <a:lnTo>
                    <a:pt x="17360573" y="0"/>
                  </a:lnTo>
                  <a:lnTo>
                    <a:pt x="17360573" y="1357688"/>
                  </a:lnTo>
                  <a:lnTo>
                    <a:pt x="0" y="13576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7360573" cy="13291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20"/>
                </a:lnSpc>
              </a:pPr>
              <a:r>
                <a:rPr lang="en-US" sz="4000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Agenda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273140" y="5512225"/>
            <a:ext cx="903923" cy="864334"/>
          </a:xfrm>
          <a:custGeom>
            <a:avLst/>
            <a:gdLst/>
            <a:ahLst/>
            <a:cxnLst/>
            <a:rect l="l" t="t" r="r" b="b"/>
            <a:pathLst>
              <a:path w="903923" h="864334">
                <a:moveTo>
                  <a:pt x="0" y="0"/>
                </a:moveTo>
                <a:lnTo>
                  <a:pt x="903922" y="0"/>
                </a:lnTo>
                <a:lnTo>
                  <a:pt x="903922" y="864334"/>
                </a:lnTo>
                <a:lnTo>
                  <a:pt x="0" y="864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73140" y="2673675"/>
            <a:ext cx="903923" cy="864335"/>
          </a:xfrm>
          <a:custGeom>
            <a:avLst/>
            <a:gdLst/>
            <a:ahLst/>
            <a:cxnLst/>
            <a:rect l="l" t="t" r="r" b="b"/>
            <a:pathLst>
              <a:path w="903923" h="864335">
                <a:moveTo>
                  <a:pt x="0" y="0"/>
                </a:moveTo>
                <a:lnTo>
                  <a:pt x="903922" y="0"/>
                </a:lnTo>
                <a:lnTo>
                  <a:pt x="903922" y="864334"/>
                </a:lnTo>
                <a:lnTo>
                  <a:pt x="0" y="864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57027" y="7273129"/>
            <a:ext cx="2196325" cy="2055173"/>
          </a:xfrm>
          <a:custGeom>
            <a:avLst/>
            <a:gdLst/>
            <a:ahLst/>
            <a:cxnLst/>
            <a:rect l="l" t="t" r="r" b="b"/>
            <a:pathLst>
              <a:path w="2196325" h="2055173">
                <a:moveTo>
                  <a:pt x="0" y="0"/>
                </a:moveTo>
                <a:lnTo>
                  <a:pt x="2196325" y="0"/>
                </a:lnTo>
                <a:lnTo>
                  <a:pt x="2196325" y="2055173"/>
                </a:lnTo>
                <a:lnTo>
                  <a:pt x="0" y="205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401386" y="5644354"/>
            <a:ext cx="10098483" cy="126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1DFF"/>
                </a:solidFill>
                <a:latin typeface="Barlow"/>
                <a:ea typeface="Barlow"/>
                <a:cs typeface="Barlow"/>
                <a:sym typeface="Barlow"/>
              </a:rPr>
              <a:t>Agosto: Treinamento online em Blockchain  do Projeto Ilíada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01386" y="2597475"/>
            <a:ext cx="9634838" cy="189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1DFF"/>
                </a:solidFill>
                <a:latin typeface="Barlow"/>
                <a:ea typeface="Barlow"/>
                <a:cs typeface="Barlow"/>
                <a:sym typeface="Barlow"/>
              </a:rPr>
              <a:t>24 de julho: Atividade prática em Blockchain  do Projeto Ilíada no Workshop de Test Beds (WTESTBEDS) do CSBC, em Maceió</a:t>
            </a:r>
          </a:p>
        </p:txBody>
      </p:sp>
    </p:spTree>
  </p:cSld>
  <p:clrMapOvr>
    <a:masterClrMapping/>
  </p:clrMapOvr>
  <p:transition spd="slow">
    <p:cover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6"/>
            <a:ext cx="18292760" cy="10284320"/>
          </a:xfrm>
          <a:custGeom>
            <a:avLst/>
            <a:gdLst/>
            <a:ahLst/>
            <a:cxnLst/>
            <a:rect l="l" t="t" r="r" b="b"/>
            <a:pathLst>
              <a:path w="18292760" h="10284320">
                <a:moveTo>
                  <a:pt x="0" y="0"/>
                </a:moveTo>
                <a:lnTo>
                  <a:pt x="18292760" y="0"/>
                </a:lnTo>
                <a:lnTo>
                  <a:pt x="18292760" y="10284320"/>
                </a:lnTo>
                <a:lnTo>
                  <a:pt x="0" y="1028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32922" y="549276"/>
            <a:ext cx="13020430" cy="1018266"/>
            <a:chOff x="0" y="0"/>
            <a:chExt cx="17360573" cy="1357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60573" cy="1357688"/>
            </a:xfrm>
            <a:custGeom>
              <a:avLst/>
              <a:gdLst/>
              <a:ahLst/>
              <a:cxnLst/>
              <a:rect l="l" t="t" r="r" b="b"/>
              <a:pathLst>
                <a:path w="17360573" h="1357688">
                  <a:moveTo>
                    <a:pt x="0" y="0"/>
                  </a:moveTo>
                  <a:lnTo>
                    <a:pt x="17360573" y="0"/>
                  </a:lnTo>
                  <a:lnTo>
                    <a:pt x="17360573" y="1357688"/>
                  </a:lnTo>
                  <a:lnTo>
                    <a:pt x="0" y="13576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7360573" cy="13291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20"/>
                </a:lnSpc>
              </a:pPr>
              <a:r>
                <a:rPr lang="en-US" sz="4000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LinkedIn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532922" y="1845663"/>
            <a:ext cx="12726378" cy="4288438"/>
          </a:xfrm>
          <a:custGeom>
            <a:avLst/>
            <a:gdLst/>
            <a:ahLst/>
            <a:cxnLst/>
            <a:rect l="l" t="t" r="r" b="b"/>
            <a:pathLst>
              <a:path w="12726378" h="4947379">
                <a:moveTo>
                  <a:pt x="0" y="0"/>
                </a:moveTo>
                <a:lnTo>
                  <a:pt x="12726378" y="0"/>
                </a:lnTo>
                <a:lnTo>
                  <a:pt x="12726378" y="4947379"/>
                </a:lnTo>
                <a:lnTo>
                  <a:pt x="0" y="4947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5366"/>
            </a:stretch>
          </a:blipFill>
        </p:spPr>
        <p:txBody>
          <a:bodyPr/>
          <a:lstStyle/>
          <a:p>
            <a:endParaRPr lang="pt-BR" dirty="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5788" y="5137732"/>
            <a:ext cx="4937760" cy="493776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8"/>
            <a:ext cx="18292760" cy="10284322"/>
          </a:xfrm>
          <a:custGeom>
            <a:avLst/>
            <a:gdLst/>
            <a:ahLst/>
            <a:cxnLst/>
            <a:rect l="l" t="t" r="r" b="b"/>
            <a:pathLst>
              <a:path w="18292760" h="10284322">
                <a:moveTo>
                  <a:pt x="0" y="0"/>
                </a:moveTo>
                <a:lnTo>
                  <a:pt x="18292760" y="0"/>
                </a:lnTo>
                <a:lnTo>
                  <a:pt x="18292760" y="10284322"/>
                </a:lnTo>
                <a:lnTo>
                  <a:pt x="0" y="10284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745312" y="4016128"/>
            <a:ext cx="6026730" cy="741553"/>
            <a:chOff x="0" y="0"/>
            <a:chExt cx="8035640" cy="9887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35640" cy="988737"/>
            </a:xfrm>
            <a:custGeom>
              <a:avLst/>
              <a:gdLst/>
              <a:ahLst/>
              <a:cxnLst/>
              <a:rect l="l" t="t" r="r" b="b"/>
              <a:pathLst>
                <a:path w="8035640" h="988737">
                  <a:moveTo>
                    <a:pt x="0" y="0"/>
                  </a:moveTo>
                  <a:lnTo>
                    <a:pt x="8035640" y="0"/>
                  </a:lnTo>
                  <a:lnTo>
                    <a:pt x="8035640" y="988737"/>
                  </a:lnTo>
                  <a:lnTo>
                    <a:pt x="0" y="9887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8035640" cy="96016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4320"/>
                </a:lnSpc>
              </a:pPr>
              <a:r>
                <a:rPr lang="en-US" sz="4000" b="1">
                  <a:solidFill>
                    <a:srgbClr val="FFFF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OBRIGADA!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45310" y="5159130"/>
            <a:ext cx="6026728" cy="718117"/>
            <a:chOff x="0" y="0"/>
            <a:chExt cx="8035637" cy="9574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35637" cy="957489"/>
            </a:xfrm>
            <a:custGeom>
              <a:avLst/>
              <a:gdLst/>
              <a:ahLst/>
              <a:cxnLst/>
              <a:rect l="l" t="t" r="r" b="b"/>
              <a:pathLst>
                <a:path w="8035637" h="957489">
                  <a:moveTo>
                    <a:pt x="0" y="0"/>
                  </a:moveTo>
                  <a:lnTo>
                    <a:pt x="8035637" y="0"/>
                  </a:lnTo>
                  <a:lnTo>
                    <a:pt x="8035637" y="957489"/>
                  </a:lnTo>
                  <a:lnTo>
                    <a:pt x="0" y="95748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035637" cy="9765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88"/>
                </a:lnSpc>
              </a:pPr>
              <a:r>
                <a:rPr lang="en-US" sz="3600" i="1">
                  <a:solidFill>
                    <a:srgbClr val="FFFFFF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larriza.thurler@rnp.br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6"/>
            <a:ext cx="18292760" cy="10284320"/>
          </a:xfrm>
          <a:custGeom>
            <a:avLst/>
            <a:gdLst/>
            <a:ahLst/>
            <a:cxnLst/>
            <a:rect l="l" t="t" r="r" b="b"/>
            <a:pathLst>
              <a:path w="18292760" h="10284320">
                <a:moveTo>
                  <a:pt x="0" y="0"/>
                </a:moveTo>
                <a:lnTo>
                  <a:pt x="18292760" y="0"/>
                </a:lnTo>
                <a:lnTo>
                  <a:pt x="18292760" y="10284320"/>
                </a:lnTo>
                <a:lnTo>
                  <a:pt x="0" y="1028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32922" y="549276"/>
            <a:ext cx="13020430" cy="1018266"/>
            <a:chOff x="0" y="0"/>
            <a:chExt cx="17360573" cy="1357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60573" cy="1357688"/>
            </a:xfrm>
            <a:custGeom>
              <a:avLst/>
              <a:gdLst/>
              <a:ahLst/>
              <a:cxnLst/>
              <a:rect l="l" t="t" r="r" b="b"/>
              <a:pathLst>
                <a:path w="17360573" h="1357688">
                  <a:moveTo>
                    <a:pt x="0" y="0"/>
                  </a:moveTo>
                  <a:lnTo>
                    <a:pt x="17360573" y="0"/>
                  </a:lnTo>
                  <a:lnTo>
                    <a:pt x="17360573" y="1357688"/>
                  </a:lnTo>
                  <a:lnTo>
                    <a:pt x="0" y="13576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7360573" cy="13291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20"/>
                </a:lnSpc>
              </a:pPr>
              <a:r>
                <a:rPr lang="en-US" sz="4000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O papel estratégico dos observatórios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33183" y="2976777"/>
            <a:ext cx="13020428" cy="6073880"/>
            <a:chOff x="0" y="0"/>
            <a:chExt cx="17360571" cy="809850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60571" cy="8098506"/>
            </a:xfrm>
            <a:custGeom>
              <a:avLst/>
              <a:gdLst/>
              <a:ahLst/>
              <a:cxnLst/>
              <a:rect l="l" t="t" r="r" b="b"/>
              <a:pathLst>
                <a:path w="17360571" h="8098506">
                  <a:moveTo>
                    <a:pt x="0" y="0"/>
                  </a:moveTo>
                  <a:lnTo>
                    <a:pt x="17360571" y="0"/>
                  </a:lnTo>
                  <a:lnTo>
                    <a:pt x="17360571" y="8098506"/>
                  </a:lnTo>
                  <a:lnTo>
                    <a:pt x="0" y="8098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17360571" cy="8069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734060" lvl="1" indent="-367030" algn="l">
                <a:lnSpc>
                  <a:spcPts val="3672"/>
                </a:lnSpc>
                <a:buFont typeface="Arial"/>
                <a:buChar char="•"/>
              </a:pPr>
              <a:r>
                <a:rPr lang="en-US" sz="340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Organismos auxiliares e colegiados que </a:t>
              </a:r>
              <a:r>
                <a:rPr lang="en-US" sz="3400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facilitam o acesso público a informações de qualidade</a:t>
              </a:r>
              <a:r>
                <a:rPr lang="en-US" sz="340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, apoiando a </a:t>
              </a:r>
              <a:r>
                <a:rPr lang="en-US" sz="3400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tomada de decisões</a:t>
              </a:r>
              <a:r>
                <a:rPr lang="en-US" sz="340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por autoridades responsáveis (Maiorano, 2003).</a:t>
              </a:r>
            </a:p>
            <a:p>
              <a:pPr algn="l">
                <a:lnSpc>
                  <a:spcPts val="3671"/>
                </a:lnSpc>
              </a:pPr>
              <a:endParaRPr lang="en-US" sz="34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734059" lvl="1" indent="-367030" algn="l">
                <a:lnSpc>
                  <a:spcPts val="3671"/>
                </a:lnSpc>
                <a:buFont typeface="Arial"/>
                <a:buChar char="•"/>
              </a:pPr>
              <a:r>
                <a:rPr lang="en-US" sz="3399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Em geral, suas funções incluem a</a:t>
              </a:r>
              <a:r>
                <a:rPr lang="en-US" sz="3399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 recopilação e elaboração de bases de dados</a:t>
              </a:r>
              <a:r>
                <a:rPr lang="en-US" sz="3399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, desenvolvimento de metodologias para </a:t>
              </a:r>
              <a:r>
                <a:rPr lang="en-US" sz="3399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codificação e categorização de informações</a:t>
              </a:r>
              <a:r>
                <a:rPr lang="en-US" sz="3399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, promoção da  </a:t>
              </a:r>
              <a:r>
                <a:rPr lang="en-US" sz="3399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conexão </a:t>
              </a:r>
              <a:r>
                <a:rPr lang="en-US" sz="3399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entre pessoas e organizações em áreas similares, aplicação de novas </a:t>
              </a:r>
              <a:r>
                <a:rPr lang="en-US" sz="3399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ferramentas técnicas</a:t>
              </a:r>
              <a:r>
                <a:rPr lang="en-US" sz="3399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e </a:t>
              </a:r>
              <a:r>
                <a:rPr lang="en-US" sz="3399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análise </a:t>
              </a:r>
              <a:r>
                <a:rPr lang="en-US" sz="3399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de tendências e publicações (Albornoz e Herschmann, 2006).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4620166" y="7531346"/>
            <a:ext cx="2814637" cy="2480399"/>
          </a:xfrm>
          <a:custGeom>
            <a:avLst/>
            <a:gdLst/>
            <a:ahLst/>
            <a:cxnLst/>
            <a:rect l="l" t="t" r="r" b="b"/>
            <a:pathLst>
              <a:path w="2814637" h="2480399">
                <a:moveTo>
                  <a:pt x="0" y="0"/>
                </a:moveTo>
                <a:lnTo>
                  <a:pt x="2814637" y="0"/>
                </a:lnTo>
                <a:lnTo>
                  <a:pt x="2814637" y="2480399"/>
                </a:lnTo>
                <a:lnTo>
                  <a:pt x="0" y="2480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414375" y="1888207"/>
            <a:ext cx="13020428" cy="764720"/>
            <a:chOff x="0" y="0"/>
            <a:chExt cx="17360571" cy="10196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360571" cy="1019627"/>
            </a:xfrm>
            <a:custGeom>
              <a:avLst/>
              <a:gdLst/>
              <a:ahLst/>
              <a:cxnLst/>
              <a:rect l="l" t="t" r="r" b="b"/>
              <a:pathLst>
                <a:path w="17360571" h="1019627">
                  <a:moveTo>
                    <a:pt x="0" y="0"/>
                  </a:moveTo>
                  <a:lnTo>
                    <a:pt x="17360571" y="0"/>
                  </a:lnTo>
                  <a:lnTo>
                    <a:pt x="17360571" y="1019627"/>
                  </a:lnTo>
                  <a:lnTo>
                    <a:pt x="0" y="10196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7360571" cy="97200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88"/>
                </a:lnSpc>
              </a:pPr>
              <a:r>
                <a:rPr lang="en-US" sz="360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Definição e funções</a:t>
              </a:r>
            </a:p>
          </p:txBody>
        </p:sp>
      </p:grp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6"/>
            <a:ext cx="18292760" cy="10284320"/>
          </a:xfrm>
          <a:custGeom>
            <a:avLst/>
            <a:gdLst/>
            <a:ahLst/>
            <a:cxnLst/>
            <a:rect l="l" t="t" r="r" b="b"/>
            <a:pathLst>
              <a:path w="18292760" h="10284320">
                <a:moveTo>
                  <a:pt x="0" y="0"/>
                </a:moveTo>
                <a:lnTo>
                  <a:pt x="18292760" y="0"/>
                </a:lnTo>
                <a:lnTo>
                  <a:pt x="18292760" y="10284320"/>
                </a:lnTo>
                <a:lnTo>
                  <a:pt x="0" y="1028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32922" y="549276"/>
            <a:ext cx="13478906" cy="1018266"/>
            <a:chOff x="0" y="0"/>
            <a:chExt cx="17971875" cy="1357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971874" cy="1357688"/>
            </a:xfrm>
            <a:custGeom>
              <a:avLst/>
              <a:gdLst/>
              <a:ahLst/>
              <a:cxnLst/>
              <a:rect l="l" t="t" r="r" b="b"/>
              <a:pathLst>
                <a:path w="17971874" h="1357688">
                  <a:moveTo>
                    <a:pt x="0" y="0"/>
                  </a:moveTo>
                  <a:lnTo>
                    <a:pt x="17971874" y="0"/>
                  </a:lnTo>
                  <a:lnTo>
                    <a:pt x="17971874" y="1357688"/>
                  </a:lnTo>
                  <a:lnTo>
                    <a:pt x="0" y="13576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7971875" cy="13291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20"/>
                </a:lnSpc>
              </a:pPr>
              <a:r>
                <a:rPr lang="en-US" sz="4000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Gênese e missão do Observatório Nacional de Blockchain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14375" y="1888207"/>
            <a:ext cx="13020428" cy="764720"/>
            <a:chOff x="0" y="0"/>
            <a:chExt cx="17360571" cy="10196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60571" cy="1019627"/>
            </a:xfrm>
            <a:custGeom>
              <a:avLst/>
              <a:gdLst/>
              <a:ahLst/>
              <a:cxnLst/>
              <a:rect l="l" t="t" r="r" b="b"/>
              <a:pathLst>
                <a:path w="17360571" h="1019627">
                  <a:moveTo>
                    <a:pt x="0" y="0"/>
                  </a:moveTo>
                  <a:lnTo>
                    <a:pt x="17360571" y="0"/>
                  </a:lnTo>
                  <a:lnTo>
                    <a:pt x="17360571" y="1019627"/>
                  </a:lnTo>
                  <a:lnTo>
                    <a:pt x="0" y="10196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7360571" cy="97200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88"/>
                </a:lnSpc>
              </a:pPr>
              <a:r>
                <a:rPr lang="en-US" sz="360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Inspiração e idealização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414375" y="2973592"/>
            <a:ext cx="9581858" cy="6073880"/>
            <a:chOff x="0" y="0"/>
            <a:chExt cx="12775810" cy="80985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775811" cy="8098506"/>
            </a:xfrm>
            <a:custGeom>
              <a:avLst/>
              <a:gdLst/>
              <a:ahLst/>
              <a:cxnLst/>
              <a:rect l="l" t="t" r="r" b="b"/>
              <a:pathLst>
                <a:path w="12775811" h="8098506">
                  <a:moveTo>
                    <a:pt x="0" y="0"/>
                  </a:moveTo>
                  <a:lnTo>
                    <a:pt x="12775811" y="0"/>
                  </a:lnTo>
                  <a:lnTo>
                    <a:pt x="12775811" y="8098506"/>
                  </a:lnTo>
                  <a:lnTo>
                    <a:pt x="0" y="8098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12775810" cy="8069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672"/>
                </a:lnSpc>
              </a:pPr>
              <a:r>
                <a:rPr lang="en-US" sz="340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A </a:t>
              </a:r>
              <a:r>
                <a:rPr lang="en-US" sz="340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iniciativa</a:t>
              </a:r>
              <a:r>
                <a:rPr lang="en-US" sz="340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é um dos </a:t>
              </a:r>
              <a:r>
                <a:rPr lang="en-US" sz="340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resultados</a:t>
              </a:r>
              <a:r>
                <a:rPr lang="en-US" sz="340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do </a:t>
              </a:r>
              <a:r>
                <a:rPr lang="en-US" sz="3400" b="1" dirty="0" err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Projeto</a:t>
              </a:r>
              <a:r>
                <a:rPr lang="en-US" sz="3400" b="1" dirty="0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 </a:t>
              </a:r>
              <a:r>
                <a:rPr lang="en-US" sz="3400" b="1" dirty="0" err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Ilíada</a:t>
              </a:r>
              <a:r>
                <a:rPr lang="en-US" sz="340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, </a:t>
              </a:r>
              <a:r>
                <a:rPr lang="en-US" sz="340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desenvolvido</a:t>
              </a:r>
              <a:r>
                <a:rPr lang="en-US" sz="340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pela RNP e </a:t>
              </a:r>
              <a:r>
                <a:rPr lang="en-US" sz="340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pelo</a:t>
              </a:r>
              <a:r>
                <a:rPr lang="en-US" sz="340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CPQD, com </a:t>
              </a:r>
              <a:r>
                <a:rPr lang="en-US" sz="340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coordenação</a:t>
              </a:r>
              <a:r>
                <a:rPr lang="en-US" sz="340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da Softex e </a:t>
              </a:r>
              <a:r>
                <a:rPr lang="en-US" sz="340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financiamento</a:t>
              </a:r>
              <a:r>
                <a:rPr lang="en-US" sz="340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do </a:t>
              </a:r>
              <a:r>
                <a:rPr lang="en-US" sz="340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Ministério</a:t>
              </a:r>
              <a:r>
                <a:rPr lang="en-US" sz="340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da Ciência, </a:t>
              </a:r>
              <a:r>
                <a:rPr lang="en-US" sz="340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Tecnologia</a:t>
              </a:r>
              <a:r>
                <a:rPr lang="en-US" sz="340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e </a:t>
              </a:r>
              <a:r>
                <a:rPr lang="en-US" sz="340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Inovação</a:t>
              </a:r>
              <a:r>
                <a:rPr lang="en-US" sz="340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(MCTI).</a:t>
              </a:r>
            </a:p>
            <a:p>
              <a:pPr algn="l">
                <a:lnSpc>
                  <a:spcPts val="3671"/>
                </a:lnSpc>
              </a:pPr>
              <a:endParaRPr lang="en-US" sz="340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algn="l">
                <a:lnSpc>
                  <a:spcPts val="3671"/>
                </a:lnSpc>
              </a:pPr>
              <a:r>
                <a:rPr lang="en-US" sz="335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Idealizado</a:t>
              </a:r>
              <a:r>
                <a:rPr lang="en-US" sz="335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</a:t>
              </a:r>
              <a:r>
                <a:rPr lang="en-US" sz="335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por</a:t>
              </a:r>
              <a:r>
                <a:rPr lang="en-US" sz="335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Fabiola Greve (UFBA) e o CT-Blockchain, da RNP, </a:t>
              </a:r>
              <a:r>
                <a:rPr lang="en-US" sz="335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inspirado</a:t>
              </a:r>
              <a:r>
                <a:rPr lang="en-US" sz="335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no EU Blockchain Observatory e </a:t>
              </a:r>
              <a:r>
                <a:rPr lang="en-US" sz="335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adaptado</a:t>
              </a:r>
              <a:r>
                <a:rPr lang="en-US" sz="335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para o </a:t>
              </a:r>
              <a:r>
                <a:rPr lang="en-US" sz="335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contexto</a:t>
              </a:r>
              <a:r>
                <a:rPr lang="en-US" sz="335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 </a:t>
              </a:r>
              <a:r>
                <a:rPr lang="en-US" sz="3350" dirty="0" err="1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brasileiro</a:t>
              </a:r>
              <a:r>
                <a:rPr lang="en-US" sz="3350" dirty="0">
                  <a:solidFill>
                    <a:srgbClr val="000000"/>
                  </a:solidFill>
                  <a:latin typeface="Barlow"/>
                  <a:ea typeface="Barlow"/>
                  <a:cs typeface="Barlow"/>
                  <a:sym typeface="Barlow"/>
                </a:rPr>
                <a:t>. </a:t>
              </a:r>
              <a:endParaRPr lang="en-US" sz="3350" dirty="0">
                <a:solidFill>
                  <a:srgbClr val="000000"/>
                </a:solidFill>
                <a:latin typeface="Barlow"/>
                <a:ea typeface="Barlow"/>
                <a:cs typeface="Barlow"/>
              </a:endParaRPr>
            </a:p>
            <a:p>
              <a:pPr algn="l">
                <a:lnSpc>
                  <a:spcPts val="3671"/>
                </a:lnSpc>
              </a:pPr>
              <a:endParaRPr lang="en-US" sz="3399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algn="l">
                <a:lnSpc>
                  <a:spcPts val="3671"/>
                </a:lnSpc>
              </a:pPr>
              <a:endParaRPr lang="en-US" sz="3399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618525" y="4155109"/>
            <a:ext cx="6911713" cy="3889783"/>
          </a:xfrm>
          <a:custGeom>
            <a:avLst/>
            <a:gdLst/>
            <a:ahLst/>
            <a:cxnLst/>
            <a:rect l="l" t="t" r="r" b="b"/>
            <a:pathLst>
              <a:path w="6911713" h="3889783">
                <a:moveTo>
                  <a:pt x="0" y="0"/>
                </a:moveTo>
                <a:lnTo>
                  <a:pt x="6911713" y="0"/>
                </a:lnTo>
                <a:lnTo>
                  <a:pt x="6911713" y="3889784"/>
                </a:lnTo>
                <a:lnTo>
                  <a:pt x="0" y="3889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14375" y="8775143"/>
            <a:ext cx="13716000" cy="1533692"/>
          </a:xfrm>
          <a:custGeom>
            <a:avLst/>
            <a:gdLst/>
            <a:ahLst/>
            <a:cxnLst/>
            <a:rect l="l" t="t" r="r" b="b"/>
            <a:pathLst>
              <a:path w="13716000" h="1533692">
                <a:moveTo>
                  <a:pt x="0" y="0"/>
                </a:moveTo>
                <a:lnTo>
                  <a:pt x="13716000" y="0"/>
                </a:lnTo>
                <a:lnTo>
                  <a:pt x="13716000" y="1533693"/>
                </a:lnTo>
                <a:lnTo>
                  <a:pt x="0" y="15336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695523" y="7559343"/>
            <a:ext cx="5563777" cy="48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5"/>
              </a:lnSpc>
            </a:pPr>
            <a:r>
              <a:rPr lang="en-US" sz="2718" u="sng">
                <a:solidFill>
                  <a:srgbClr val="2328FC"/>
                </a:solidFill>
                <a:latin typeface="Arimo"/>
                <a:ea typeface="Arimo"/>
                <a:cs typeface="Arimo"/>
                <a:sym typeface="Arimo"/>
                <a:hlinkClick r:id="rId5" tooltip="https://observatorioblockchain.org.br"/>
              </a:rPr>
              <a:t>https://observatorioblockchain.org.br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6"/>
            <a:ext cx="18292760" cy="10284320"/>
          </a:xfrm>
          <a:custGeom>
            <a:avLst/>
            <a:gdLst/>
            <a:ahLst/>
            <a:cxnLst/>
            <a:rect l="l" t="t" r="r" b="b"/>
            <a:pathLst>
              <a:path w="18292760" h="10284320">
                <a:moveTo>
                  <a:pt x="0" y="0"/>
                </a:moveTo>
                <a:lnTo>
                  <a:pt x="18292760" y="0"/>
                </a:lnTo>
                <a:lnTo>
                  <a:pt x="18292760" y="10284320"/>
                </a:lnTo>
                <a:lnTo>
                  <a:pt x="0" y="10284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28258" y="-537753"/>
            <a:ext cx="13020428" cy="6073880"/>
            <a:chOff x="0" y="0"/>
            <a:chExt cx="17360571" cy="809850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60571" cy="8098506"/>
            </a:xfrm>
            <a:custGeom>
              <a:avLst/>
              <a:gdLst/>
              <a:ahLst/>
              <a:cxnLst/>
              <a:rect l="l" t="t" r="r" b="b"/>
              <a:pathLst>
                <a:path w="17360571" h="8098506">
                  <a:moveTo>
                    <a:pt x="0" y="0"/>
                  </a:moveTo>
                  <a:lnTo>
                    <a:pt x="17360571" y="0"/>
                  </a:lnTo>
                  <a:lnTo>
                    <a:pt x="17360571" y="8098506"/>
                  </a:lnTo>
                  <a:lnTo>
                    <a:pt x="0" y="8098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7360571" cy="80699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671"/>
                </a:lnSpc>
              </a:pPr>
              <a:endParaRPr/>
            </a:p>
          </p:txBody>
        </p:sp>
      </p:grp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6633.333"/>
                </p14:media>
              </p:ext>
            </p:extLst>
          </p:nvPr>
        </p:nvPicPr>
        <p:blipFill>
          <a:blip r:embed="rId5"/>
          <a:srcRect l="4978" t="8356" r="4978"/>
          <a:stretch>
            <a:fillRect/>
          </a:stretch>
        </p:blipFill>
        <p:spPr>
          <a:xfrm>
            <a:off x="0" y="0"/>
            <a:ext cx="18292760" cy="104724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6"/>
            <a:ext cx="18292760" cy="10284320"/>
          </a:xfrm>
          <a:custGeom>
            <a:avLst/>
            <a:gdLst/>
            <a:ahLst/>
            <a:cxnLst/>
            <a:rect l="l" t="t" r="r" b="b"/>
            <a:pathLst>
              <a:path w="18292760" h="10284320">
                <a:moveTo>
                  <a:pt x="0" y="0"/>
                </a:moveTo>
                <a:lnTo>
                  <a:pt x="18292760" y="0"/>
                </a:lnTo>
                <a:lnTo>
                  <a:pt x="18292760" y="10284320"/>
                </a:lnTo>
                <a:lnTo>
                  <a:pt x="0" y="1028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32922" y="549276"/>
            <a:ext cx="13020430" cy="1018266"/>
            <a:chOff x="0" y="0"/>
            <a:chExt cx="17360573" cy="1357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60573" cy="1357688"/>
            </a:xfrm>
            <a:custGeom>
              <a:avLst/>
              <a:gdLst/>
              <a:ahLst/>
              <a:cxnLst/>
              <a:rect l="l" t="t" r="r" b="b"/>
              <a:pathLst>
                <a:path w="17360573" h="1357688">
                  <a:moveTo>
                    <a:pt x="0" y="0"/>
                  </a:moveTo>
                  <a:lnTo>
                    <a:pt x="17360573" y="0"/>
                  </a:lnTo>
                  <a:lnTo>
                    <a:pt x="17360573" y="1357688"/>
                  </a:lnTo>
                  <a:lnTo>
                    <a:pt x="0" y="13576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7360573" cy="13291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20"/>
                </a:lnSpc>
              </a:pPr>
              <a:r>
                <a:rPr lang="en-US" sz="4000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Seções do site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32924" y="2337710"/>
            <a:ext cx="13020428" cy="1150315"/>
            <a:chOff x="0" y="0"/>
            <a:chExt cx="17360571" cy="15337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60571" cy="1533754"/>
            </a:xfrm>
            <a:custGeom>
              <a:avLst/>
              <a:gdLst/>
              <a:ahLst/>
              <a:cxnLst/>
              <a:rect l="l" t="t" r="r" b="b"/>
              <a:pathLst>
                <a:path w="17360571" h="1533754">
                  <a:moveTo>
                    <a:pt x="0" y="0"/>
                  </a:moveTo>
                  <a:lnTo>
                    <a:pt x="17360571" y="0"/>
                  </a:lnTo>
                  <a:lnTo>
                    <a:pt x="17360571" y="1533754"/>
                  </a:lnTo>
                  <a:lnTo>
                    <a:pt x="0" y="15337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17360571" cy="14956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87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349258" y="2337710"/>
            <a:ext cx="1730535" cy="1702413"/>
          </a:xfrm>
          <a:custGeom>
            <a:avLst/>
            <a:gdLst/>
            <a:ahLst/>
            <a:cxnLst/>
            <a:rect l="l" t="t" r="r" b="b"/>
            <a:pathLst>
              <a:path w="1730535" h="1702413">
                <a:moveTo>
                  <a:pt x="0" y="0"/>
                </a:moveTo>
                <a:lnTo>
                  <a:pt x="1730534" y="0"/>
                </a:lnTo>
                <a:lnTo>
                  <a:pt x="1730534" y="1702413"/>
                </a:lnTo>
                <a:lnTo>
                  <a:pt x="0" y="1702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81268" y="4830592"/>
            <a:ext cx="1124072" cy="1364623"/>
          </a:xfrm>
          <a:custGeom>
            <a:avLst/>
            <a:gdLst/>
            <a:ahLst/>
            <a:cxnLst/>
            <a:rect l="l" t="t" r="r" b="b"/>
            <a:pathLst>
              <a:path w="1124072" h="1364623">
                <a:moveTo>
                  <a:pt x="0" y="0"/>
                </a:moveTo>
                <a:lnTo>
                  <a:pt x="1124072" y="0"/>
                </a:lnTo>
                <a:lnTo>
                  <a:pt x="1124072" y="1364624"/>
                </a:lnTo>
                <a:lnTo>
                  <a:pt x="0" y="13646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91957" y="7140911"/>
            <a:ext cx="1287835" cy="1612668"/>
          </a:xfrm>
          <a:custGeom>
            <a:avLst/>
            <a:gdLst/>
            <a:ahLst/>
            <a:cxnLst/>
            <a:rect l="l" t="t" r="r" b="b"/>
            <a:pathLst>
              <a:path w="1287835" h="1612668">
                <a:moveTo>
                  <a:pt x="0" y="0"/>
                </a:moveTo>
                <a:lnTo>
                  <a:pt x="1287835" y="0"/>
                </a:lnTo>
                <a:lnTo>
                  <a:pt x="1287835" y="1612668"/>
                </a:lnTo>
                <a:lnTo>
                  <a:pt x="0" y="16126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218412" y="2921150"/>
            <a:ext cx="6662837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Mapa de Iniciativas em blockchain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43070" y="5163336"/>
            <a:ext cx="5300067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Biblioteca de Casos de Uso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48693" y="7814466"/>
            <a:ext cx="6900565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rPr>
              <a:t>Indicadores da produção científica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6"/>
            <a:ext cx="18292760" cy="10284320"/>
          </a:xfrm>
          <a:custGeom>
            <a:avLst/>
            <a:gdLst/>
            <a:ahLst/>
            <a:cxnLst/>
            <a:rect l="l" t="t" r="r" b="b"/>
            <a:pathLst>
              <a:path w="18292760" h="10284320">
                <a:moveTo>
                  <a:pt x="0" y="0"/>
                </a:moveTo>
                <a:lnTo>
                  <a:pt x="18292760" y="0"/>
                </a:lnTo>
                <a:lnTo>
                  <a:pt x="18292760" y="10284320"/>
                </a:lnTo>
                <a:lnTo>
                  <a:pt x="0" y="1028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32922" y="549276"/>
            <a:ext cx="13020430" cy="1018266"/>
            <a:chOff x="0" y="0"/>
            <a:chExt cx="17360573" cy="1357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60573" cy="1357688"/>
            </a:xfrm>
            <a:custGeom>
              <a:avLst/>
              <a:gdLst/>
              <a:ahLst/>
              <a:cxnLst/>
              <a:rect l="l" t="t" r="r" b="b"/>
              <a:pathLst>
                <a:path w="17360573" h="1357688">
                  <a:moveTo>
                    <a:pt x="0" y="0"/>
                  </a:moveTo>
                  <a:lnTo>
                    <a:pt x="17360573" y="0"/>
                  </a:lnTo>
                  <a:lnTo>
                    <a:pt x="17360573" y="1357688"/>
                  </a:lnTo>
                  <a:lnTo>
                    <a:pt x="0" y="13576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7360573" cy="13291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20"/>
                </a:lnSpc>
              </a:pPr>
              <a:r>
                <a:rPr lang="en-US" sz="4000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Seções do site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32924" y="2337710"/>
            <a:ext cx="13020428" cy="1150315"/>
            <a:chOff x="0" y="0"/>
            <a:chExt cx="17360571" cy="15337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360571" cy="1533754"/>
            </a:xfrm>
            <a:custGeom>
              <a:avLst/>
              <a:gdLst/>
              <a:ahLst/>
              <a:cxnLst/>
              <a:rect l="l" t="t" r="r" b="b"/>
              <a:pathLst>
                <a:path w="17360571" h="1533754">
                  <a:moveTo>
                    <a:pt x="0" y="0"/>
                  </a:moveTo>
                  <a:lnTo>
                    <a:pt x="17360571" y="0"/>
                  </a:lnTo>
                  <a:lnTo>
                    <a:pt x="17360571" y="1533754"/>
                  </a:lnTo>
                  <a:lnTo>
                    <a:pt x="0" y="15337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17360571" cy="14956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887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694868" y="2312364"/>
            <a:ext cx="1816707" cy="1201007"/>
          </a:xfrm>
          <a:custGeom>
            <a:avLst/>
            <a:gdLst/>
            <a:ahLst/>
            <a:cxnLst/>
            <a:rect l="l" t="t" r="r" b="b"/>
            <a:pathLst>
              <a:path w="1816707" h="1201007">
                <a:moveTo>
                  <a:pt x="0" y="0"/>
                </a:moveTo>
                <a:lnTo>
                  <a:pt x="1816707" y="0"/>
                </a:lnTo>
                <a:lnTo>
                  <a:pt x="1816707" y="1201007"/>
                </a:lnTo>
                <a:lnTo>
                  <a:pt x="0" y="1201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74304" y="3817668"/>
            <a:ext cx="1317204" cy="1325832"/>
          </a:xfrm>
          <a:custGeom>
            <a:avLst/>
            <a:gdLst/>
            <a:ahLst/>
            <a:cxnLst/>
            <a:rect l="l" t="t" r="r" b="b"/>
            <a:pathLst>
              <a:path w="1317204" h="1325832">
                <a:moveTo>
                  <a:pt x="0" y="0"/>
                </a:moveTo>
                <a:lnTo>
                  <a:pt x="1317203" y="0"/>
                </a:lnTo>
                <a:lnTo>
                  <a:pt x="1317203" y="1325832"/>
                </a:lnTo>
                <a:lnTo>
                  <a:pt x="0" y="1325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43896" y="5695175"/>
            <a:ext cx="1767679" cy="1961364"/>
          </a:xfrm>
          <a:custGeom>
            <a:avLst/>
            <a:gdLst/>
            <a:ahLst/>
            <a:cxnLst/>
            <a:rect l="l" t="t" r="r" b="b"/>
            <a:pathLst>
              <a:path w="1767679" h="1961364">
                <a:moveTo>
                  <a:pt x="0" y="0"/>
                </a:moveTo>
                <a:lnTo>
                  <a:pt x="1767679" y="0"/>
                </a:lnTo>
                <a:lnTo>
                  <a:pt x="1767679" y="1961364"/>
                </a:lnTo>
                <a:lnTo>
                  <a:pt x="0" y="19613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868926" y="2624578"/>
            <a:ext cx="4174212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1DFF"/>
                </a:solidFill>
                <a:latin typeface="Barlow"/>
                <a:ea typeface="Barlow"/>
                <a:cs typeface="Barlow"/>
                <a:sym typeface="Barlow"/>
              </a:rPr>
              <a:t>Notícias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04229" y="4183350"/>
            <a:ext cx="4755523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1DFF"/>
                </a:solidFill>
                <a:latin typeface="Barlow"/>
                <a:ea typeface="Barlow"/>
                <a:cs typeface="Barlow"/>
                <a:sym typeface="Barlow"/>
              </a:rPr>
              <a:t>Calendário de eventos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68926" y="5863561"/>
            <a:ext cx="8367488" cy="1899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1DFF"/>
                </a:solidFill>
                <a:latin typeface="Barlow"/>
                <a:ea typeface="Barlow"/>
                <a:cs typeface="Barlow"/>
                <a:sym typeface="Barlow"/>
              </a:rPr>
              <a:t>Conhecimento:  vídeos, oportunidades de editais, papers e publicações exclusivas do Observatório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659752" y="8096221"/>
            <a:ext cx="1719118" cy="1637851"/>
          </a:xfrm>
          <a:custGeom>
            <a:avLst/>
            <a:gdLst/>
            <a:ahLst/>
            <a:cxnLst/>
            <a:rect l="l" t="t" r="r" b="b"/>
            <a:pathLst>
              <a:path w="1719118" h="1637851">
                <a:moveTo>
                  <a:pt x="0" y="0"/>
                </a:moveTo>
                <a:lnTo>
                  <a:pt x="1719119" y="0"/>
                </a:lnTo>
                <a:lnTo>
                  <a:pt x="1719119" y="1637851"/>
                </a:lnTo>
                <a:lnTo>
                  <a:pt x="0" y="1637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197780" y="8696296"/>
            <a:ext cx="8376524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001DFF"/>
                </a:solidFill>
                <a:latin typeface="Barlow"/>
                <a:ea typeface="Barlow"/>
                <a:cs typeface="Barlow"/>
                <a:sym typeface="Barlow"/>
              </a:rPr>
              <a:t>Comunidade de Especialistas (em breve)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6"/>
            <a:ext cx="18292760" cy="10284320"/>
          </a:xfrm>
          <a:custGeom>
            <a:avLst/>
            <a:gdLst/>
            <a:ahLst/>
            <a:cxnLst/>
            <a:rect l="l" t="t" r="r" b="b"/>
            <a:pathLst>
              <a:path w="18292760" h="10284320">
                <a:moveTo>
                  <a:pt x="0" y="0"/>
                </a:moveTo>
                <a:lnTo>
                  <a:pt x="18292760" y="0"/>
                </a:lnTo>
                <a:lnTo>
                  <a:pt x="18292760" y="10284320"/>
                </a:lnTo>
                <a:lnTo>
                  <a:pt x="0" y="1028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32922" y="549276"/>
            <a:ext cx="13020430" cy="1018266"/>
            <a:chOff x="0" y="0"/>
            <a:chExt cx="17360573" cy="1357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60573" cy="1357688"/>
            </a:xfrm>
            <a:custGeom>
              <a:avLst/>
              <a:gdLst/>
              <a:ahLst/>
              <a:cxnLst/>
              <a:rect l="l" t="t" r="r" b="b"/>
              <a:pathLst>
                <a:path w="17360573" h="1357688">
                  <a:moveTo>
                    <a:pt x="0" y="0"/>
                  </a:moveTo>
                  <a:lnTo>
                    <a:pt x="17360573" y="0"/>
                  </a:lnTo>
                  <a:lnTo>
                    <a:pt x="17360573" y="1357688"/>
                  </a:lnTo>
                  <a:lnTo>
                    <a:pt x="0" y="13576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7360573" cy="13291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20"/>
                </a:lnSpc>
              </a:pPr>
              <a:r>
                <a:rPr lang="en-US" sz="4000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Como fazemos disseminação científica?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532922" y="5991220"/>
            <a:ext cx="4280729" cy="2945575"/>
            <a:chOff x="0" y="0"/>
            <a:chExt cx="5707638" cy="39274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07639" cy="3927433"/>
            </a:xfrm>
            <a:custGeom>
              <a:avLst/>
              <a:gdLst/>
              <a:ahLst/>
              <a:cxnLst/>
              <a:rect l="l" t="t" r="r" b="b"/>
              <a:pathLst>
                <a:path w="5707639" h="3927433">
                  <a:moveTo>
                    <a:pt x="0" y="0"/>
                  </a:moveTo>
                  <a:lnTo>
                    <a:pt x="5707639" y="0"/>
                  </a:lnTo>
                  <a:lnTo>
                    <a:pt x="5707639" y="3927433"/>
                  </a:lnTo>
                  <a:lnTo>
                    <a:pt x="0" y="39274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5707638" cy="389885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72"/>
                </a:lnSpc>
              </a:pPr>
              <a:r>
                <a:rPr lang="en-US" sz="3400" b="1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Alcance do conhecimento científico:</a:t>
              </a:r>
              <a:r>
                <a:rPr lang="en-US" sz="340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 pesquisa acessível para vários públicos</a:t>
              </a:r>
            </a:p>
            <a:p>
              <a:pPr algn="ctr">
                <a:lnSpc>
                  <a:spcPts val="3888"/>
                </a:lnSpc>
              </a:pPr>
              <a:endParaRPr lang="en-US" sz="34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44000" y="5991220"/>
            <a:ext cx="4080145" cy="2454834"/>
            <a:chOff x="0" y="0"/>
            <a:chExt cx="5440194" cy="327311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40195" cy="3273112"/>
            </a:xfrm>
            <a:custGeom>
              <a:avLst/>
              <a:gdLst/>
              <a:ahLst/>
              <a:cxnLst/>
              <a:rect l="l" t="t" r="r" b="b"/>
              <a:pathLst>
                <a:path w="5440195" h="3273112">
                  <a:moveTo>
                    <a:pt x="0" y="0"/>
                  </a:moveTo>
                  <a:lnTo>
                    <a:pt x="5440195" y="0"/>
                  </a:lnTo>
                  <a:lnTo>
                    <a:pt x="5440195" y="3273112"/>
                  </a:lnTo>
                  <a:lnTo>
                    <a:pt x="0" y="32731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5440194" cy="32445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72"/>
                </a:lnSpc>
              </a:pPr>
              <a:r>
                <a:rPr lang="en-US" sz="3400" b="1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Curadoria de qualidade:</a:t>
              </a:r>
              <a:r>
                <a:rPr lang="en-US" sz="340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 informação confiável e relevante</a:t>
              </a:r>
            </a:p>
            <a:p>
              <a:pPr algn="ctr">
                <a:lnSpc>
                  <a:spcPts val="3672"/>
                </a:lnSpc>
              </a:pPr>
              <a:endParaRPr lang="en-US" sz="34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758104" y="5991220"/>
            <a:ext cx="4280729" cy="2454834"/>
            <a:chOff x="0" y="0"/>
            <a:chExt cx="5707638" cy="327311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707639" cy="3273112"/>
            </a:xfrm>
            <a:custGeom>
              <a:avLst/>
              <a:gdLst/>
              <a:ahLst/>
              <a:cxnLst/>
              <a:rect l="l" t="t" r="r" b="b"/>
              <a:pathLst>
                <a:path w="5707639" h="3273112">
                  <a:moveTo>
                    <a:pt x="0" y="0"/>
                  </a:moveTo>
                  <a:lnTo>
                    <a:pt x="5707639" y="0"/>
                  </a:lnTo>
                  <a:lnTo>
                    <a:pt x="5707639" y="3273112"/>
                  </a:lnTo>
                  <a:lnTo>
                    <a:pt x="0" y="32731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5707638" cy="32445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72"/>
                </a:lnSpc>
              </a:pPr>
              <a:r>
                <a:rPr lang="en-US" sz="3400" b="1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Produção de conteúdo original:</a:t>
              </a:r>
              <a:r>
                <a:rPr lang="en-US" sz="340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 análises e o estado da arte</a:t>
              </a:r>
            </a:p>
            <a:p>
              <a:pPr algn="ctr">
                <a:lnSpc>
                  <a:spcPts val="3672"/>
                </a:lnSpc>
              </a:pPr>
              <a:endParaRPr lang="en-US" sz="34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5855204" y="3507336"/>
            <a:ext cx="1636164" cy="1636164"/>
          </a:xfrm>
          <a:custGeom>
            <a:avLst/>
            <a:gdLst/>
            <a:ahLst/>
            <a:cxnLst/>
            <a:rect l="l" t="t" r="r" b="b"/>
            <a:pathLst>
              <a:path w="1636164" h="1636164">
                <a:moveTo>
                  <a:pt x="0" y="0"/>
                </a:moveTo>
                <a:lnTo>
                  <a:pt x="1636164" y="0"/>
                </a:lnTo>
                <a:lnTo>
                  <a:pt x="1636164" y="1636164"/>
                </a:lnTo>
                <a:lnTo>
                  <a:pt x="0" y="16361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33914" y="3544422"/>
            <a:ext cx="1618446" cy="1662076"/>
          </a:xfrm>
          <a:custGeom>
            <a:avLst/>
            <a:gdLst/>
            <a:ahLst/>
            <a:cxnLst/>
            <a:rect l="l" t="t" r="r" b="b"/>
            <a:pathLst>
              <a:path w="1618446" h="1662076">
                <a:moveTo>
                  <a:pt x="0" y="0"/>
                </a:moveTo>
                <a:lnTo>
                  <a:pt x="1618446" y="0"/>
                </a:lnTo>
                <a:lnTo>
                  <a:pt x="1618446" y="1662076"/>
                </a:lnTo>
                <a:lnTo>
                  <a:pt x="0" y="1662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988110" y="3544422"/>
            <a:ext cx="1820717" cy="1624990"/>
          </a:xfrm>
          <a:custGeom>
            <a:avLst/>
            <a:gdLst/>
            <a:ahLst/>
            <a:cxnLst/>
            <a:rect l="l" t="t" r="r" b="b"/>
            <a:pathLst>
              <a:path w="1820717" h="1624990">
                <a:moveTo>
                  <a:pt x="0" y="0"/>
                </a:moveTo>
                <a:lnTo>
                  <a:pt x="1820716" y="0"/>
                </a:lnTo>
                <a:lnTo>
                  <a:pt x="1820716" y="1624990"/>
                </a:lnTo>
                <a:lnTo>
                  <a:pt x="0" y="1624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6"/>
            <a:ext cx="18292760" cy="10284320"/>
          </a:xfrm>
          <a:custGeom>
            <a:avLst/>
            <a:gdLst/>
            <a:ahLst/>
            <a:cxnLst/>
            <a:rect l="l" t="t" r="r" b="b"/>
            <a:pathLst>
              <a:path w="18292760" h="10284320">
                <a:moveTo>
                  <a:pt x="0" y="0"/>
                </a:moveTo>
                <a:lnTo>
                  <a:pt x="18292760" y="0"/>
                </a:lnTo>
                <a:lnTo>
                  <a:pt x="18292760" y="10284320"/>
                </a:lnTo>
                <a:lnTo>
                  <a:pt x="0" y="1028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32922" y="549276"/>
            <a:ext cx="13020430" cy="1018266"/>
            <a:chOff x="0" y="0"/>
            <a:chExt cx="17360573" cy="1357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60573" cy="1357688"/>
            </a:xfrm>
            <a:custGeom>
              <a:avLst/>
              <a:gdLst/>
              <a:ahLst/>
              <a:cxnLst/>
              <a:rect l="l" t="t" r="r" b="b"/>
              <a:pathLst>
                <a:path w="17360573" h="1357688">
                  <a:moveTo>
                    <a:pt x="0" y="0"/>
                  </a:moveTo>
                  <a:lnTo>
                    <a:pt x="17360573" y="0"/>
                  </a:lnTo>
                  <a:lnTo>
                    <a:pt x="17360573" y="1357688"/>
                  </a:lnTo>
                  <a:lnTo>
                    <a:pt x="0" y="13576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7360573" cy="13291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20"/>
                </a:lnSpc>
              </a:pPr>
              <a:r>
                <a:rPr lang="en-US" sz="4000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Impacto e benefícios para o ecossistema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063855" y="2688666"/>
            <a:ext cx="4080145" cy="2454834"/>
            <a:chOff x="0" y="0"/>
            <a:chExt cx="5440194" cy="32731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40195" cy="3273112"/>
            </a:xfrm>
            <a:custGeom>
              <a:avLst/>
              <a:gdLst/>
              <a:ahLst/>
              <a:cxnLst/>
              <a:rect l="l" t="t" r="r" b="b"/>
              <a:pathLst>
                <a:path w="5440195" h="3273112">
                  <a:moveTo>
                    <a:pt x="0" y="0"/>
                  </a:moveTo>
                  <a:lnTo>
                    <a:pt x="5440195" y="0"/>
                  </a:lnTo>
                  <a:lnTo>
                    <a:pt x="5440195" y="3273112"/>
                  </a:lnTo>
                  <a:lnTo>
                    <a:pt x="0" y="32731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28575"/>
              <a:ext cx="5440194" cy="32445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72"/>
                </a:lnSpc>
              </a:pPr>
              <a:r>
                <a:rPr lang="en-US" sz="3400" b="1" dirty="0" err="1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Acadêmicos</a:t>
              </a:r>
              <a:r>
                <a:rPr lang="en-US" sz="3400" b="1" dirty="0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 e </a:t>
              </a:r>
              <a:r>
                <a:rPr lang="en-US" sz="3400" b="1" dirty="0" err="1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pesquisadores</a:t>
              </a:r>
              <a:r>
                <a:rPr lang="en-US" sz="3400" b="1" dirty="0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:</a:t>
              </a:r>
            </a:p>
            <a:p>
              <a:pPr algn="ctr">
                <a:lnSpc>
                  <a:spcPts val="3672"/>
                </a:lnSpc>
              </a:pPr>
              <a:r>
                <a:rPr lang="en-US" sz="3400" dirty="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Dados e </a:t>
              </a:r>
              <a:r>
                <a:rPr lang="en-US" sz="3400" dirty="0" err="1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colaboração</a:t>
              </a:r>
              <a:r>
                <a:rPr lang="en-US" sz="3400" dirty="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 para </a:t>
              </a:r>
              <a:r>
                <a:rPr lang="en-US" sz="3400" dirty="0" err="1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disseminação</a:t>
              </a:r>
              <a:endParaRPr lang="en-US" sz="3400" dirty="0" err="1">
                <a:solidFill>
                  <a:srgbClr val="001EFF"/>
                </a:solidFill>
                <a:latin typeface="Barlow"/>
                <a:ea typeface="Barlow"/>
                <a:cs typeface="Barlow"/>
              </a:endParaRPr>
            </a:p>
            <a:p>
              <a:pPr algn="ctr">
                <a:lnSpc>
                  <a:spcPts val="3672"/>
                </a:lnSpc>
              </a:pPr>
              <a:endParaRPr lang="en-US" sz="34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161590" y="2690002"/>
            <a:ext cx="4080145" cy="1997634"/>
            <a:chOff x="0" y="0"/>
            <a:chExt cx="5440194" cy="266351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40195" cy="2663512"/>
            </a:xfrm>
            <a:custGeom>
              <a:avLst/>
              <a:gdLst/>
              <a:ahLst/>
              <a:cxnLst/>
              <a:rect l="l" t="t" r="r" b="b"/>
              <a:pathLst>
                <a:path w="5440195" h="2663512">
                  <a:moveTo>
                    <a:pt x="0" y="0"/>
                  </a:moveTo>
                  <a:lnTo>
                    <a:pt x="5440195" y="0"/>
                  </a:lnTo>
                  <a:lnTo>
                    <a:pt x="5440195" y="2663512"/>
                  </a:lnTo>
                  <a:lnTo>
                    <a:pt x="0" y="26635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28575"/>
              <a:ext cx="5440194" cy="26349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72"/>
                </a:lnSpc>
              </a:pPr>
              <a:r>
                <a:rPr lang="en-US" sz="3400" b="1" dirty="0" err="1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Setor</a:t>
              </a:r>
              <a:r>
                <a:rPr lang="en-US" sz="3400" b="1" dirty="0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 </a:t>
              </a:r>
              <a:r>
                <a:rPr lang="en-US" sz="3400" b="1" dirty="0" err="1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público</a:t>
              </a:r>
              <a:r>
                <a:rPr lang="en-US" sz="3400" b="1" dirty="0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:</a:t>
              </a:r>
            </a:p>
            <a:p>
              <a:pPr algn="ctr">
                <a:lnSpc>
                  <a:spcPts val="3672"/>
                </a:lnSpc>
              </a:pPr>
              <a:r>
                <a:rPr lang="en-US" sz="3400" dirty="0" err="1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subsídios</a:t>
              </a:r>
              <a:r>
                <a:rPr lang="en-US" sz="3400" dirty="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 para</a:t>
              </a:r>
              <a:r>
                <a:rPr lang="en-US" sz="3400" b="1" dirty="0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 </a:t>
              </a:r>
              <a:r>
                <a:rPr lang="en-US" sz="3400" dirty="0" err="1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políticas</a:t>
              </a:r>
              <a:r>
                <a:rPr lang="en-US" sz="3400" dirty="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 </a:t>
              </a:r>
              <a:r>
                <a:rPr lang="en-US" sz="3400" dirty="0" err="1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públicas</a:t>
              </a:r>
              <a:r>
                <a:rPr lang="en-US" sz="3400" dirty="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, panorama </a:t>
              </a:r>
              <a:r>
                <a:rPr lang="en-US" sz="3400" dirty="0" err="1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nacional</a:t>
              </a:r>
              <a:endParaRPr lang="en-US" sz="3400" dirty="0" err="1">
                <a:solidFill>
                  <a:srgbClr val="001EFF"/>
                </a:solidFill>
                <a:latin typeface="Barlow"/>
                <a:ea typeface="Barlow"/>
                <a:cs typeface="Barlow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315322" y="7093927"/>
            <a:ext cx="4167079" cy="4328746"/>
            <a:chOff x="0" y="0"/>
            <a:chExt cx="5556105" cy="57716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556106" cy="5771661"/>
            </a:xfrm>
            <a:custGeom>
              <a:avLst/>
              <a:gdLst/>
              <a:ahLst/>
              <a:cxnLst/>
              <a:rect l="l" t="t" r="r" b="b"/>
              <a:pathLst>
                <a:path w="5556106" h="5771661">
                  <a:moveTo>
                    <a:pt x="0" y="0"/>
                  </a:moveTo>
                  <a:lnTo>
                    <a:pt x="5556106" y="0"/>
                  </a:lnTo>
                  <a:lnTo>
                    <a:pt x="5556106" y="5771661"/>
                  </a:lnTo>
                  <a:lnTo>
                    <a:pt x="0" y="577166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5556105" cy="574308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72"/>
                </a:lnSpc>
              </a:pPr>
              <a:r>
                <a:rPr lang="en-US" sz="3400" b="1" dirty="0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Startups e </a:t>
              </a:r>
              <a:r>
                <a:rPr lang="en-US" sz="3400" b="1" dirty="0" err="1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empresas</a:t>
              </a:r>
              <a:r>
                <a:rPr lang="en-US" sz="3400" b="1" dirty="0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: </a:t>
              </a:r>
              <a:r>
                <a:rPr lang="en-US" sz="3400" dirty="0" err="1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conexões</a:t>
              </a:r>
              <a:r>
                <a:rPr lang="en-US" sz="3400" dirty="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, </a:t>
              </a:r>
              <a:r>
                <a:rPr lang="en-US" sz="3400" dirty="0" err="1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tendências</a:t>
              </a:r>
              <a:r>
                <a:rPr lang="en-US" sz="3400" dirty="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, </a:t>
              </a:r>
              <a:r>
                <a:rPr lang="en-US" sz="3400" dirty="0" err="1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inspiração</a:t>
              </a:r>
              <a:endParaRPr lang="en-US" sz="3400" dirty="0" err="1">
                <a:solidFill>
                  <a:srgbClr val="001EFF"/>
                </a:solidFill>
                <a:latin typeface="Barlow"/>
                <a:ea typeface="Barlow"/>
                <a:cs typeface="Barlow"/>
              </a:endParaRPr>
            </a:p>
            <a:p>
              <a:pPr algn="ctr">
                <a:lnSpc>
                  <a:spcPts val="3672"/>
                </a:lnSpc>
              </a:pPr>
              <a:endParaRPr lang="en-US" sz="34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161590" y="6759083"/>
            <a:ext cx="4080145" cy="2912034"/>
            <a:chOff x="0" y="0"/>
            <a:chExt cx="5440194" cy="388271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40195" cy="3882712"/>
            </a:xfrm>
            <a:custGeom>
              <a:avLst/>
              <a:gdLst/>
              <a:ahLst/>
              <a:cxnLst/>
              <a:rect l="l" t="t" r="r" b="b"/>
              <a:pathLst>
                <a:path w="5440195" h="3882712">
                  <a:moveTo>
                    <a:pt x="0" y="0"/>
                  </a:moveTo>
                  <a:lnTo>
                    <a:pt x="5440195" y="0"/>
                  </a:lnTo>
                  <a:lnTo>
                    <a:pt x="5440195" y="3882712"/>
                  </a:lnTo>
                  <a:lnTo>
                    <a:pt x="0" y="38827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28575"/>
              <a:ext cx="5440194" cy="385413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672"/>
                </a:lnSpc>
              </a:pPr>
              <a:r>
                <a:rPr lang="en-US" sz="3400" b="1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Sociedade:</a:t>
              </a:r>
            </a:p>
            <a:p>
              <a:pPr algn="ctr">
                <a:lnSpc>
                  <a:spcPts val="3672"/>
                </a:lnSpc>
              </a:pPr>
              <a:r>
                <a:rPr lang="en-US" sz="340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informação de qualidade, compreensão dos impactos da tecnologia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9144000" y="4100300"/>
            <a:ext cx="2658783" cy="2658783"/>
          </a:xfrm>
          <a:custGeom>
            <a:avLst/>
            <a:gdLst/>
            <a:ahLst/>
            <a:cxnLst/>
            <a:rect l="l" t="t" r="r" b="b"/>
            <a:pathLst>
              <a:path w="2658783" h="2658783">
                <a:moveTo>
                  <a:pt x="0" y="0"/>
                </a:moveTo>
                <a:lnTo>
                  <a:pt x="2658783" y="0"/>
                </a:lnTo>
                <a:lnTo>
                  <a:pt x="2658783" y="2658783"/>
                </a:lnTo>
                <a:lnTo>
                  <a:pt x="0" y="2658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76"/>
            <a:ext cx="18292760" cy="10284320"/>
          </a:xfrm>
          <a:custGeom>
            <a:avLst/>
            <a:gdLst/>
            <a:ahLst/>
            <a:cxnLst/>
            <a:rect l="l" t="t" r="r" b="b"/>
            <a:pathLst>
              <a:path w="18292760" h="10284320">
                <a:moveTo>
                  <a:pt x="0" y="0"/>
                </a:moveTo>
                <a:lnTo>
                  <a:pt x="18292760" y="0"/>
                </a:lnTo>
                <a:lnTo>
                  <a:pt x="18292760" y="10284320"/>
                </a:lnTo>
                <a:lnTo>
                  <a:pt x="0" y="1028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32922" y="549276"/>
            <a:ext cx="13020430" cy="1018266"/>
            <a:chOff x="0" y="0"/>
            <a:chExt cx="17360573" cy="1357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60573" cy="1357688"/>
            </a:xfrm>
            <a:custGeom>
              <a:avLst/>
              <a:gdLst/>
              <a:ahLst/>
              <a:cxnLst/>
              <a:rect l="l" t="t" r="r" b="b"/>
              <a:pathLst>
                <a:path w="17360573" h="1357688">
                  <a:moveTo>
                    <a:pt x="0" y="0"/>
                  </a:moveTo>
                  <a:lnTo>
                    <a:pt x="17360573" y="0"/>
                  </a:lnTo>
                  <a:lnTo>
                    <a:pt x="17360573" y="1357688"/>
                  </a:lnTo>
                  <a:lnTo>
                    <a:pt x="0" y="13576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17360573" cy="13291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320"/>
                </a:lnSpc>
              </a:pPr>
              <a:r>
                <a:rPr lang="en-US" sz="4000" b="1">
                  <a:solidFill>
                    <a:srgbClr val="000000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Convite à colaboração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63219" y="1932021"/>
            <a:ext cx="13759836" cy="5036515"/>
            <a:chOff x="0" y="0"/>
            <a:chExt cx="18346448" cy="67153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346449" cy="6715354"/>
            </a:xfrm>
            <a:custGeom>
              <a:avLst/>
              <a:gdLst/>
              <a:ahLst/>
              <a:cxnLst/>
              <a:rect l="l" t="t" r="r" b="b"/>
              <a:pathLst>
                <a:path w="18346449" h="6715354">
                  <a:moveTo>
                    <a:pt x="0" y="0"/>
                  </a:moveTo>
                  <a:lnTo>
                    <a:pt x="18346449" y="0"/>
                  </a:lnTo>
                  <a:lnTo>
                    <a:pt x="18346449" y="6715354"/>
                  </a:lnTo>
                  <a:lnTo>
                    <a:pt x="0" y="671535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8346448" cy="666772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O Observatório está vivo e em construção permanente.</a:t>
              </a:r>
            </a:p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Sua participação é essencial:</a:t>
              </a:r>
              <a:r>
                <a:rPr lang="en-US" sz="3600" b="1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 seja indicando iniciativas, eventos, casos de uso ou participando dos encontros.</a:t>
              </a:r>
            </a:p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Envie conteúdos, indique projetos e participe da </a:t>
              </a:r>
              <a:r>
                <a:rPr lang="en-US" sz="3600" b="1">
                  <a:solidFill>
                    <a:srgbClr val="001EFF"/>
                  </a:solidFill>
                  <a:latin typeface="Barlow Bold"/>
                  <a:ea typeface="Barlow Bold"/>
                  <a:cs typeface="Barlow Bold"/>
                  <a:sym typeface="Barlow Bold"/>
                </a:rPr>
                <a:t>Comunidade de Especialistas</a:t>
              </a:r>
              <a:r>
                <a:rPr lang="en-US" sz="360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 que será lançada em breve.</a:t>
              </a:r>
            </a:p>
            <a:p>
              <a:pPr algn="l">
                <a:lnSpc>
                  <a:spcPts val="3888"/>
                </a:lnSpc>
              </a:pPr>
              <a:endParaRPr lang="en-US" sz="36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777240" lvl="1" indent="-388620" algn="l">
                <a:lnSpc>
                  <a:spcPts val="3888"/>
                </a:lnSpc>
                <a:buFont typeface="Arial"/>
                <a:buChar char="•"/>
              </a:pPr>
              <a:r>
                <a:rPr lang="en-US" sz="3600">
                  <a:solidFill>
                    <a:srgbClr val="001EFF"/>
                  </a:solidFill>
                  <a:latin typeface="Barlow"/>
                  <a:ea typeface="Barlow"/>
                  <a:cs typeface="Barlow"/>
                  <a:sym typeface="Barlow"/>
                </a:rPr>
                <a:t>Visite nosso estande aqui no W!</a:t>
              </a:r>
            </a:p>
            <a:p>
              <a:pPr algn="l">
                <a:lnSpc>
                  <a:spcPts val="3888"/>
                </a:lnSpc>
              </a:pPr>
              <a:endParaRPr lang="en-US" sz="36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algn="l">
                <a:lnSpc>
                  <a:spcPts val="3888"/>
                </a:lnSpc>
              </a:pPr>
              <a:endParaRPr lang="en-US" sz="36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algn="l">
                <a:lnSpc>
                  <a:spcPts val="3888"/>
                </a:lnSpc>
              </a:pPr>
              <a:endParaRPr lang="en-US" sz="3600">
                <a:solidFill>
                  <a:srgbClr val="001E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9B15B18A-CD65-FD3D-73E5-8832579728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86" t="12812" r="11007"/>
          <a:stretch>
            <a:fillRect/>
          </a:stretch>
        </p:blipFill>
        <p:spPr>
          <a:xfrm>
            <a:off x="11896725" y="5672138"/>
            <a:ext cx="5096648" cy="3986221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4844934" y="5502024"/>
            <a:ext cx="1823448" cy="1475117"/>
          </a:xfrm>
          <a:custGeom>
            <a:avLst/>
            <a:gdLst/>
            <a:ahLst/>
            <a:cxnLst/>
            <a:rect l="l" t="t" r="r" b="b"/>
            <a:pathLst>
              <a:path w="1194798" h="1003630">
                <a:moveTo>
                  <a:pt x="0" y="0"/>
                </a:moveTo>
                <a:lnTo>
                  <a:pt x="1194797" y="0"/>
                </a:lnTo>
                <a:lnTo>
                  <a:pt x="1194797" y="1003630"/>
                </a:lnTo>
                <a:lnTo>
                  <a:pt x="0" y="10036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415</Words>
  <Application>Microsoft Office PowerPoint</Application>
  <PresentationFormat>Personalizar</PresentationFormat>
  <Paragraphs>48</Paragraphs>
  <Slides>12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Arial</vt:lpstr>
      <vt:lpstr>Barlow Italics</vt:lpstr>
      <vt:lpstr>Calibri (MS) Italics</vt:lpstr>
      <vt:lpstr>Barlow Bold</vt:lpstr>
      <vt:lpstr>Arimo</vt:lpstr>
      <vt:lpstr>Calibri</vt:lpstr>
      <vt:lpstr>Barlow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Apresentação_WRNP2025</dc:title>
  <dc:creator>Larriza Thurler</dc:creator>
  <cp:lastModifiedBy>Larriza Thurler</cp:lastModifiedBy>
  <cp:revision>22</cp:revision>
  <dcterms:created xsi:type="dcterms:W3CDTF">2006-08-16T00:00:00Z</dcterms:created>
  <dcterms:modified xsi:type="dcterms:W3CDTF">2025-05-20T12:02:15Z</dcterms:modified>
  <dc:identifier>DAGm-wNXNBU</dc:identifier>
</cp:coreProperties>
</file>