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  <p:sldMasterId id="2147483671" r:id="rId6"/>
  </p:sldMasterIdLst>
  <p:notesMasterIdLst>
    <p:notesMasterId r:id="rId18"/>
  </p:notesMasterIdLst>
  <p:sldIdLst>
    <p:sldId id="263" r:id="rId7"/>
    <p:sldId id="268" r:id="rId8"/>
    <p:sldId id="267" r:id="rId9"/>
    <p:sldId id="264" r:id="rId10"/>
    <p:sldId id="269" r:id="rId11"/>
    <p:sldId id="266" r:id="rId12"/>
    <p:sldId id="270" r:id="rId13"/>
    <p:sldId id="271" r:id="rId14"/>
    <p:sldId id="272" r:id="rId15"/>
    <p:sldId id="273" r:id="rId16"/>
    <p:sldId id="260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5"/>
    <p:restoredTop sz="96132"/>
  </p:normalViewPr>
  <p:slideViewPr>
    <p:cSldViewPr snapToGrid="0">
      <p:cViewPr varScale="1">
        <p:scale>
          <a:sx n="183" d="100"/>
          <a:sy n="183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41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6D92-F9AE-BE40-B8DC-7EFEA2BCA01F}" type="datetimeFigureOut">
              <a:rPr lang="pt-BR" smtClean="0"/>
              <a:t>17/05/2025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50279-B371-2540-9EEC-102D418A1CC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14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50279-B371-2540-9EEC-102D418A1CC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2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12862" y="1943030"/>
            <a:ext cx="3344982" cy="753277"/>
          </a:xfrm>
        </p:spPr>
        <p:txBody>
          <a:bodyPr anchor="b">
            <a:normAutofit/>
          </a:bodyPr>
          <a:lstStyle>
            <a:lvl1pPr algn="l">
              <a:defRPr sz="2200" b="0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25332" y="3518168"/>
            <a:ext cx="3332514" cy="600540"/>
          </a:xfrm>
        </p:spPr>
        <p:txBody>
          <a:bodyPr>
            <a:noAutofit/>
          </a:bodyPr>
          <a:lstStyle>
            <a:lvl1pPr marL="0" indent="0" algn="l">
              <a:buNone/>
              <a:defRPr sz="1700" b="0" i="0">
                <a:solidFill>
                  <a:schemeClr val="tx1"/>
                </a:solidFill>
                <a:latin typeface="Barlow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NOME PALESTRANTE</a:t>
            </a:r>
          </a:p>
          <a:p>
            <a:endParaRPr lang="en-US" dirty="0"/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998E250F-0937-D913-0888-E8FDEE0D29D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12861" y="4414322"/>
            <a:ext cx="3344983" cy="326572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pt-BR" sz="1700" b="0" i="1" kern="1200" dirty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pt-BR" dirty="0"/>
              <a:t>Clique para editar CARGO</a:t>
            </a:r>
          </a:p>
        </p:txBody>
      </p:sp>
    </p:spTree>
    <p:extLst>
      <p:ext uri="{BB962C8B-B14F-4D97-AF65-F5344CB8AC3E}">
        <p14:creationId xmlns:p14="http://schemas.microsoft.com/office/powerpoint/2010/main" val="3135460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1COL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</p:spTree>
    <p:extLst>
      <p:ext uri="{BB962C8B-B14F-4D97-AF65-F5344CB8AC3E}">
        <p14:creationId xmlns:p14="http://schemas.microsoft.com/office/powerpoint/2010/main" val="1744730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RNP25_MIOLO_2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6510214" cy="3036940"/>
          </a:xfrm>
          <a:prstGeom prst="rect">
            <a:avLst/>
          </a:prstGeom>
        </p:spPr>
        <p:txBody>
          <a:bodyPr numCol="2" spcCol="360000"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2 COLUNAS</a:t>
            </a:r>
          </a:p>
        </p:txBody>
      </p:sp>
    </p:spTree>
    <p:extLst>
      <p:ext uri="{BB962C8B-B14F-4D97-AF65-F5344CB8AC3E}">
        <p14:creationId xmlns:p14="http://schemas.microsoft.com/office/powerpoint/2010/main" val="62201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1COLUNA+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21E14165-E4C0-E7C7-C8D7-AD396FFC886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266462" y="1808593"/>
            <a:ext cx="3110523" cy="3036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pt-BR" dirty="0"/>
              <a:t>Clique para editar os estilos de TEXTO CORRIDO – 1 COLUNA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91200" y="1828800"/>
            <a:ext cx="2986088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96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NP25_MIOLO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BA84C-D28B-7B20-37D8-C1CACF0F3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461" y="274638"/>
            <a:ext cx="6510215" cy="509133"/>
          </a:xfrm>
          <a:prstGeom prst="rect">
            <a:avLst/>
          </a:prstGeom>
        </p:spPr>
        <p:txBody>
          <a:bodyPr/>
          <a:lstStyle>
            <a:lvl1pPr>
              <a:defRPr sz="2000" b="1" i="0">
                <a:solidFill>
                  <a:schemeClr val="tx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Clique para editar o título Mestre da PALESTRA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31EC9F-C6DB-F568-D9A0-69FF494EF9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66462" y="1168855"/>
            <a:ext cx="6510214" cy="382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rgbClr val="001EFF"/>
                </a:solidFill>
                <a:latin typeface="Barlow" pitchFamily="2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Clique para editar os estilos de TÍTULO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73FED905-7FEC-941A-50D2-EB714E6579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66461" y="1828800"/>
            <a:ext cx="6510827" cy="304006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1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RNP25_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6DD00-D899-CE72-DE7B-CAD0DD0146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42708" y="2008064"/>
            <a:ext cx="3243314" cy="334737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solidFill>
                  <a:schemeClr val="bg1"/>
                </a:solidFill>
                <a:latin typeface="Barlow" pitchFamily="2" charset="77"/>
              </a:defRPr>
            </a:lvl1pPr>
          </a:lstStyle>
          <a:p>
            <a:r>
              <a:rPr lang="pt-BR" dirty="0"/>
              <a:t>OBRIGADO (A)!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7B4AAF-35FD-FC08-7FFA-20632D614D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2706" y="2579565"/>
            <a:ext cx="3243313" cy="3347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Contato palestrante</a:t>
            </a:r>
          </a:p>
        </p:txBody>
      </p:sp>
    </p:spTree>
    <p:extLst>
      <p:ext uri="{BB962C8B-B14F-4D97-AF65-F5344CB8AC3E}">
        <p14:creationId xmlns:p14="http://schemas.microsoft.com/office/powerpoint/2010/main" val="3781979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C0A7-A2BE-7F43-977C-5F04F40EA1F3}" type="datetimeFigureOut">
              <a:rPr lang="pt-BR" smtClean="0"/>
              <a:t>17/05/2025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45-47E9-9545-833C-EE867628789B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2C68B5B-B2D6-BDA3-5153-36563E2BB9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7D3EE3E-223B-7A25-1E6D-578616A202F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1338"/>
            <a:ext cx="9146380" cy="51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858B0F5-A0B7-5E6B-5AE7-867FC778A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1339"/>
            <a:ext cx="9146380" cy="514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8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4FC3E-CF6A-1CCA-26FA-1672DBBCB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1" y="2212946"/>
            <a:ext cx="4077356" cy="717608"/>
          </a:xfrm>
        </p:spPr>
        <p:txBody>
          <a:bodyPr>
            <a:noAutofit/>
          </a:bodyPr>
          <a:lstStyle/>
          <a:p>
            <a:pPr algn="r"/>
            <a:r>
              <a:rPr lang="pt-BR" sz="2300" dirty="0">
                <a:solidFill>
                  <a:schemeClr val="bg1"/>
                </a:solidFill>
              </a:rPr>
              <a:t>As relações de ICT e a Indústria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DA4C62-6BA6-1881-64F0-E7158E96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1" y="3644225"/>
            <a:ext cx="4077356" cy="326572"/>
          </a:xfrm>
        </p:spPr>
        <p:txBody>
          <a:bodyPr/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Felipe Manso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6D5401-8468-01AF-52B1-747043254B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1" y="4078732"/>
            <a:ext cx="4077356" cy="326572"/>
          </a:xfrm>
        </p:spPr>
        <p:txBody>
          <a:bodyPr>
            <a:normAutofit fontScale="92500"/>
          </a:bodyPr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Diretor Comercial &amp; Marketing – Kryptus S.A</a:t>
            </a:r>
          </a:p>
        </p:txBody>
      </p:sp>
    </p:spTree>
    <p:extLst>
      <p:ext uri="{BB962C8B-B14F-4D97-AF65-F5344CB8AC3E}">
        <p14:creationId xmlns:p14="http://schemas.microsoft.com/office/powerpoint/2010/main" val="260980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5C8FF-C954-3838-AFA8-9CD6D2BD3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AE12C49-5231-24C9-2362-2D9A9BA46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Oportunidade do Brasil para a Indústria</a:t>
            </a:r>
          </a:p>
        </p:txBody>
      </p:sp>
      <p:sp>
        <p:nvSpPr>
          <p:cNvPr id="4" name="Espaço Reservado para Conteúdo 6">
            <a:extLst>
              <a:ext uri="{FF2B5EF4-FFF2-40B4-BE49-F238E27FC236}">
                <a16:creationId xmlns:a16="http://schemas.microsoft.com/office/drawing/2014/main" id="{77D9CBB0-D9CC-8CD8-D539-54239CCE9DCB}"/>
              </a:ext>
            </a:extLst>
          </p:cNvPr>
          <p:cNvSpPr txBox="1">
            <a:spLocks/>
          </p:cNvSpPr>
          <p:nvPr/>
        </p:nvSpPr>
        <p:spPr>
          <a:xfrm>
            <a:off x="2266462" y="1551215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dirty="0"/>
              <a:t>“O Brasil tem um dos maiores parques de pesquisa em segurança digital do hemisfério sul. Se unirmos isso à inteligência de negócios e à urgência do mercado, temos um diferencial competitivo global.”</a:t>
            </a:r>
          </a:p>
          <a:p>
            <a:pPr>
              <a:buNone/>
            </a:pPr>
            <a:endParaRPr lang="pt-BR" b="1" dirty="0"/>
          </a:p>
          <a:p>
            <a:pPr>
              <a:buNone/>
            </a:pPr>
            <a:r>
              <a:rPr lang="pt-BR" dirty="0"/>
              <a:t>Para pesquisadores: “Provoquem a indústria com ideias aplicáveis.”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Para empresários: “Invistam em parcerias estruturadas, com visão de longo prazo.”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u="sng" dirty="0"/>
              <a:t>Criem pontes, não muros.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2EFAA5-D6CA-E258-D195-23E00FE13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Dicas!</a:t>
            </a:r>
          </a:p>
        </p:txBody>
      </p:sp>
    </p:spTree>
    <p:extLst>
      <p:ext uri="{BB962C8B-B14F-4D97-AF65-F5344CB8AC3E}">
        <p14:creationId xmlns:p14="http://schemas.microsoft.com/office/powerpoint/2010/main" val="142739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E1B5D43-2D31-BB5B-8844-186CED838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2656" y="2008064"/>
            <a:ext cx="3013365" cy="334737"/>
          </a:xfrm>
        </p:spPr>
        <p:txBody>
          <a:bodyPr/>
          <a:lstStyle/>
          <a:p>
            <a:r>
              <a:rPr lang="pt-BR" dirty="0"/>
              <a:t>OBRIGADO!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AADC3C6A-1F75-A005-C9D4-BD96DBDCD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2655" y="2579565"/>
            <a:ext cx="3013364" cy="334737"/>
          </a:xfrm>
        </p:spPr>
        <p:txBody>
          <a:bodyPr/>
          <a:lstStyle/>
          <a:p>
            <a:r>
              <a:rPr lang="pt-BR" dirty="0" err="1"/>
              <a:t>felipe.manso@kryptus.com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367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8C03A-507F-3513-C18B-F795DAB1F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AC63465A-B460-E8B4-4D0B-30E0D4EE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pessoal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6C7DBE39-FBC3-80B9-8ED9-B480AA7C08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428" t="22513" r="22538" b="23802"/>
          <a:stretch/>
        </p:blipFill>
        <p:spPr>
          <a:xfrm>
            <a:off x="2299458" y="3683747"/>
            <a:ext cx="1801640" cy="102518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2132A418-33C7-280E-4CA9-80B1C0DF6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375" y="1222542"/>
            <a:ext cx="2127807" cy="21278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Espaço Reservado para Conteúdo 6">
            <a:extLst>
              <a:ext uri="{FF2B5EF4-FFF2-40B4-BE49-F238E27FC236}">
                <a16:creationId xmlns:a16="http://schemas.microsoft.com/office/drawing/2014/main" id="{B882D6BF-112C-B2A2-0C18-213426F74239}"/>
              </a:ext>
            </a:extLst>
          </p:cNvPr>
          <p:cNvSpPr txBox="1">
            <a:spLocks/>
          </p:cNvSpPr>
          <p:nvPr/>
        </p:nvSpPr>
        <p:spPr>
          <a:xfrm>
            <a:off x="4572000" y="1222542"/>
            <a:ext cx="4345663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Mais de </a:t>
            </a:r>
            <a:r>
              <a:rPr lang="pt-BR" b="1" dirty="0"/>
              <a:t>25 anos de experiência </a:t>
            </a:r>
            <a:r>
              <a:rPr lang="pt-BR" dirty="0"/>
              <a:t>na área comercial!</a:t>
            </a:r>
          </a:p>
          <a:p>
            <a:r>
              <a:rPr lang="pt-BR" dirty="0"/>
              <a:t>Experiência sólida em </a:t>
            </a:r>
            <a:r>
              <a:rPr lang="pt-BR" b="1" dirty="0"/>
              <a:t>desenvolvimento de negócios</a:t>
            </a:r>
            <a:r>
              <a:rPr lang="pt-BR" dirty="0"/>
              <a:t>, estruturação de áreas e empreendedor.</a:t>
            </a:r>
          </a:p>
          <a:p>
            <a:r>
              <a:rPr lang="pt-BR" dirty="0"/>
              <a:t>Formação em </a:t>
            </a:r>
            <a:r>
              <a:rPr lang="pt-BR" b="1" dirty="0"/>
              <a:t>Marketing com MBA em Administração </a:t>
            </a:r>
            <a:r>
              <a:rPr lang="pt-BR" dirty="0"/>
              <a:t>na</a:t>
            </a:r>
            <a:r>
              <a:rPr lang="pt-BR" b="1" dirty="0"/>
              <a:t> FGV EAESP.</a:t>
            </a:r>
            <a:endParaRPr lang="pt-BR" dirty="0"/>
          </a:p>
          <a:p>
            <a:r>
              <a:rPr lang="pt-BR" dirty="0"/>
              <a:t>Atual missão: impulsionar o </a:t>
            </a:r>
            <a:r>
              <a:rPr lang="pt-BR" b="1" dirty="0"/>
              <a:t>crescimento nacional e internacional da Kryptus</a:t>
            </a:r>
            <a:r>
              <a:rPr lang="pt-BR" dirty="0"/>
              <a:t>, fortalecendo sua posição como uma das principais fornecedoras de soluções de segurança digital.</a:t>
            </a:r>
          </a:p>
        </p:txBody>
      </p:sp>
    </p:spTree>
    <p:extLst>
      <p:ext uri="{BB962C8B-B14F-4D97-AF65-F5344CB8AC3E}">
        <p14:creationId xmlns:p14="http://schemas.microsoft.com/office/powerpoint/2010/main" val="363004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6F76C04-5D28-027F-3057-B56762A6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cenário atual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ECD90190-8B97-11F8-BAB7-CEA15EF79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Aumento de Ataques X Mercado Cibernético</a:t>
            </a:r>
          </a:p>
          <a:p>
            <a:endParaRPr lang="pt-BR" dirty="0"/>
          </a:p>
        </p:txBody>
      </p:sp>
      <p:sp>
        <p:nvSpPr>
          <p:cNvPr id="2" name="Espaço Reservado para Conteúdo 6">
            <a:extLst>
              <a:ext uri="{FF2B5EF4-FFF2-40B4-BE49-F238E27FC236}">
                <a16:creationId xmlns:a16="http://schemas.microsoft.com/office/drawing/2014/main" id="{F4B5AFB1-8931-33A6-676E-03B383E1D60A}"/>
              </a:ext>
            </a:extLst>
          </p:cNvPr>
          <p:cNvSpPr txBox="1">
            <a:spLocks/>
          </p:cNvSpPr>
          <p:nvPr/>
        </p:nvSpPr>
        <p:spPr>
          <a:xfrm>
            <a:off x="2266462" y="1859033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Crescimento de 95% nos ataques: </a:t>
            </a:r>
            <a:r>
              <a:rPr lang="pt-BR" dirty="0"/>
              <a:t>No terceiro trimestre de 2024, o Brasil registrou um aumento de 95% nos ataques cibernéticos em comparação ao mesmo período de 2023, com uma média de 2.766 ataques semanais por organização .​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Expansão do mercado</a:t>
            </a:r>
            <a:r>
              <a:rPr lang="pt-BR" dirty="0"/>
              <a:t>: O mercado brasileiro de cibersegurança está estimado em US$ 3,34 bilhões em 2024 e deve atingir US$ 5,46 bilhões até 2029, com uma taxa de crescimento anual composta (CAGR) de 10,3%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2304E07-6CC2-A830-9BE7-EEBA15344AA3}"/>
              </a:ext>
            </a:extLst>
          </p:cNvPr>
          <p:cNvSpPr txBox="1"/>
          <p:nvPr/>
        </p:nvSpPr>
        <p:spPr>
          <a:xfrm>
            <a:off x="6349574" y="2879568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1" dirty="0"/>
              <a:t>Fonte: Data Center Dynamics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5C806DF-A408-6170-E2C6-8F73D84E4089}"/>
              </a:ext>
            </a:extLst>
          </p:cNvPr>
          <p:cNvSpPr txBox="1"/>
          <p:nvPr/>
        </p:nvSpPr>
        <p:spPr>
          <a:xfrm>
            <a:off x="6349574" y="4279787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1" dirty="0"/>
              <a:t>Fonte: Mondor Intelligence</a:t>
            </a:r>
          </a:p>
        </p:txBody>
      </p:sp>
    </p:spTree>
    <p:extLst>
      <p:ext uri="{BB962C8B-B14F-4D97-AF65-F5344CB8AC3E}">
        <p14:creationId xmlns:p14="http://schemas.microsoft.com/office/powerpoint/2010/main" val="145863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A01E2D4-D2A6-76DB-90D0-0D47841D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Realidade da Segurança Digital no Setor Privado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D5B3B3F-C4F3-91D5-FD7B-0EBB08CE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Contextualizando o desafio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BC16E8A-6233-CAE6-9323-077B014A81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939594" y="3826378"/>
            <a:ext cx="3724573" cy="741817"/>
          </a:xfrm>
        </p:spPr>
        <p:txBody>
          <a:bodyPr/>
          <a:lstStyle/>
          <a:p>
            <a:r>
              <a:rPr lang="pt-BR" i="1" dirty="0"/>
              <a:t>"Soluções reais exigem colaboração real entre quem pesquisa e quem vive o problema na prática."</a:t>
            </a:r>
          </a:p>
        </p:txBody>
      </p:sp>
      <p:sp>
        <p:nvSpPr>
          <p:cNvPr id="2" name="Espaço Reservado para Conteúdo 6">
            <a:extLst>
              <a:ext uri="{FF2B5EF4-FFF2-40B4-BE49-F238E27FC236}">
                <a16:creationId xmlns:a16="http://schemas.microsoft.com/office/drawing/2014/main" id="{09A79C7E-8274-D7A4-44F2-2751113E0B0E}"/>
              </a:ext>
            </a:extLst>
          </p:cNvPr>
          <p:cNvSpPr txBox="1">
            <a:spLocks/>
          </p:cNvSpPr>
          <p:nvPr/>
        </p:nvSpPr>
        <p:spPr>
          <a:xfrm>
            <a:off x="2266462" y="1551215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setor privado enfrenta ameaças cada vez mais sofisticadas e regulatórias crescentes.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demanda por inovação em cibersegurança cresceu exponencialmente — mas não se resolve com soluções genéricas.</a:t>
            </a:r>
          </a:p>
        </p:txBody>
      </p:sp>
    </p:spTree>
    <p:extLst>
      <p:ext uri="{BB962C8B-B14F-4D97-AF65-F5344CB8AC3E}">
        <p14:creationId xmlns:p14="http://schemas.microsoft.com/office/powerpoint/2010/main" val="134492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3E605-BEBA-8FA2-9A8C-29F0FD360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AAB793A5-F77E-8016-7FAE-3395964A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Valor das Deep Techs nas Missões Críticas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653F3B52-2DE4-6A88-0601-E232DB26D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Breve explicação</a:t>
            </a:r>
          </a:p>
          <a:p>
            <a:endParaRPr lang="pt-BR" dirty="0"/>
          </a:p>
        </p:txBody>
      </p:sp>
      <p:sp>
        <p:nvSpPr>
          <p:cNvPr id="2" name="Espaço Reservado para Conteúdo 6">
            <a:extLst>
              <a:ext uri="{FF2B5EF4-FFF2-40B4-BE49-F238E27FC236}">
                <a16:creationId xmlns:a16="http://schemas.microsoft.com/office/drawing/2014/main" id="{C9D5953D-A9D3-FC22-4264-F7EE574F972A}"/>
              </a:ext>
            </a:extLst>
          </p:cNvPr>
          <p:cNvSpPr txBox="1">
            <a:spLocks/>
          </p:cNvSpPr>
          <p:nvPr/>
        </p:nvSpPr>
        <p:spPr>
          <a:xfrm>
            <a:off x="2266462" y="1551215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Alta densidade de conhecimento;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/>
              <a:t>IA, Biotecnologia, Computação Quântica, Nanotecnologia, Robótica avançada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Longa maturação;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Impacto transformador.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Espaço Reservado para Conteúdo 6">
            <a:extLst>
              <a:ext uri="{FF2B5EF4-FFF2-40B4-BE49-F238E27FC236}">
                <a16:creationId xmlns:a16="http://schemas.microsoft.com/office/drawing/2014/main" id="{52FA1006-9014-DFD7-691A-96CC8AE932FA}"/>
              </a:ext>
            </a:extLst>
          </p:cNvPr>
          <p:cNvSpPr txBox="1">
            <a:spLocks/>
          </p:cNvSpPr>
          <p:nvPr/>
        </p:nvSpPr>
        <p:spPr>
          <a:xfrm>
            <a:off x="2266461" y="3482106"/>
            <a:ext cx="6510214" cy="105499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"Deep techs são tecnologias que nascem da ciência e da engenharia para resolver grandes desafios — como curar doenças, criar energia limpa ou melhorar a vida com robôs inteligentes. Elas demoram mais pra chegar ao mercado, mas quando chegam, mudam tudo."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746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E2AC810-69D3-AAD7-41C6-57634D465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Valor das </a:t>
            </a:r>
            <a:r>
              <a:rPr lang="pt-BR" dirty="0" err="1"/>
              <a:t>Deep</a:t>
            </a:r>
            <a:r>
              <a:rPr lang="pt-BR" dirty="0"/>
              <a:t> </a:t>
            </a:r>
            <a:r>
              <a:rPr lang="pt-BR" dirty="0" err="1"/>
              <a:t>Techs</a:t>
            </a:r>
            <a:r>
              <a:rPr lang="pt-BR" dirty="0"/>
              <a:t> nas Missões Críticas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3220CB7-4185-C168-179A-7A2C31D86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Exemplos práticos da Kryptus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21428AC1-9641-C12E-76F0-4AE03D21E69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pt-BR" b="1" dirty="0"/>
              <a:t>Soluções de criptografia nacionalizadas</a:t>
            </a:r>
            <a:r>
              <a:rPr lang="pt-BR" dirty="0"/>
              <a:t>.</a:t>
            </a:r>
          </a:p>
          <a:p>
            <a:r>
              <a:rPr lang="pt-BR" dirty="0"/>
              <a:t>parceria com o CPQD (Centro de Pesquisa e Desenvolvimento em Telecomunicações) para o desenvolvimento de soluções avançadas de criptografia. Essa colaboração resultou na criação de produtos que atendem a requisitos específicos de segurança para setores estratégicos.​</a:t>
            </a:r>
          </a:p>
          <a:p>
            <a:r>
              <a:rPr lang="pt-BR" b="1" dirty="0"/>
              <a:t>Serviços gerenciados de segurança (MSS/SOC) sob governança técnica especializada.</a:t>
            </a:r>
          </a:p>
          <a:p>
            <a:r>
              <a:rPr lang="pt-BR" dirty="0"/>
              <a:t>Colaboração com a Finep (Financiadora de Estudos e Projetos) em projetos de inovação tecnológica, focando no desenvolvimento de soluções de segurança cibernética adaptadas às necessidades do mercado brasileiro.</a:t>
            </a:r>
          </a:p>
        </p:txBody>
      </p:sp>
    </p:spTree>
    <p:extLst>
      <p:ext uri="{BB962C8B-B14F-4D97-AF65-F5344CB8AC3E}">
        <p14:creationId xmlns:p14="http://schemas.microsoft.com/office/powerpoint/2010/main" val="349953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1E85E-1B84-EB20-E849-DB87F60D5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EAC6FA7-03F3-4C56-C4A2-E35A2889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ICT-Indústria: Uma parceria de impacto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0B76AAE-718D-FA88-DCE5-9ED16C2B1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encontro entre as </a:t>
            </a:r>
            <a:r>
              <a:rPr lang="pt-BR" b="1" dirty="0" err="1"/>
              <a:t>ICTs</a:t>
            </a:r>
            <a:r>
              <a:rPr lang="pt-BR" dirty="0"/>
              <a:t> e a </a:t>
            </a:r>
            <a:r>
              <a:rPr lang="pt-BR" b="1" dirty="0"/>
              <a:t>Indústria</a:t>
            </a:r>
            <a:r>
              <a:rPr lang="pt-BR" dirty="0"/>
              <a:t> não é mais apenas desejável — é essencial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ED5AC09D-E378-5EC5-B488-8A9736D472F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pt-BR" b="1" dirty="0"/>
              <a:t>As </a:t>
            </a:r>
            <a:r>
              <a:rPr lang="pt-BR" b="1" dirty="0" err="1"/>
              <a:t>ICTs</a:t>
            </a:r>
            <a:endParaRPr lang="pt-BR" dirty="0"/>
          </a:p>
          <a:p>
            <a:r>
              <a:rPr lang="pt-BR" dirty="0"/>
              <a:t>São repositórios de conhecimento profundo, com capacidade de desenvolver tecnologias disruptivas, especialmente nas áreas mais críticas como criptografia, inteligência artificial e segurança de redes.</a:t>
            </a:r>
          </a:p>
          <a:p>
            <a:endParaRPr lang="pt-BR" b="1" dirty="0"/>
          </a:p>
          <a:p>
            <a:r>
              <a:rPr lang="pt-BR" b="1" dirty="0"/>
              <a:t>A Indústria</a:t>
            </a:r>
          </a:p>
          <a:p>
            <a:r>
              <a:rPr lang="pt-BR" dirty="0"/>
              <a:t>Por sua vez, atua como laboratório de validação real. Onde as ideias são testadas sob pressão, escaladas com eficiência e, sobretudo, colocadas frente às necessidades concretas do mercado.</a:t>
            </a:r>
          </a:p>
        </p:txBody>
      </p:sp>
    </p:spTree>
    <p:extLst>
      <p:ext uri="{BB962C8B-B14F-4D97-AF65-F5344CB8AC3E}">
        <p14:creationId xmlns:p14="http://schemas.microsoft.com/office/powerpoint/2010/main" val="406696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81DD5-048E-E3D9-7CAB-4709847D5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D0AAA82-5E01-76D3-5C26-FF0A084AC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ICT-Indústria: Uma parceria de impacto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392FAE5-6CEE-F5C2-96DF-107BFAD46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faz uma parceria funcionar?</a:t>
            </a:r>
          </a:p>
        </p:txBody>
      </p:sp>
      <p:sp>
        <p:nvSpPr>
          <p:cNvPr id="4" name="Espaço Reservado para Conteúdo 6">
            <a:extLst>
              <a:ext uri="{FF2B5EF4-FFF2-40B4-BE49-F238E27FC236}">
                <a16:creationId xmlns:a16="http://schemas.microsoft.com/office/drawing/2014/main" id="{24F47CCF-B722-1ED5-998B-35B4ECF5A2E9}"/>
              </a:ext>
            </a:extLst>
          </p:cNvPr>
          <p:cNvSpPr txBox="1">
            <a:spLocks/>
          </p:cNvSpPr>
          <p:nvPr/>
        </p:nvSpPr>
        <p:spPr>
          <a:xfrm>
            <a:off x="2266462" y="1551215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Desenho conjunto do problema: </a:t>
            </a:r>
            <a:r>
              <a:rPr lang="pt-BR" dirty="0"/>
              <a:t>o projeto não começa com uma demanda unilateral. A empresa entra como </a:t>
            </a:r>
            <a:r>
              <a:rPr lang="pt-BR" dirty="0" err="1"/>
              <a:t>co-criadora</a:t>
            </a:r>
            <a:r>
              <a:rPr lang="pt-BR" dirty="0"/>
              <a:t>, ajudando a formular hipóteses e orientar a pesquisa para aplicações reais.;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Governança clara e compartilhamento de risco: </a:t>
            </a:r>
            <a:r>
              <a:rPr lang="pt-BR" dirty="0"/>
              <a:t>financiamentos públicos, como os da </a:t>
            </a:r>
            <a:r>
              <a:rPr lang="pt-BR" i="1" dirty="0"/>
              <a:t>Finep</a:t>
            </a:r>
            <a:r>
              <a:rPr lang="pt-BR" dirty="0"/>
              <a:t> ou da </a:t>
            </a:r>
            <a:r>
              <a:rPr lang="pt-BR" i="1" dirty="0" err="1"/>
              <a:t>Embrapii</a:t>
            </a:r>
            <a:r>
              <a:rPr lang="pt-BR" dirty="0"/>
              <a:t>, ajudam a viabilizar projetos, mas é a clareza sobre cronograma, entregas e propriedade intelectual (PI) que garante a longevidade da parceria.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Aproximação contínua entre os mundos: </a:t>
            </a:r>
            <a:r>
              <a:rPr lang="pt-BR" dirty="0"/>
              <a:t>não basta assinar um convênio. A interação precisa ser contínua — com intercâmbio técnico, presença em laboratórios, validação de protótipos e feedback constante.</a:t>
            </a:r>
          </a:p>
        </p:txBody>
      </p:sp>
    </p:spTree>
    <p:extLst>
      <p:ext uri="{BB962C8B-B14F-4D97-AF65-F5344CB8AC3E}">
        <p14:creationId xmlns:p14="http://schemas.microsoft.com/office/powerpoint/2010/main" val="341062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00C03-284A-9F2B-7FD2-3290E83E4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5F4DE4E-417F-7B96-E613-4A1E3020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Visão do Mercado Privado para </a:t>
            </a:r>
            <a:r>
              <a:rPr lang="pt-BR" dirty="0" err="1"/>
              <a:t>ICTs</a:t>
            </a:r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DD12143-655D-E0DD-FEF2-B22C2768B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Quais os principais pontos?</a:t>
            </a:r>
          </a:p>
        </p:txBody>
      </p:sp>
      <p:sp>
        <p:nvSpPr>
          <p:cNvPr id="4" name="Espaço Reservado para Conteúdo 6">
            <a:extLst>
              <a:ext uri="{FF2B5EF4-FFF2-40B4-BE49-F238E27FC236}">
                <a16:creationId xmlns:a16="http://schemas.microsoft.com/office/drawing/2014/main" id="{3D2B325A-FCDB-C2A0-3B97-E5F1C3BA5A35}"/>
              </a:ext>
            </a:extLst>
          </p:cNvPr>
          <p:cNvSpPr txBox="1">
            <a:spLocks/>
          </p:cNvSpPr>
          <p:nvPr/>
        </p:nvSpPr>
        <p:spPr>
          <a:xfrm>
            <a:off x="2266462" y="1551215"/>
            <a:ext cx="6510214" cy="14907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pt-BR" sz="1700" b="0" i="0" kern="1200" dirty="0" smtClean="0">
                <a:solidFill>
                  <a:schemeClr val="tx1"/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pt-BR" b="1" dirty="0"/>
              <a:t>Agilidade com Profundidade</a:t>
            </a:r>
          </a:p>
          <a:p>
            <a:r>
              <a:rPr lang="pt-BR" dirty="0"/>
              <a:t>Empresas buscam </a:t>
            </a:r>
            <a:r>
              <a:rPr lang="pt-BR" dirty="0" err="1"/>
              <a:t>ICTs</a:t>
            </a:r>
            <a:r>
              <a:rPr lang="pt-BR" dirty="0"/>
              <a:t> que combinem rigor científico com capacidade de resposta rápida. A </a:t>
            </a:r>
            <a:r>
              <a:rPr lang="pt-BR" dirty="0" err="1"/>
              <a:t>Embrapii</a:t>
            </a:r>
            <a:r>
              <a:rPr lang="pt-BR" dirty="0"/>
              <a:t>, por exemplo, adota modelos de gestão ágeis em suas parcerias, permitindo ciclos de inovação mais curtos sem comprometer a qualidade técnica .​</a:t>
            </a:r>
          </a:p>
          <a:p>
            <a:endParaRPr lang="pt-BR" dirty="0"/>
          </a:p>
          <a:p>
            <a:pPr>
              <a:buNone/>
            </a:pPr>
            <a:r>
              <a:rPr lang="pt-BR" b="1" dirty="0"/>
              <a:t>Ciência com Mentalidade de Produto</a:t>
            </a:r>
          </a:p>
          <a:p>
            <a:r>
              <a:rPr lang="pt-BR" dirty="0"/>
              <a:t>O mercado valoriza profissionais que combinam conhecimento técnico com visão de negócios. Esses profissionais são capazes de traduzir pesquisas em soluções aplicáveis, facilitando a transição da inovação do laboratório para o mercado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3635491"/>
      </p:ext>
    </p:extLst>
  </p:cSld>
  <p:clrMapOvr>
    <a:masterClrMapping/>
  </p:clrMapOvr>
</p:sld>
</file>

<file path=ppt/theme/theme1.xml><?xml version="1.0" encoding="utf-8"?>
<a:theme xmlns:a="http://schemas.openxmlformats.org/drawingml/2006/main" name="CAPA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860DC92B-32AC-9D41-9B87-FDACF1D43486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A8F55201-57D3-3C41-82D1-9A370FBFD4AF}"/>
    </a:ext>
  </a:extLst>
</a:theme>
</file>

<file path=ppt/theme/theme3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RNP2025_PPT_TEMPLATE" id="{B3410479-881B-E341-B546-2569FC824EA1}" vid="{BF4B9223-F729-4E44-A568-6178DCF8BC6C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5e868a-31e1-4ebe-9651-7b5e2b90c47f">
      <Terms xmlns="http://schemas.microsoft.com/office/infopath/2007/PartnerControls"/>
    </lcf76f155ced4ddcb4097134ff3c332f>
    <TaxCatchAll xmlns="2aa2c7b6-9799-4ab1-b0ee-3db142e654a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D452AA9114C74DB233E85CC49C021D" ma:contentTypeVersion="13" ma:contentTypeDescription="Crie um novo documento." ma:contentTypeScope="" ma:versionID="107a0a7f101d5df022b2909500738594">
  <xsd:schema xmlns:xsd="http://www.w3.org/2001/XMLSchema" xmlns:xs="http://www.w3.org/2001/XMLSchema" xmlns:p="http://schemas.microsoft.com/office/2006/metadata/properties" xmlns:ns2="2b5e868a-31e1-4ebe-9651-7b5e2b90c47f" xmlns:ns3="2aa2c7b6-9799-4ab1-b0ee-3db142e654af" targetNamespace="http://schemas.microsoft.com/office/2006/metadata/properties" ma:root="true" ma:fieldsID="3e163f63363c44a23ad51a8bb1cd1c52" ns2:_="" ns3:_="">
    <xsd:import namespace="2b5e868a-31e1-4ebe-9651-7b5e2b90c47f"/>
    <xsd:import namespace="2aa2c7b6-9799-4ab1-b0ee-3db142e654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5e868a-31e1-4ebe-9651-7b5e2b90c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5c6d6704-c1be-48d0-823f-e0f8bcbfaa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2c7b6-9799-4ab1-b0ee-3db142e654a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198d749-8989-4e1d-bf29-fc41001de84f}" ma:internalName="TaxCatchAll" ma:showField="CatchAllData" ma:web="2aa2c7b6-9799-4ab1-b0ee-3db142e654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708038-38BC-42D3-842B-F97B4519D1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DE9FC5-F8A3-4DB7-A60C-46C4770C4784}">
  <ds:schemaRefs>
    <ds:schemaRef ds:uri="http://schemas.microsoft.com/office/2006/metadata/properties"/>
    <ds:schemaRef ds:uri="http://schemas.microsoft.com/office/infopath/2007/PartnerControls"/>
    <ds:schemaRef ds:uri="2b5e868a-31e1-4ebe-9651-7b5e2b90c47f"/>
    <ds:schemaRef ds:uri="2aa2c7b6-9799-4ab1-b0ee-3db142e654af"/>
  </ds:schemaRefs>
</ds:datastoreItem>
</file>

<file path=customXml/itemProps3.xml><?xml version="1.0" encoding="utf-8"?>
<ds:datastoreItem xmlns:ds="http://schemas.openxmlformats.org/officeDocument/2006/customXml" ds:itemID="{1DF1F86B-EECD-41B4-B805-BD0EB98690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5e868a-31e1-4ebe-9651-7b5e2b90c47f"/>
    <ds:schemaRef ds:uri="2aa2c7b6-9799-4ab1-b0ee-3db142e654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WRNP2025_template</Template>
  <TotalTime>514</TotalTime>
  <Words>811</Words>
  <Application>Microsoft Macintosh PowerPoint</Application>
  <PresentationFormat>On-screen Show (16:9)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Barlow</vt:lpstr>
      <vt:lpstr>Calibri</vt:lpstr>
      <vt:lpstr>Calibri Light</vt:lpstr>
      <vt:lpstr>CAPA</vt:lpstr>
      <vt:lpstr>Personalizar design</vt:lpstr>
      <vt:lpstr>1_Personalizar design</vt:lpstr>
      <vt:lpstr>As relações de ICT e a Indústria</vt:lpstr>
      <vt:lpstr>Apresentação pessoal</vt:lpstr>
      <vt:lpstr>O cenário atual</vt:lpstr>
      <vt:lpstr>A Realidade da Segurança Digital no Setor Privado</vt:lpstr>
      <vt:lpstr>O Valor das Deep Techs nas Missões Críticas</vt:lpstr>
      <vt:lpstr>O Valor das Deep Techs nas Missões Críticas</vt:lpstr>
      <vt:lpstr>ICT-Indústria: Uma parceria de impacto</vt:lpstr>
      <vt:lpstr>ICT-Indústria: Uma parceria de impacto</vt:lpstr>
      <vt:lpstr>A Visão do Mercado Privado para ICTs</vt:lpstr>
      <vt:lpstr>Oportunidade do Brasil para a Indústria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Frederico Hjort</dc:creator>
  <cp:lastModifiedBy>Felipe Manso</cp:lastModifiedBy>
  <cp:revision>2</cp:revision>
  <dcterms:created xsi:type="dcterms:W3CDTF">2025-05-07T13:14:36Z</dcterms:created>
  <dcterms:modified xsi:type="dcterms:W3CDTF">2025-05-17T14:41:04Z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0x01010010D452AA9114C74DB233E85CC49C021D</vt:lpwstr>
  </property>
</Properties>
</file>