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Sora"/>
      <p:regular r:id="rId16"/>
      <p:bold r:id="rId17"/>
    </p:embeddedFont>
    <p:embeddedFont>
      <p:font typeface="Barlow"/>
      <p:regular r:id="rId18"/>
      <p:bold r:id="rId19"/>
      <p:italic r:id="rId20"/>
      <p:boldItalic r:id="rId21"/>
    </p:embeddedFont>
    <p:embeddedFont>
      <p:font typeface="Ex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wnfGB9h+DouilvI8mHqWbsCif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customschemas.google.com/relationships/presentationmetadata" Target="meta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Barlow-regular.fntdata"/><Relationship Id="rId21" Type="http://schemas.openxmlformats.org/officeDocument/2006/relationships/font" Target="fonts/Barlow-boldItalic.fntdata"/><Relationship Id="rId3" Type="http://schemas.openxmlformats.org/officeDocument/2006/relationships/slideMaster" Target="slideMasters/slideMaster1.xml"/><Relationship Id="rId25" Type="http://schemas.openxmlformats.org/officeDocument/2006/relationships/font" Target="fonts/Exo-bold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Sora-bold.fntdata"/><Relationship Id="rId20" Type="http://schemas.openxmlformats.org/officeDocument/2006/relationships/font" Target="fonts/Barlow-italic.fntdata"/><Relationship Id="rId2" Type="http://schemas.openxmlformats.org/officeDocument/2006/relationships/presProps" Target="presProps.xml"/><Relationship Id="rId16" Type="http://schemas.openxmlformats.org/officeDocument/2006/relationships/font" Target="fonts/Sora-regular.fntdata"/><Relationship Id="rId29" Type="http://schemas.openxmlformats.org/officeDocument/2006/relationships/customXml" Target="../customXml/item3.xml"/><Relationship Id="rId24" Type="http://schemas.openxmlformats.org/officeDocument/2006/relationships/font" Target="fonts/Exo-italic.fntdata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3" Type="http://schemas.openxmlformats.org/officeDocument/2006/relationships/font" Target="fonts/Exo-bold.fntdata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8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font" Target="fonts/Barlow-bold.fntdata"/><Relationship Id="rId22" Type="http://schemas.openxmlformats.org/officeDocument/2006/relationships/font" Target="fonts/Exo-regular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92e5b41f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92e5b41f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3592e5b41f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92e5b41f6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92e5b41f6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3592e5b41f6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e5e5c113e0a4d4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e5e5c113e0a4d4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6e5e5c113e0a4d4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e5e5c113e0a4d43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e5e5c113e0a4d43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6e5e5c113e0a4d43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65803ee53cd6b22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65803ee53cd6b2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565803ee53cd6b22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c12559c10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c12559c10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5c12559c10_0_1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92e5b41f6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92e5b41f6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592e5b41f6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CAPA">
  <p:cSld name="WRNP25_CAPA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ctrTitle"/>
          </p:nvPr>
        </p:nvSpPr>
        <p:spPr>
          <a:xfrm>
            <a:off x="5212862" y="1943030"/>
            <a:ext cx="3344982" cy="753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None/>
              <a:defRPr b="0" i="0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subTitle"/>
          </p:nvPr>
        </p:nvSpPr>
        <p:spPr>
          <a:xfrm>
            <a:off x="5225332" y="3518168"/>
            <a:ext cx="3332514" cy="6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0" i="0" sz="1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9"/>
          <p:cNvSpPr txBox="1"/>
          <p:nvPr>
            <p:ph idx="2" type="body"/>
          </p:nvPr>
        </p:nvSpPr>
        <p:spPr>
          <a:xfrm>
            <a:off x="5212861" y="4414322"/>
            <a:ext cx="3344983" cy="326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1" sz="1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MIOLO_1COLUNA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1"/>
          <p:cNvSpPr txBox="1"/>
          <p:nvPr>
            <p:ph idx="2" type="body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MIOLO_2COLUNAS">
  <p:cSld name="WRNP25_MIOLO_2COLUNA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2"/>
          <p:cNvSpPr txBox="1"/>
          <p:nvPr>
            <p:ph idx="2" type="body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MIOLO_1COLUNA+IMG">
  <p:cSld name="WRNP25_MIOLO_1COLUNA+IMG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3"/>
          <p:cNvSpPr txBox="1"/>
          <p:nvPr>
            <p:ph idx="2" type="body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3"/>
          <p:cNvSpPr/>
          <p:nvPr>
            <p:ph idx="3" type="pic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MIOLO_IMG">
  <p:cSld name="WRNP25_MIOLO_IMG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4"/>
          <p:cNvSpPr/>
          <p:nvPr>
            <p:ph idx="2" type="pic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ENCERRAMENTO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ctrTitle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1" type="subTitle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50" y="0"/>
            <a:ext cx="9140299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338"/>
            <a:ext cx="9146380" cy="514216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339"/>
            <a:ext cx="9146380" cy="514216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Relationship Id="rId5" Type="http://schemas.openxmlformats.org/officeDocument/2006/relationships/image" Target="../media/image9.jp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4.png"/><Relationship Id="rId13" Type="http://schemas.openxmlformats.org/officeDocument/2006/relationships/image" Target="../media/image18.png"/><Relationship Id="rId1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>
            <p:ph type="ctrTitle"/>
          </p:nvPr>
        </p:nvSpPr>
        <p:spPr>
          <a:xfrm>
            <a:off x="4572001" y="2212946"/>
            <a:ext cx="4077356" cy="7176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Barlow"/>
              <a:buNone/>
            </a:pPr>
            <a:r>
              <a:rPr b="1" lang="pt-BR" sz="2300">
                <a:solidFill>
                  <a:schemeClr val="lt1"/>
                </a:solidFill>
              </a:rPr>
              <a:t>MetaHealth </a:t>
            </a:r>
            <a:r>
              <a:rPr lang="pt-BR" sz="2300">
                <a:solidFill>
                  <a:schemeClr val="lt1"/>
                </a:solidFill>
              </a:rPr>
              <a:t>- Revolucionando o Ensino e Avaliação em Saúde</a:t>
            </a:r>
            <a:endParaRPr/>
          </a:p>
        </p:txBody>
      </p:sp>
      <p:sp>
        <p:nvSpPr>
          <p:cNvPr id="49" name="Google Shape;49;p2"/>
          <p:cNvSpPr txBox="1"/>
          <p:nvPr>
            <p:ph idx="1" type="subTitle"/>
          </p:nvPr>
        </p:nvSpPr>
        <p:spPr>
          <a:xfrm>
            <a:off x="4572001" y="3644225"/>
            <a:ext cx="4077356" cy="326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b="1" lang="pt-BR">
                <a:solidFill>
                  <a:schemeClr val="lt1"/>
                </a:solidFill>
              </a:rPr>
              <a:t>Matheus Dias Negrão</a:t>
            </a:r>
            <a:endParaRPr b="1"/>
          </a:p>
        </p:txBody>
      </p:sp>
      <p:sp>
        <p:nvSpPr>
          <p:cNvPr id="50" name="Google Shape;50;p2"/>
          <p:cNvSpPr txBox="1"/>
          <p:nvPr>
            <p:ph idx="2" type="body"/>
          </p:nvPr>
        </p:nvSpPr>
        <p:spPr>
          <a:xfrm>
            <a:off x="4205649" y="4078725"/>
            <a:ext cx="4443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pt-BR">
                <a:solidFill>
                  <a:schemeClr val="lt1"/>
                </a:solidFill>
              </a:rPr>
              <a:t>CEO - MetaHealth / Doutorando - INF-UFRGS</a:t>
            </a:r>
            <a:endParaRPr/>
          </a:p>
        </p:txBody>
      </p:sp>
      <p:pic>
        <p:nvPicPr>
          <p:cNvPr id="51" name="Google Shape;51;p2" title="logo-vertical@4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81000"/>
            <a:ext cx="2836751" cy="283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92e5b41f6_0_0"/>
          <p:cNvSpPr txBox="1"/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Problema</a:t>
            </a:r>
            <a:endParaRPr/>
          </a:p>
        </p:txBody>
      </p:sp>
      <p:sp>
        <p:nvSpPr>
          <p:cNvPr id="58" name="Google Shape;58;g3592e5b41f6_0_0"/>
          <p:cNvSpPr txBox="1"/>
          <p:nvPr>
            <p:ph idx="1" type="body"/>
          </p:nvPr>
        </p:nvSpPr>
        <p:spPr>
          <a:xfrm>
            <a:off x="2266450" y="783744"/>
            <a:ext cx="6510300" cy="84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Quando falamos na área médica, o </a:t>
            </a:r>
            <a:r>
              <a:rPr b="1" lang="pt-BR"/>
              <a:t>treinamento </a:t>
            </a:r>
            <a:r>
              <a:rPr lang="pt-BR"/>
              <a:t>não é apenas um complemento, é a ponte entre o conhecimento e a habilidade de </a:t>
            </a:r>
            <a:r>
              <a:rPr b="1" lang="pt-BR"/>
              <a:t>salvar vidas</a:t>
            </a:r>
            <a:r>
              <a:rPr lang="pt-BR"/>
              <a:t>.</a:t>
            </a:r>
            <a:endParaRPr/>
          </a:p>
        </p:txBody>
      </p:sp>
      <p:sp>
        <p:nvSpPr>
          <p:cNvPr id="59" name="Google Shape;59;g3592e5b41f6_0_0"/>
          <p:cNvSpPr txBox="1"/>
          <p:nvPr>
            <p:ph idx="2" type="body"/>
          </p:nvPr>
        </p:nvSpPr>
        <p:spPr>
          <a:xfrm>
            <a:off x="2266450" y="1808599"/>
            <a:ext cx="6510300" cy="263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●"/>
            </a:pPr>
            <a:r>
              <a:rPr b="1" lang="pt-BR"/>
              <a:t>O Desafio </a:t>
            </a:r>
            <a:r>
              <a:rPr lang="pt-BR"/>
              <a:t>em </a:t>
            </a:r>
            <a:r>
              <a:rPr b="1" lang="pt-BR"/>
              <a:t>formar </a:t>
            </a:r>
            <a:r>
              <a:rPr lang="pt-BR"/>
              <a:t>profissionais de qualidade à medida que a </a:t>
            </a:r>
            <a:r>
              <a:rPr b="1" lang="pt-BR"/>
              <a:t>demanda </a:t>
            </a:r>
            <a:r>
              <a:rPr lang="pt-BR"/>
              <a:t>por profissionais de saúde só aumenta</a:t>
            </a:r>
            <a:endParaRPr b="1"/>
          </a:p>
          <a:p>
            <a:pPr indent="-3365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●"/>
            </a:pPr>
            <a:r>
              <a:rPr b="1" lang="pt-BR"/>
              <a:t>D</a:t>
            </a:r>
            <a:r>
              <a:rPr b="1" lang="pt-BR"/>
              <a:t>ificuldade </a:t>
            </a:r>
            <a:r>
              <a:rPr lang="pt-BR"/>
              <a:t>em adaptar </a:t>
            </a:r>
            <a:r>
              <a:rPr b="1" lang="pt-BR"/>
              <a:t>cenários diversificados</a:t>
            </a:r>
            <a:r>
              <a:rPr lang="pt-BR"/>
              <a:t> para o treinamento</a:t>
            </a:r>
            <a:endParaRPr/>
          </a:p>
          <a:p>
            <a:pPr indent="-3365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●"/>
            </a:pPr>
            <a:r>
              <a:rPr lang="pt-BR"/>
              <a:t>Como </a:t>
            </a:r>
            <a:r>
              <a:rPr b="1" lang="pt-BR"/>
              <a:t>avaliar de forma objetiva</a:t>
            </a:r>
            <a:r>
              <a:rPr lang="pt-BR"/>
              <a:t> ganho de conhecimento na área médica?</a:t>
            </a:r>
            <a:endParaRPr/>
          </a:p>
          <a:p>
            <a:pPr indent="-3365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Barlow"/>
              <a:buChar char="●"/>
            </a:pPr>
            <a:r>
              <a:rPr lang="pt-BR"/>
              <a:t>Aumento de 506% nos processos por erro médico em um ano, com 74.358 ações judiciais em 2024 no Brasil¹.</a:t>
            </a:r>
            <a:endParaRPr/>
          </a:p>
        </p:txBody>
      </p:sp>
      <p:sp>
        <p:nvSpPr>
          <p:cNvPr id="60" name="Google Shape;60;g3592e5b41f6_0_0"/>
          <p:cNvSpPr txBox="1"/>
          <p:nvPr/>
        </p:nvSpPr>
        <p:spPr>
          <a:xfrm>
            <a:off x="4059000" y="4881900"/>
            <a:ext cx="5085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¹</a:t>
            </a:r>
            <a:r>
              <a:rPr lang="pt-BR" sz="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https://valor.globo.com/patrocinado/dino/noticia/2025/02/17/processos-por-erro-medico-crescem-506-em-um-ano-no-brasil.ghtml ou as ferramentas oferecidas na página.</a:t>
            </a:r>
            <a:endParaRPr sz="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92e5b41f6_0_7"/>
          <p:cNvSpPr txBox="1"/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Solução</a:t>
            </a:r>
            <a:endParaRPr/>
          </a:p>
        </p:txBody>
      </p:sp>
      <p:sp>
        <p:nvSpPr>
          <p:cNvPr id="67" name="Google Shape;67;g3592e5b41f6_0_7"/>
          <p:cNvSpPr txBox="1"/>
          <p:nvPr>
            <p:ph idx="1" type="body"/>
          </p:nvPr>
        </p:nvSpPr>
        <p:spPr>
          <a:xfrm>
            <a:off x="2266450" y="718050"/>
            <a:ext cx="6510300" cy="83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O treinamento através de </a:t>
            </a:r>
            <a:r>
              <a:rPr b="1" lang="pt-BR"/>
              <a:t>simulações práticas virtuais</a:t>
            </a:r>
            <a:r>
              <a:rPr lang="pt-BR"/>
              <a:t>, por meio de metodologias bem estabelecidas, oferecendo um </a:t>
            </a:r>
            <a:r>
              <a:rPr b="1" lang="pt-BR"/>
              <a:t>ambiente seguro</a:t>
            </a:r>
            <a:r>
              <a:rPr lang="pt-BR"/>
              <a:t> para </a:t>
            </a:r>
            <a:r>
              <a:rPr b="1" lang="pt-BR"/>
              <a:t>aprimoramento de habilidades</a:t>
            </a:r>
            <a:r>
              <a:rPr lang="pt-BR"/>
              <a:t>.</a:t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3592e5b41f6_0_7"/>
          <p:cNvSpPr/>
          <p:nvPr/>
        </p:nvSpPr>
        <p:spPr>
          <a:xfrm>
            <a:off x="4379117" y="2197802"/>
            <a:ext cx="2142000" cy="2142000"/>
          </a:xfrm>
          <a:prstGeom prst="roundRect">
            <a:avLst>
              <a:gd fmla="val 29802" name="adj"/>
            </a:avLst>
          </a:prstGeom>
          <a:noFill/>
          <a:ln cap="flat" cmpd="sng" w="38100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3592e5b41f6_0_7"/>
          <p:cNvSpPr/>
          <p:nvPr/>
        </p:nvSpPr>
        <p:spPr>
          <a:xfrm>
            <a:off x="4117881" y="3658776"/>
            <a:ext cx="744300" cy="744300"/>
          </a:xfrm>
          <a:prstGeom prst="roundRect">
            <a:avLst>
              <a:gd fmla="val 31699" name="adj"/>
            </a:avLst>
          </a:prstGeom>
          <a:solidFill>
            <a:srgbClr val="F8F5EC"/>
          </a:solidFill>
          <a:ln cap="flat" cmpd="sng" w="38100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592e5b41f6_0_7"/>
          <p:cNvSpPr/>
          <p:nvPr/>
        </p:nvSpPr>
        <p:spPr>
          <a:xfrm>
            <a:off x="6085861" y="3658776"/>
            <a:ext cx="744300" cy="744300"/>
          </a:xfrm>
          <a:prstGeom prst="roundRect">
            <a:avLst>
              <a:gd fmla="val 31699" name="adj"/>
            </a:avLst>
          </a:prstGeom>
          <a:solidFill>
            <a:srgbClr val="F8F5EC"/>
          </a:solidFill>
          <a:ln cap="flat" cmpd="sng" w="38100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3592e5b41f6_0_7"/>
          <p:cNvSpPr/>
          <p:nvPr/>
        </p:nvSpPr>
        <p:spPr>
          <a:xfrm>
            <a:off x="6085861" y="2104082"/>
            <a:ext cx="744300" cy="744300"/>
          </a:xfrm>
          <a:prstGeom prst="roundRect">
            <a:avLst>
              <a:gd fmla="val 31699" name="adj"/>
            </a:avLst>
          </a:prstGeom>
          <a:solidFill>
            <a:srgbClr val="F8F5EC"/>
          </a:solidFill>
          <a:ln cap="flat" cmpd="sng" w="38100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592e5b41f6_0_7"/>
          <p:cNvSpPr/>
          <p:nvPr/>
        </p:nvSpPr>
        <p:spPr>
          <a:xfrm>
            <a:off x="4117881" y="2104061"/>
            <a:ext cx="744300" cy="744300"/>
          </a:xfrm>
          <a:prstGeom prst="roundRect">
            <a:avLst>
              <a:gd fmla="val 31699" name="adj"/>
            </a:avLst>
          </a:prstGeom>
          <a:solidFill>
            <a:srgbClr val="F8F5EC"/>
          </a:solidFill>
          <a:ln cap="flat" cmpd="sng" w="38100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3592e5b41f6_0_7"/>
          <p:cNvSpPr/>
          <p:nvPr/>
        </p:nvSpPr>
        <p:spPr>
          <a:xfrm>
            <a:off x="4983353" y="2782359"/>
            <a:ext cx="972900" cy="972900"/>
          </a:xfrm>
          <a:prstGeom prst="roundRect">
            <a:avLst>
              <a:gd fmla="val 31699" name="adj"/>
            </a:avLst>
          </a:prstGeom>
          <a:solidFill>
            <a:srgbClr val="252E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3592e5b41f6_0_7"/>
          <p:cNvSpPr txBox="1"/>
          <p:nvPr/>
        </p:nvSpPr>
        <p:spPr>
          <a:xfrm flipH="1">
            <a:off x="7031650" y="2310016"/>
            <a:ext cx="18975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52E47"/>
                </a:solidFill>
                <a:latin typeface="Sora"/>
                <a:ea typeface="Sora"/>
                <a:cs typeface="Sora"/>
                <a:sym typeface="Sora"/>
              </a:rPr>
              <a:t>Avaliação Prática e Objetiva</a:t>
            </a:r>
            <a:endParaRPr b="1" sz="1500">
              <a:solidFill>
                <a:srgbClr val="252E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5" name="Google Shape;75;g3592e5b41f6_0_7"/>
          <p:cNvSpPr txBox="1"/>
          <p:nvPr/>
        </p:nvSpPr>
        <p:spPr>
          <a:xfrm flipH="1">
            <a:off x="6787150" y="3878150"/>
            <a:ext cx="2142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52E47"/>
                </a:solidFill>
                <a:latin typeface="Sora"/>
                <a:ea typeface="Sora"/>
                <a:cs typeface="Sora"/>
                <a:sym typeface="Sora"/>
              </a:rPr>
              <a:t>Ambientes e Metodologia OSCE</a:t>
            </a:r>
            <a:endParaRPr b="1" sz="1500">
              <a:solidFill>
                <a:srgbClr val="252E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6" name="Google Shape;76;g3592e5b41f6_0_7"/>
          <p:cNvSpPr txBox="1"/>
          <p:nvPr/>
        </p:nvSpPr>
        <p:spPr>
          <a:xfrm>
            <a:off x="2154250" y="2310000"/>
            <a:ext cx="18975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52E47"/>
                </a:solidFill>
                <a:latin typeface="Sora"/>
                <a:ea typeface="Sora"/>
                <a:cs typeface="Sora"/>
                <a:sym typeface="Sora"/>
              </a:rPr>
              <a:t>Plataforma em Realidade Virtual</a:t>
            </a:r>
            <a:endParaRPr b="1" sz="1500">
              <a:solidFill>
                <a:srgbClr val="252E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7" name="Google Shape;77;g3592e5b41f6_0_7"/>
          <p:cNvSpPr txBox="1"/>
          <p:nvPr/>
        </p:nvSpPr>
        <p:spPr>
          <a:xfrm>
            <a:off x="2154250" y="3878150"/>
            <a:ext cx="18975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52E47"/>
                </a:solidFill>
                <a:latin typeface="Sora"/>
                <a:ea typeface="Sora"/>
                <a:cs typeface="Sora"/>
                <a:sym typeface="Sora"/>
              </a:rPr>
              <a:t>Personalização e Escalabilidade</a:t>
            </a:r>
            <a:endParaRPr b="1" sz="1500">
              <a:solidFill>
                <a:srgbClr val="252E47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78" name="Google Shape;78;g3592e5b41f6_0_7"/>
          <p:cNvGrpSpPr/>
          <p:nvPr/>
        </p:nvGrpSpPr>
        <p:grpSpPr>
          <a:xfrm>
            <a:off x="6310800" y="2329311"/>
            <a:ext cx="294159" cy="294105"/>
            <a:chOff x="-25094250" y="3547050"/>
            <a:chExt cx="295400" cy="295375"/>
          </a:xfrm>
        </p:grpSpPr>
        <p:sp>
          <p:nvSpPr>
            <p:cNvPr id="79" name="Google Shape;79;g3592e5b41f6_0_7"/>
            <p:cNvSpPr/>
            <p:nvPr/>
          </p:nvSpPr>
          <p:spPr>
            <a:xfrm>
              <a:off x="-24990275" y="358092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g3592e5b41f6_0_7"/>
            <p:cNvSpPr/>
            <p:nvPr/>
          </p:nvSpPr>
          <p:spPr>
            <a:xfrm>
              <a:off x="-25041475" y="3668350"/>
              <a:ext cx="52025" cy="52000"/>
            </a:xfrm>
            <a:custGeom>
              <a:rect b="b" l="l" r="r" t="t"/>
              <a:pathLst>
                <a:path extrusionOk="0" h="2080" w="2081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g3592e5b41f6_0_7"/>
            <p:cNvSpPr/>
            <p:nvPr/>
          </p:nvSpPr>
          <p:spPr>
            <a:xfrm>
              <a:off x="-25094250" y="3547050"/>
              <a:ext cx="224500" cy="295375"/>
            </a:xfrm>
            <a:custGeom>
              <a:rect b="b" l="l" r="r" t="t"/>
              <a:pathLst>
                <a:path extrusionOk="0" h="11815" w="898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g3592e5b41f6_0_7"/>
            <p:cNvSpPr/>
            <p:nvPr/>
          </p:nvSpPr>
          <p:spPr>
            <a:xfrm>
              <a:off x="-24851650" y="3582300"/>
              <a:ext cx="52800" cy="190825"/>
            </a:xfrm>
            <a:custGeom>
              <a:rect b="b" l="l" r="r" t="t"/>
              <a:pathLst>
                <a:path extrusionOk="0" h="7633" w="2112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g3592e5b41f6_0_7"/>
            <p:cNvSpPr/>
            <p:nvPr/>
          </p:nvSpPr>
          <p:spPr>
            <a:xfrm>
              <a:off x="-24850875" y="3788050"/>
              <a:ext cx="52025" cy="53600"/>
            </a:xfrm>
            <a:custGeom>
              <a:rect b="b" l="l" r="r" t="t"/>
              <a:pathLst>
                <a:path extrusionOk="0" h="2144" w="2081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g3592e5b41f6_0_7"/>
          <p:cNvSpPr/>
          <p:nvPr/>
        </p:nvSpPr>
        <p:spPr>
          <a:xfrm rot="5400000">
            <a:off x="5326911" y="2073201"/>
            <a:ext cx="294000" cy="254400"/>
          </a:xfrm>
          <a:prstGeom prst="triangle">
            <a:avLst>
              <a:gd fmla="val 50000" name="adj"/>
            </a:avLst>
          </a:prstGeom>
          <a:solidFill>
            <a:srgbClr val="DAD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3592e5b41f6_0_7"/>
          <p:cNvSpPr/>
          <p:nvPr/>
        </p:nvSpPr>
        <p:spPr>
          <a:xfrm rot="-5400000">
            <a:off x="5326995" y="4209901"/>
            <a:ext cx="294000" cy="254400"/>
          </a:xfrm>
          <a:prstGeom prst="triangle">
            <a:avLst>
              <a:gd fmla="val 48132" name="adj"/>
            </a:avLst>
          </a:prstGeom>
          <a:solidFill>
            <a:srgbClr val="DAD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3592e5b41f6_0_7"/>
          <p:cNvSpPr/>
          <p:nvPr/>
        </p:nvSpPr>
        <p:spPr>
          <a:xfrm rot="10800000">
            <a:off x="6371486" y="3141509"/>
            <a:ext cx="294000" cy="254400"/>
          </a:xfrm>
          <a:prstGeom prst="triangle">
            <a:avLst>
              <a:gd fmla="val 50000" name="adj"/>
            </a:avLst>
          </a:prstGeom>
          <a:solidFill>
            <a:srgbClr val="DAD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592e5b41f6_0_7"/>
          <p:cNvSpPr/>
          <p:nvPr/>
        </p:nvSpPr>
        <p:spPr>
          <a:xfrm>
            <a:off x="4234783" y="3141594"/>
            <a:ext cx="294000" cy="254400"/>
          </a:xfrm>
          <a:prstGeom prst="triangle">
            <a:avLst>
              <a:gd fmla="val 48132" name="adj"/>
            </a:avLst>
          </a:prstGeom>
          <a:solidFill>
            <a:srgbClr val="DAD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g3592e5b41f6_0_7"/>
          <p:cNvGrpSpPr/>
          <p:nvPr/>
        </p:nvGrpSpPr>
        <p:grpSpPr>
          <a:xfrm>
            <a:off x="5239345" y="3038943"/>
            <a:ext cx="459530" cy="459516"/>
            <a:chOff x="-28461325" y="3545475"/>
            <a:chExt cx="296950" cy="296175"/>
          </a:xfrm>
        </p:grpSpPr>
        <p:sp>
          <p:nvSpPr>
            <p:cNvPr id="89" name="Google Shape;89;g3592e5b41f6_0_7"/>
            <p:cNvSpPr/>
            <p:nvPr/>
          </p:nvSpPr>
          <p:spPr>
            <a:xfrm>
              <a:off x="-28461325" y="3666775"/>
              <a:ext cx="34675" cy="52775"/>
            </a:xfrm>
            <a:custGeom>
              <a:rect b="b" l="l" r="r" t="t"/>
              <a:pathLst>
                <a:path extrusionOk="0" h="2111" w="1387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g3592e5b41f6_0_7"/>
            <p:cNvSpPr/>
            <p:nvPr/>
          </p:nvSpPr>
          <p:spPr>
            <a:xfrm>
              <a:off x="-28461325" y="3737650"/>
              <a:ext cx="52775" cy="17350"/>
            </a:xfrm>
            <a:custGeom>
              <a:rect b="b" l="l" r="r" t="t"/>
              <a:pathLst>
                <a:path extrusionOk="0" h="694" w="2111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g3592e5b41f6_0_7"/>
            <p:cNvSpPr/>
            <p:nvPr/>
          </p:nvSpPr>
          <p:spPr>
            <a:xfrm>
              <a:off x="-28461325" y="3632100"/>
              <a:ext cx="52775" cy="17375"/>
            </a:xfrm>
            <a:custGeom>
              <a:rect b="b" l="l" r="r" t="t"/>
              <a:pathLst>
                <a:path extrusionOk="0" h="695" w="2111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g3592e5b41f6_0_7"/>
            <p:cNvSpPr/>
            <p:nvPr/>
          </p:nvSpPr>
          <p:spPr>
            <a:xfrm>
              <a:off x="-28460550" y="3545475"/>
              <a:ext cx="296175" cy="296175"/>
            </a:xfrm>
            <a:custGeom>
              <a:rect b="b" l="l" r="r" t="t"/>
              <a:pathLst>
                <a:path extrusionOk="0" h="11847" w="11847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g3592e5b41f6_0_7"/>
            <p:cNvSpPr/>
            <p:nvPr/>
          </p:nvSpPr>
          <p:spPr>
            <a:xfrm>
              <a:off x="-28347925" y="3649450"/>
              <a:ext cx="86675" cy="86650"/>
            </a:xfrm>
            <a:custGeom>
              <a:rect b="b" l="l" r="r" t="t"/>
              <a:pathLst>
                <a:path extrusionOk="0" h="3466" w="3467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g3592e5b41f6_0_7"/>
            <p:cNvSpPr/>
            <p:nvPr/>
          </p:nvSpPr>
          <p:spPr>
            <a:xfrm>
              <a:off x="-28408550" y="3597450"/>
              <a:ext cx="191400" cy="192200"/>
            </a:xfrm>
            <a:custGeom>
              <a:rect b="b" l="l" r="r" t="t"/>
              <a:pathLst>
                <a:path extrusionOk="0" h="7688" w="7656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g3592e5b41f6_0_7"/>
          <p:cNvGrpSpPr/>
          <p:nvPr/>
        </p:nvGrpSpPr>
        <p:grpSpPr>
          <a:xfrm>
            <a:off x="4343105" y="3873029"/>
            <a:ext cx="293780" cy="315822"/>
            <a:chOff x="-2312225" y="3238300"/>
            <a:chExt cx="274125" cy="293025"/>
          </a:xfrm>
        </p:grpSpPr>
        <p:sp>
          <p:nvSpPr>
            <p:cNvPr id="96" name="Google Shape;96;g3592e5b41f6_0_7"/>
            <p:cNvSpPr/>
            <p:nvPr/>
          </p:nvSpPr>
          <p:spPr>
            <a:xfrm>
              <a:off x="-2241325" y="3289500"/>
              <a:ext cx="203225" cy="241825"/>
            </a:xfrm>
            <a:custGeom>
              <a:rect b="b" l="l" r="r" t="t"/>
              <a:pathLst>
                <a:path extrusionOk="0" h="9673" w="8129">
                  <a:moveTo>
                    <a:pt x="2458" y="0"/>
                  </a:moveTo>
                  <a:cubicBezTo>
                    <a:pt x="2174" y="0"/>
                    <a:pt x="1954" y="221"/>
                    <a:pt x="1954" y="504"/>
                  </a:cubicBezTo>
                  <a:lnTo>
                    <a:pt x="1954" y="2836"/>
                  </a:lnTo>
                  <a:lnTo>
                    <a:pt x="1954" y="5167"/>
                  </a:lnTo>
                  <a:lnTo>
                    <a:pt x="914" y="4128"/>
                  </a:lnTo>
                  <a:cubicBezTo>
                    <a:pt x="820" y="4033"/>
                    <a:pt x="693" y="3986"/>
                    <a:pt x="567" y="3986"/>
                  </a:cubicBezTo>
                  <a:cubicBezTo>
                    <a:pt x="441" y="3986"/>
                    <a:pt x="315" y="4033"/>
                    <a:pt x="221" y="4128"/>
                  </a:cubicBezTo>
                  <a:cubicBezTo>
                    <a:pt x="0" y="4317"/>
                    <a:pt x="0" y="4632"/>
                    <a:pt x="221" y="4852"/>
                  </a:cubicBezTo>
                  <a:lnTo>
                    <a:pt x="2678" y="7310"/>
                  </a:lnTo>
                  <a:lnTo>
                    <a:pt x="2678" y="8664"/>
                  </a:lnTo>
                  <a:cubicBezTo>
                    <a:pt x="2678" y="9200"/>
                    <a:pt x="3151" y="9672"/>
                    <a:pt x="3718" y="9672"/>
                  </a:cubicBezTo>
                  <a:lnTo>
                    <a:pt x="6459" y="9672"/>
                  </a:lnTo>
                  <a:cubicBezTo>
                    <a:pt x="7026" y="9672"/>
                    <a:pt x="7499" y="9200"/>
                    <a:pt x="7499" y="8664"/>
                  </a:cubicBezTo>
                  <a:lnTo>
                    <a:pt x="7499" y="8066"/>
                  </a:lnTo>
                  <a:cubicBezTo>
                    <a:pt x="7688" y="7656"/>
                    <a:pt x="7845" y="7278"/>
                    <a:pt x="7940" y="6837"/>
                  </a:cubicBezTo>
                  <a:cubicBezTo>
                    <a:pt x="8034" y="6396"/>
                    <a:pt x="8129" y="5986"/>
                    <a:pt x="8129" y="5514"/>
                  </a:cubicBezTo>
                  <a:lnTo>
                    <a:pt x="8129" y="3308"/>
                  </a:lnTo>
                  <a:cubicBezTo>
                    <a:pt x="8129" y="3025"/>
                    <a:pt x="7877" y="2773"/>
                    <a:pt x="7625" y="2773"/>
                  </a:cubicBezTo>
                  <a:cubicBezTo>
                    <a:pt x="7341" y="2773"/>
                    <a:pt x="7089" y="3025"/>
                    <a:pt x="7089" y="3308"/>
                  </a:cubicBezTo>
                  <a:lnTo>
                    <a:pt x="7089" y="3812"/>
                  </a:lnTo>
                  <a:cubicBezTo>
                    <a:pt x="7089" y="4002"/>
                    <a:pt x="6931" y="4159"/>
                    <a:pt x="6742" y="4159"/>
                  </a:cubicBezTo>
                  <a:cubicBezTo>
                    <a:pt x="6553" y="4159"/>
                    <a:pt x="6396" y="4002"/>
                    <a:pt x="6396" y="3812"/>
                  </a:cubicBezTo>
                  <a:lnTo>
                    <a:pt x="6396" y="2615"/>
                  </a:lnTo>
                  <a:cubicBezTo>
                    <a:pt x="6396" y="2363"/>
                    <a:pt x="6144" y="2111"/>
                    <a:pt x="5892" y="2111"/>
                  </a:cubicBezTo>
                  <a:cubicBezTo>
                    <a:pt x="5608" y="2111"/>
                    <a:pt x="5356" y="2363"/>
                    <a:pt x="5356" y="2615"/>
                  </a:cubicBezTo>
                  <a:cubicBezTo>
                    <a:pt x="5357" y="2615"/>
                    <a:pt x="5358" y="2615"/>
                    <a:pt x="5359" y="2615"/>
                  </a:cubicBezTo>
                  <a:cubicBezTo>
                    <a:pt x="5418" y="2615"/>
                    <a:pt x="5419" y="3769"/>
                    <a:pt x="5419" y="3781"/>
                  </a:cubicBezTo>
                  <a:lnTo>
                    <a:pt x="5419" y="3781"/>
                  </a:lnTo>
                  <a:cubicBezTo>
                    <a:pt x="5419" y="3970"/>
                    <a:pt x="5262" y="4128"/>
                    <a:pt x="5041" y="4128"/>
                  </a:cubicBezTo>
                  <a:cubicBezTo>
                    <a:pt x="4852" y="4128"/>
                    <a:pt x="4695" y="3970"/>
                    <a:pt x="4695" y="3781"/>
                  </a:cubicBezTo>
                  <a:lnTo>
                    <a:pt x="4695" y="2584"/>
                  </a:lnTo>
                  <a:cubicBezTo>
                    <a:pt x="4695" y="2332"/>
                    <a:pt x="4474" y="2080"/>
                    <a:pt x="4191" y="2080"/>
                  </a:cubicBezTo>
                  <a:cubicBezTo>
                    <a:pt x="3907" y="2080"/>
                    <a:pt x="3686" y="2332"/>
                    <a:pt x="3686" y="2584"/>
                  </a:cubicBezTo>
                  <a:lnTo>
                    <a:pt x="3686" y="3781"/>
                  </a:lnTo>
                  <a:cubicBezTo>
                    <a:pt x="3686" y="3970"/>
                    <a:pt x="3529" y="4128"/>
                    <a:pt x="3308" y="4128"/>
                  </a:cubicBezTo>
                  <a:cubicBezTo>
                    <a:pt x="3119" y="4128"/>
                    <a:pt x="2962" y="3970"/>
                    <a:pt x="2962" y="3781"/>
                  </a:cubicBezTo>
                  <a:lnTo>
                    <a:pt x="2962" y="504"/>
                  </a:lnTo>
                  <a:cubicBezTo>
                    <a:pt x="2962" y="221"/>
                    <a:pt x="2741" y="0"/>
                    <a:pt x="2458" y="0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g3592e5b41f6_0_7"/>
            <p:cNvSpPr/>
            <p:nvPr/>
          </p:nvSpPr>
          <p:spPr>
            <a:xfrm>
              <a:off x="-2312225" y="3238300"/>
              <a:ext cx="241825" cy="241050"/>
            </a:xfrm>
            <a:custGeom>
              <a:rect b="b" l="l" r="r" t="t"/>
              <a:pathLst>
                <a:path extrusionOk="0" h="9642" w="9673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lnTo>
                    <a:pt x="726" y="2080"/>
                  </a:lnTo>
                  <a:lnTo>
                    <a:pt x="726" y="7562"/>
                  </a:lnTo>
                  <a:lnTo>
                    <a:pt x="379" y="7562"/>
                  </a:lnTo>
                  <a:cubicBezTo>
                    <a:pt x="158" y="7562"/>
                    <a:pt x="1" y="7719"/>
                    <a:pt x="1" y="7908"/>
                  </a:cubicBezTo>
                  <a:lnTo>
                    <a:pt x="1" y="9294"/>
                  </a:lnTo>
                  <a:cubicBezTo>
                    <a:pt x="1" y="9484"/>
                    <a:pt x="158" y="9641"/>
                    <a:pt x="379" y="9641"/>
                  </a:cubicBezTo>
                  <a:lnTo>
                    <a:pt x="1734" y="9641"/>
                  </a:lnTo>
                  <a:cubicBezTo>
                    <a:pt x="1954" y="9641"/>
                    <a:pt x="2112" y="9484"/>
                    <a:pt x="2112" y="9294"/>
                  </a:cubicBezTo>
                  <a:lnTo>
                    <a:pt x="2112" y="8916"/>
                  </a:lnTo>
                  <a:lnTo>
                    <a:pt x="4160" y="8916"/>
                  </a:lnTo>
                  <a:lnTo>
                    <a:pt x="3435" y="8223"/>
                  </a:lnTo>
                  <a:lnTo>
                    <a:pt x="2112" y="8223"/>
                  </a:lnTo>
                  <a:lnTo>
                    <a:pt x="2112" y="7877"/>
                  </a:lnTo>
                  <a:cubicBezTo>
                    <a:pt x="2112" y="7688"/>
                    <a:pt x="1954" y="7530"/>
                    <a:pt x="1734" y="7530"/>
                  </a:cubicBezTo>
                  <a:lnTo>
                    <a:pt x="1387" y="7530"/>
                  </a:lnTo>
                  <a:lnTo>
                    <a:pt x="1387" y="2080"/>
                  </a:lnTo>
                  <a:lnTo>
                    <a:pt x="1734" y="2080"/>
                  </a:lnTo>
                  <a:cubicBezTo>
                    <a:pt x="1954" y="2080"/>
                    <a:pt x="2112" y="1922"/>
                    <a:pt x="2112" y="1733"/>
                  </a:cubicBezTo>
                  <a:lnTo>
                    <a:pt x="2112" y="1387"/>
                  </a:lnTo>
                  <a:lnTo>
                    <a:pt x="7562" y="1387"/>
                  </a:lnTo>
                  <a:lnTo>
                    <a:pt x="7562" y="1733"/>
                  </a:lnTo>
                  <a:cubicBezTo>
                    <a:pt x="7562" y="1922"/>
                    <a:pt x="7720" y="2080"/>
                    <a:pt x="7940" y="2080"/>
                  </a:cubicBezTo>
                  <a:lnTo>
                    <a:pt x="8287" y="2080"/>
                  </a:lnTo>
                  <a:lnTo>
                    <a:pt x="8287" y="3592"/>
                  </a:lnTo>
                  <a:cubicBezTo>
                    <a:pt x="8444" y="3498"/>
                    <a:pt x="8602" y="3466"/>
                    <a:pt x="8791" y="3466"/>
                  </a:cubicBezTo>
                  <a:cubicBezTo>
                    <a:pt x="8885" y="3466"/>
                    <a:pt x="8917" y="3466"/>
                    <a:pt x="8948" y="3498"/>
                  </a:cubicBezTo>
                  <a:lnTo>
                    <a:pt x="8948" y="2080"/>
                  </a:lnTo>
                  <a:lnTo>
                    <a:pt x="9326" y="2080"/>
                  </a:lnTo>
                  <a:cubicBezTo>
                    <a:pt x="9515" y="2080"/>
                    <a:pt x="9673" y="1922"/>
                    <a:pt x="9673" y="1733"/>
                  </a:cubicBezTo>
                  <a:lnTo>
                    <a:pt x="9673" y="347"/>
                  </a:lnTo>
                  <a:cubicBezTo>
                    <a:pt x="9673" y="158"/>
                    <a:pt x="9515" y="1"/>
                    <a:pt x="9326" y="1"/>
                  </a:cubicBezTo>
                  <a:lnTo>
                    <a:pt x="7940" y="1"/>
                  </a:lnTo>
                  <a:cubicBezTo>
                    <a:pt x="7751" y="1"/>
                    <a:pt x="7562" y="158"/>
                    <a:pt x="7562" y="347"/>
                  </a:cubicBezTo>
                  <a:lnTo>
                    <a:pt x="7562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g3592e5b41f6_0_7"/>
          <p:cNvGrpSpPr/>
          <p:nvPr/>
        </p:nvGrpSpPr>
        <p:grpSpPr>
          <a:xfrm>
            <a:off x="6313376" y="3885704"/>
            <a:ext cx="290631" cy="290419"/>
            <a:chOff x="6354731" y="2455497"/>
            <a:chExt cx="352793" cy="352535"/>
          </a:xfrm>
        </p:grpSpPr>
        <p:sp>
          <p:nvSpPr>
            <p:cNvPr id="99" name="Google Shape;99;g3592e5b41f6_0_7"/>
            <p:cNvSpPr/>
            <p:nvPr/>
          </p:nvSpPr>
          <p:spPr>
            <a:xfrm>
              <a:off x="6659867" y="2544866"/>
              <a:ext cx="47528" cy="260902"/>
            </a:xfrm>
            <a:custGeom>
              <a:rect b="b" l="l" r="r" t="t"/>
              <a:pathLst>
                <a:path extrusionOk="0" h="10139" w="1847">
                  <a:moveTo>
                    <a:pt x="1847" y="0"/>
                  </a:moveTo>
                  <a:cubicBezTo>
                    <a:pt x="1454" y="276"/>
                    <a:pt x="893" y="542"/>
                    <a:pt x="122" y="776"/>
                  </a:cubicBezTo>
                  <a:cubicBezTo>
                    <a:pt x="52" y="799"/>
                    <a:pt x="1" y="865"/>
                    <a:pt x="1" y="940"/>
                  </a:cubicBezTo>
                  <a:lnTo>
                    <a:pt x="1" y="9904"/>
                  </a:lnTo>
                  <a:cubicBezTo>
                    <a:pt x="1" y="10039"/>
                    <a:pt x="111" y="10139"/>
                    <a:pt x="236" y="10139"/>
                  </a:cubicBezTo>
                  <a:cubicBezTo>
                    <a:pt x="263" y="10139"/>
                    <a:pt x="291" y="10134"/>
                    <a:pt x="318" y="10124"/>
                  </a:cubicBezTo>
                  <a:cubicBezTo>
                    <a:pt x="1291" y="9755"/>
                    <a:pt x="1847" y="9213"/>
                    <a:pt x="1847" y="8787"/>
                  </a:cubicBezTo>
                  <a:lnTo>
                    <a:pt x="1847" y="0"/>
                  </a:ln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0" name="Google Shape;100;g3592e5b41f6_0_7"/>
            <p:cNvSpPr/>
            <p:nvPr/>
          </p:nvSpPr>
          <p:spPr>
            <a:xfrm>
              <a:off x="6511210" y="2504208"/>
              <a:ext cx="38985" cy="39113"/>
            </a:xfrm>
            <a:custGeom>
              <a:rect b="b" l="l" r="r" t="t"/>
              <a:pathLst>
                <a:path extrusionOk="0" h="1520" w="1515">
                  <a:moveTo>
                    <a:pt x="758" y="0"/>
                  </a:moveTo>
                  <a:cubicBezTo>
                    <a:pt x="337" y="0"/>
                    <a:pt x="0" y="341"/>
                    <a:pt x="0" y="757"/>
                  </a:cubicBezTo>
                  <a:cubicBezTo>
                    <a:pt x="0" y="1178"/>
                    <a:pt x="337" y="1519"/>
                    <a:pt x="758" y="1519"/>
                  </a:cubicBezTo>
                  <a:cubicBezTo>
                    <a:pt x="1174" y="1519"/>
                    <a:pt x="1515" y="1178"/>
                    <a:pt x="1515" y="757"/>
                  </a:cubicBezTo>
                  <a:cubicBezTo>
                    <a:pt x="1515" y="341"/>
                    <a:pt x="1174" y="0"/>
                    <a:pt x="758" y="0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1" name="Google Shape;101;g3592e5b41f6_0_7"/>
            <p:cNvSpPr/>
            <p:nvPr/>
          </p:nvSpPr>
          <p:spPr>
            <a:xfrm>
              <a:off x="6354731" y="2455497"/>
              <a:ext cx="352793" cy="252127"/>
            </a:xfrm>
            <a:custGeom>
              <a:rect b="b" l="l" r="r" t="t"/>
              <a:pathLst>
                <a:path extrusionOk="0" h="9798" w="13710">
                  <a:moveTo>
                    <a:pt x="6839" y="982"/>
                  </a:moveTo>
                  <a:cubicBezTo>
                    <a:pt x="7755" y="982"/>
                    <a:pt x="8503" y="1730"/>
                    <a:pt x="8503" y="2650"/>
                  </a:cubicBezTo>
                  <a:cubicBezTo>
                    <a:pt x="8503" y="3571"/>
                    <a:pt x="7755" y="4319"/>
                    <a:pt x="6839" y="4319"/>
                  </a:cubicBezTo>
                  <a:cubicBezTo>
                    <a:pt x="5918" y="4319"/>
                    <a:pt x="5170" y="3571"/>
                    <a:pt x="5170" y="2650"/>
                  </a:cubicBezTo>
                  <a:cubicBezTo>
                    <a:pt x="5170" y="1730"/>
                    <a:pt x="5918" y="982"/>
                    <a:pt x="6839" y="982"/>
                  </a:cubicBezTo>
                  <a:close/>
                  <a:moveTo>
                    <a:pt x="6867" y="0"/>
                  </a:moveTo>
                  <a:cubicBezTo>
                    <a:pt x="4964" y="0"/>
                    <a:pt x="3174" y="248"/>
                    <a:pt x="1837" y="697"/>
                  </a:cubicBezTo>
                  <a:cubicBezTo>
                    <a:pt x="1220" y="902"/>
                    <a:pt x="725" y="1150"/>
                    <a:pt x="402" y="1402"/>
                  </a:cubicBezTo>
                  <a:cubicBezTo>
                    <a:pt x="220" y="1552"/>
                    <a:pt x="0" y="1772"/>
                    <a:pt x="0" y="2005"/>
                  </a:cubicBezTo>
                  <a:cubicBezTo>
                    <a:pt x="0" y="2421"/>
                    <a:pt x="636" y="3029"/>
                    <a:pt x="2417" y="3492"/>
                  </a:cubicBezTo>
                  <a:cubicBezTo>
                    <a:pt x="2604" y="3538"/>
                    <a:pt x="2763" y="3721"/>
                    <a:pt x="2758" y="3931"/>
                  </a:cubicBezTo>
                  <a:lnTo>
                    <a:pt x="2758" y="9792"/>
                  </a:lnTo>
                  <a:cubicBezTo>
                    <a:pt x="3212" y="9694"/>
                    <a:pt x="3702" y="9610"/>
                    <a:pt x="4212" y="9545"/>
                  </a:cubicBezTo>
                  <a:cubicBezTo>
                    <a:pt x="4170" y="9437"/>
                    <a:pt x="4146" y="9316"/>
                    <a:pt x="4132" y="9194"/>
                  </a:cubicBezTo>
                  <a:cubicBezTo>
                    <a:pt x="4132" y="9189"/>
                    <a:pt x="4132" y="9185"/>
                    <a:pt x="4132" y="9180"/>
                  </a:cubicBezTo>
                  <a:lnTo>
                    <a:pt x="3959" y="6245"/>
                  </a:lnTo>
                  <a:cubicBezTo>
                    <a:pt x="3931" y="5908"/>
                    <a:pt x="4043" y="5572"/>
                    <a:pt x="4273" y="5319"/>
                  </a:cubicBezTo>
                  <a:cubicBezTo>
                    <a:pt x="4506" y="5072"/>
                    <a:pt x="4833" y="4927"/>
                    <a:pt x="5175" y="4927"/>
                  </a:cubicBezTo>
                  <a:lnTo>
                    <a:pt x="8540" y="4927"/>
                  </a:lnTo>
                  <a:cubicBezTo>
                    <a:pt x="8872" y="4927"/>
                    <a:pt x="9194" y="5062"/>
                    <a:pt x="9423" y="5305"/>
                  </a:cubicBezTo>
                  <a:cubicBezTo>
                    <a:pt x="9652" y="5544"/>
                    <a:pt x="9774" y="5871"/>
                    <a:pt x="9755" y="6203"/>
                  </a:cubicBezTo>
                  <a:lnTo>
                    <a:pt x="9657" y="9133"/>
                  </a:lnTo>
                  <a:lnTo>
                    <a:pt x="9657" y="9143"/>
                  </a:lnTo>
                  <a:cubicBezTo>
                    <a:pt x="9648" y="9288"/>
                    <a:pt x="9620" y="9428"/>
                    <a:pt x="9573" y="9559"/>
                  </a:cubicBezTo>
                  <a:cubicBezTo>
                    <a:pt x="10050" y="9624"/>
                    <a:pt x="10517" y="9704"/>
                    <a:pt x="10952" y="9797"/>
                  </a:cubicBezTo>
                  <a:lnTo>
                    <a:pt x="10952" y="3940"/>
                  </a:lnTo>
                  <a:cubicBezTo>
                    <a:pt x="10952" y="3744"/>
                    <a:pt x="11087" y="3548"/>
                    <a:pt x="11293" y="3496"/>
                  </a:cubicBezTo>
                  <a:cubicBezTo>
                    <a:pt x="13074" y="3038"/>
                    <a:pt x="13709" y="2426"/>
                    <a:pt x="13709" y="2005"/>
                  </a:cubicBezTo>
                  <a:cubicBezTo>
                    <a:pt x="13709" y="1674"/>
                    <a:pt x="13228" y="1150"/>
                    <a:pt x="11887" y="697"/>
                  </a:cubicBezTo>
                  <a:cubicBezTo>
                    <a:pt x="10554" y="248"/>
                    <a:pt x="8774" y="0"/>
                    <a:pt x="6867" y="0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2" name="Google Shape;102;g3592e5b41f6_0_7"/>
            <p:cNvSpPr/>
            <p:nvPr/>
          </p:nvSpPr>
          <p:spPr>
            <a:xfrm>
              <a:off x="6354731" y="2544608"/>
              <a:ext cx="47528" cy="261159"/>
            </a:xfrm>
            <a:custGeom>
              <a:rect b="b" l="l" r="r" t="t"/>
              <a:pathLst>
                <a:path extrusionOk="0" h="10149" w="1847">
                  <a:moveTo>
                    <a:pt x="0" y="1"/>
                  </a:moveTo>
                  <a:lnTo>
                    <a:pt x="0" y="8830"/>
                  </a:lnTo>
                  <a:cubicBezTo>
                    <a:pt x="0" y="9255"/>
                    <a:pt x="557" y="9769"/>
                    <a:pt x="1529" y="10134"/>
                  </a:cubicBezTo>
                  <a:cubicBezTo>
                    <a:pt x="1556" y="10144"/>
                    <a:pt x="1584" y="10149"/>
                    <a:pt x="1611" y="10149"/>
                  </a:cubicBezTo>
                  <a:cubicBezTo>
                    <a:pt x="1736" y="10149"/>
                    <a:pt x="1847" y="10049"/>
                    <a:pt x="1847" y="9914"/>
                  </a:cubicBezTo>
                  <a:lnTo>
                    <a:pt x="1847" y="940"/>
                  </a:lnTo>
                  <a:cubicBezTo>
                    <a:pt x="1847" y="865"/>
                    <a:pt x="1800" y="800"/>
                    <a:pt x="1730" y="781"/>
                  </a:cubicBezTo>
                  <a:cubicBezTo>
                    <a:pt x="954" y="543"/>
                    <a:pt x="398" y="276"/>
                    <a:pt x="0" y="1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3" name="Google Shape;103;g3592e5b41f6_0_7"/>
            <p:cNvSpPr/>
            <p:nvPr/>
          </p:nvSpPr>
          <p:spPr>
            <a:xfrm>
              <a:off x="6479585" y="2605594"/>
              <a:ext cx="102981" cy="202438"/>
            </a:xfrm>
            <a:custGeom>
              <a:rect b="b" l="l" r="r" t="t"/>
              <a:pathLst>
                <a:path extrusionOk="0" h="7867" w="4002">
                  <a:moveTo>
                    <a:pt x="318" y="0"/>
                  </a:moveTo>
                  <a:cubicBezTo>
                    <a:pt x="201" y="0"/>
                    <a:pt x="126" y="66"/>
                    <a:pt x="94" y="103"/>
                  </a:cubicBezTo>
                  <a:cubicBezTo>
                    <a:pt x="56" y="141"/>
                    <a:pt x="0" y="220"/>
                    <a:pt x="9" y="342"/>
                  </a:cubicBezTo>
                  <a:cubicBezTo>
                    <a:pt x="9" y="346"/>
                    <a:pt x="14" y="351"/>
                    <a:pt x="14" y="351"/>
                  </a:cubicBezTo>
                  <a:lnTo>
                    <a:pt x="187" y="3286"/>
                  </a:lnTo>
                  <a:cubicBezTo>
                    <a:pt x="206" y="3455"/>
                    <a:pt x="304" y="3599"/>
                    <a:pt x="439" y="3679"/>
                  </a:cubicBezTo>
                  <a:cubicBezTo>
                    <a:pt x="444" y="3679"/>
                    <a:pt x="449" y="3679"/>
                    <a:pt x="449" y="3684"/>
                  </a:cubicBezTo>
                  <a:cubicBezTo>
                    <a:pt x="524" y="3721"/>
                    <a:pt x="603" y="3744"/>
                    <a:pt x="692" y="3744"/>
                  </a:cubicBezTo>
                  <a:lnTo>
                    <a:pt x="776" y="3744"/>
                  </a:lnTo>
                  <a:cubicBezTo>
                    <a:pt x="1028" y="3744"/>
                    <a:pt x="1234" y="3950"/>
                    <a:pt x="1234" y="4198"/>
                  </a:cubicBezTo>
                  <a:lnTo>
                    <a:pt x="1234" y="7016"/>
                  </a:lnTo>
                  <a:cubicBezTo>
                    <a:pt x="1234" y="7488"/>
                    <a:pt x="1613" y="7867"/>
                    <a:pt x="2085" y="7867"/>
                  </a:cubicBezTo>
                  <a:cubicBezTo>
                    <a:pt x="2552" y="7867"/>
                    <a:pt x="2935" y="7488"/>
                    <a:pt x="2935" y="7016"/>
                  </a:cubicBezTo>
                  <a:lnTo>
                    <a:pt x="2935" y="4198"/>
                  </a:lnTo>
                  <a:cubicBezTo>
                    <a:pt x="2935" y="3950"/>
                    <a:pt x="3136" y="3744"/>
                    <a:pt x="3389" y="3744"/>
                  </a:cubicBezTo>
                  <a:cubicBezTo>
                    <a:pt x="3660" y="3744"/>
                    <a:pt x="3880" y="3534"/>
                    <a:pt x="3894" y="3263"/>
                  </a:cubicBezTo>
                  <a:lnTo>
                    <a:pt x="3996" y="337"/>
                  </a:lnTo>
                  <a:lnTo>
                    <a:pt x="3996" y="328"/>
                  </a:lnTo>
                  <a:cubicBezTo>
                    <a:pt x="4001" y="243"/>
                    <a:pt x="3968" y="159"/>
                    <a:pt x="3912" y="99"/>
                  </a:cubicBezTo>
                  <a:cubicBezTo>
                    <a:pt x="3852" y="38"/>
                    <a:pt x="3772" y="0"/>
                    <a:pt x="3688" y="0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104" name="Google Shape;104;g3592e5b41f6_0_7"/>
          <p:cNvGrpSpPr/>
          <p:nvPr/>
        </p:nvGrpSpPr>
        <p:grpSpPr>
          <a:xfrm>
            <a:off x="4344631" y="2364049"/>
            <a:ext cx="290525" cy="224343"/>
            <a:chOff x="2451059" y="2495665"/>
            <a:chExt cx="352664" cy="272327"/>
          </a:xfrm>
        </p:grpSpPr>
        <p:sp>
          <p:nvSpPr>
            <p:cNvPr id="105" name="Google Shape;105;g3592e5b41f6_0_7"/>
            <p:cNvSpPr/>
            <p:nvPr/>
          </p:nvSpPr>
          <p:spPr>
            <a:xfrm>
              <a:off x="2451188" y="2549549"/>
              <a:ext cx="352175" cy="165048"/>
            </a:xfrm>
            <a:custGeom>
              <a:rect b="b" l="l" r="r" t="t"/>
              <a:pathLst>
                <a:path extrusionOk="0" h="6414" w="13686">
                  <a:moveTo>
                    <a:pt x="6838" y="3193"/>
                  </a:moveTo>
                  <a:cubicBezTo>
                    <a:pt x="7063" y="3193"/>
                    <a:pt x="7240" y="3375"/>
                    <a:pt x="7240" y="3595"/>
                  </a:cubicBezTo>
                  <a:cubicBezTo>
                    <a:pt x="7240" y="3819"/>
                    <a:pt x="7063" y="3997"/>
                    <a:pt x="6838" y="3997"/>
                  </a:cubicBezTo>
                  <a:cubicBezTo>
                    <a:pt x="6619" y="3997"/>
                    <a:pt x="6436" y="3819"/>
                    <a:pt x="6436" y="3595"/>
                  </a:cubicBezTo>
                  <a:cubicBezTo>
                    <a:pt x="6436" y="3375"/>
                    <a:pt x="6619" y="3193"/>
                    <a:pt x="6838" y="3193"/>
                  </a:cubicBezTo>
                  <a:close/>
                  <a:moveTo>
                    <a:pt x="3637" y="1244"/>
                  </a:moveTo>
                  <a:cubicBezTo>
                    <a:pt x="4721" y="1244"/>
                    <a:pt x="5604" y="2127"/>
                    <a:pt x="5604" y="3211"/>
                  </a:cubicBezTo>
                  <a:cubicBezTo>
                    <a:pt x="5604" y="4296"/>
                    <a:pt x="4721" y="5179"/>
                    <a:pt x="3637" y="5179"/>
                  </a:cubicBezTo>
                  <a:cubicBezTo>
                    <a:pt x="2552" y="5179"/>
                    <a:pt x="1669" y="4296"/>
                    <a:pt x="1669" y="3211"/>
                  </a:cubicBezTo>
                  <a:cubicBezTo>
                    <a:pt x="1669" y="2127"/>
                    <a:pt x="2552" y="1244"/>
                    <a:pt x="3637" y="1244"/>
                  </a:cubicBezTo>
                  <a:close/>
                  <a:moveTo>
                    <a:pt x="10082" y="1244"/>
                  </a:moveTo>
                  <a:cubicBezTo>
                    <a:pt x="11166" y="1244"/>
                    <a:pt x="12045" y="2127"/>
                    <a:pt x="12045" y="3211"/>
                  </a:cubicBezTo>
                  <a:cubicBezTo>
                    <a:pt x="12045" y="4296"/>
                    <a:pt x="11166" y="5179"/>
                    <a:pt x="10082" y="5179"/>
                  </a:cubicBezTo>
                  <a:cubicBezTo>
                    <a:pt x="8993" y="5179"/>
                    <a:pt x="8114" y="4296"/>
                    <a:pt x="8114" y="3211"/>
                  </a:cubicBezTo>
                  <a:cubicBezTo>
                    <a:pt x="8114" y="2127"/>
                    <a:pt x="8993" y="1244"/>
                    <a:pt x="10082" y="1244"/>
                  </a:cubicBezTo>
                  <a:close/>
                  <a:moveTo>
                    <a:pt x="860" y="0"/>
                  </a:moveTo>
                  <a:cubicBezTo>
                    <a:pt x="383" y="0"/>
                    <a:pt x="0" y="388"/>
                    <a:pt x="0" y="865"/>
                  </a:cubicBezTo>
                  <a:lnTo>
                    <a:pt x="0" y="5548"/>
                  </a:lnTo>
                  <a:cubicBezTo>
                    <a:pt x="0" y="6025"/>
                    <a:pt x="383" y="6413"/>
                    <a:pt x="860" y="6413"/>
                  </a:cubicBezTo>
                  <a:lnTo>
                    <a:pt x="5838" y="6413"/>
                  </a:lnTo>
                  <a:cubicBezTo>
                    <a:pt x="5899" y="6413"/>
                    <a:pt x="5950" y="6362"/>
                    <a:pt x="5950" y="6301"/>
                  </a:cubicBezTo>
                  <a:cubicBezTo>
                    <a:pt x="5950" y="5806"/>
                    <a:pt x="6347" y="5408"/>
                    <a:pt x="6843" y="5408"/>
                  </a:cubicBezTo>
                  <a:cubicBezTo>
                    <a:pt x="7334" y="5408"/>
                    <a:pt x="7731" y="5806"/>
                    <a:pt x="7731" y="6301"/>
                  </a:cubicBezTo>
                  <a:cubicBezTo>
                    <a:pt x="7731" y="6362"/>
                    <a:pt x="7782" y="6413"/>
                    <a:pt x="7843" y="6413"/>
                  </a:cubicBezTo>
                  <a:lnTo>
                    <a:pt x="12826" y="6413"/>
                  </a:lnTo>
                  <a:cubicBezTo>
                    <a:pt x="13303" y="6413"/>
                    <a:pt x="13686" y="6025"/>
                    <a:pt x="13686" y="5548"/>
                  </a:cubicBezTo>
                  <a:lnTo>
                    <a:pt x="13686" y="865"/>
                  </a:lnTo>
                  <a:cubicBezTo>
                    <a:pt x="13686" y="388"/>
                    <a:pt x="13303" y="0"/>
                    <a:pt x="12826" y="0"/>
                  </a:cubicBezTo>
                  <a:lnTo>
                    <a:pt x="7240" y="0"/>
                  </a:lnTo>
                  <a:lnTo>
                    <a:pt x="7240" y="2235"/>
                  </a:lnTo>
                  <a:cubicBezTo>
                    <a:pt x="7240" y="2454"/>
                    <a:pt x="7063" y="2636"/>
                    <a:pt x="6843" y="2636"/>
                  </a:cubicBezTo>
                  <a:cubicBezTo>
                    <a:pt x="6619" y="2636"/>
                    <a:pt x="6441" y="2454"/>
                    <a:pt x="6441" y="2235"/>
                  </a:cubicBezTo>
                  <a:lnTo>
                    <a:pt x="6441" y="0"/>
                  </a:ln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6" name="Google Shape;106;g3592e5b41f6_0_7"/>
            <p:cNvSpPr/>
            <p:nvPr/>
          </p:nvSpPr>
          <p:spPr>
            <a:xfrm>
              <a:off x="2680670" y="2602223"/>
              <a:ext cx="59905" cy="59931"/>
            </a:xfrm>
            <a:custGeom>
              <a:rect b="b" l="l" r="r" t="t"/>
              <a:pathLst>
                <a:path extrusionOk="0" h="2329" w="2328">
                  <a:moveTo>
                    <a:pt x="1164" y="1"/>
                  </a:moveTo>
                  <a:cubicBezTo>
                    <a:pt x="519" y="1"/>
                    <a:pt x="0" y="524"/>
                    <a:pt x="0" y="1164"/>
                  </a:cubicBezTo>
                  <a:cubicBezTo>
                    <a:pt x="0" y="1809"/>
                    <a:pt x="519" y="2328"/>
                    <a:pt x="1164" y="2328"/>
                  </a:cubicBezTo>
                  <a:cubicBezTo>
                    <a:pt x="1804" y="2328"/>
                    <a:pt x="2328" y="1805"/>
                    <a:pt x="2328" y="1164"/>
                  </a:cubicBezTo>
                  <a:cubicBezTo>
                    <a:pt x="2328" y="524"/>
                    <a:pt x="1804" y="1"/>
                    <a:pt x="1164" y="1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7" name="Google Shape;107;g3592e5b41f6_0_7"/>
            <p:cNvSpPr/>
            <p:nvPr/>
          </p:nvSpPr>
          <p:spPr>
            <a:xfrm>
              <a:off x="2514799" y="2602223"/>
              <a:ext cx="59931" cy="59931"/>
            </a:xfrm>
            <a:custGeom>
              <a:rect b="b" l="l" r="r" t="t"/>
              <a:pathLst>
                <a:path extrusionOk="0" h="2329" w="2329">
                  <a:moveTo>
                    <a:pt x="1165" y="1"/>
                  </a:moveTo>
                  <a:cubicBezTo>
                    <a:pt x="524" y="1"/>
                    <a:pt x="1" y="524"/>
                    <a:pt x="1" y="1164"/>
                  </a:cubicBezTo>
                  <a:cubicBezTo>
                    <a:pt x="1" y="1809"/>
                    <a:pt x="524" y="2328"/>
                    <a:pt x="1165" y="2328"/>
                  </a:cubicBezTo>
                  <a:cubicBezTo>
                    <a:pt x="1810" y="2328"/>
                    <a:pt x="2328" y="1809"/>
                    <a:pt x="2328" y="1164"/>
                  </a:cubicBezTo>
                  <a:cubicBezTo>
                    <a:pt x="2328" y="524"/>
                    <a:pt x="1810" y="1"/>
                    <a:pt x="1165" y="1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8" name="Google Shape;108;g3592e5b41f6_0_7"/>
            <p:cNvSpPr/>
            <p:nvPr/>
          </p:nvSpPr>
          <p:spPr>
            <a:xfrm>
              <a:off x="2477281" y="2495665"/>
              <a:ext cx="300581" cy="33221"/>
            </a:xfrm>
            <a:custGeom>
              <a:rect b="b" l="l" r="r" t="t"/>
              <a:pathLst>
                <a:path extrusionOk="0" h="1291" w="11681">
                  <a:moveTo>
                    <a:pt x="1889" y="0"/>
                  </a:moveTo>
                  <a:cubicBezTo>
                    <a:pt x="1029" y="0"/>
                    <a:pt x="295" y="533"/>
                    <a:pt x="0" y="1290"/>
                  </a:cubicBezTo>
                  <a:lnTo>
                    <a:pt x="11681" y="1290"/>
                  </a:lnTo>
                  <a:cubicBezTo>
                    <a:pt x="11386" y="533"/>
                    <a:pt x="10653" y="0"/>
                    <a:pt x="9793" y="0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9" name="Google Shape;109;g3592e5b41f6_0_7"/>
            <p:cNvSpPr/>
            <p:nvPr/>
          </p:nvSpPr>
          <p:spPr>
            <a:xfrm>
              <a:off x="2639781" y="2728750"/>
              <a:ext cx="163942" cy="39242"/>
            </a:xfrm>
            <a:custGeom>
              <a:rect b="b" l="l" r="r" t="t"/>
              <a:pathLst>
                <a:path extrusionOk="0" h="1525" w="6371">
                  <a:moveTo>
                    <a:pt x="6371" y="1"/>
                  </a:moveTo>
                  <a:cubicBezTo>
                    <a:pt x="6118" y="160"/>
                    <a:pt x="5819" y="248"/>
                    <a:pt x="5497" y="248"/>
                  </a:cubicBezTo>
                  <a:lnTo>
                    <a:pt x="514" y="248"/>
                  </a:lnTo>
                  <a:cubicBezTo>
                    <a:pt x="323" y="248"/>
                    <a:pt x="145" y="192"/>
                    <a:pt x="0" y="89"/>
                  </a:cubicBezTo>
                  <a:lnTo>
                    <a:pt x="0" y="1010"/>
                  </a:lnTo>
                  <a:cubicBezTo>
                    <a:pt x="0" y="1291"/>
                    <a:pt x="229" y="1524"/>
                    <a:pt x="514" y="1524"/>
                  </a:cubicBezTo>
                  <a:lnTo>
                    <a:pt x="5109" y="1524"/>
                  </a:lnTo>
                  <a:cubicBezTo>
                    <a:pt x="5805" y="1524"/>
                    <a:pt x="6371" y="954"/>
                    <a:pt x="6371" y="258"/>
                  </a:cubicBezTo>
                  <a:lnTo>
                    <a:pt x="6371" y="1"/>
                  </a:ln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0" name="Google Shape;110;g3592e5b41f6_0_7"/>
            <p:cNvSpPr/>
            <p:nvPr/>
          </p:nvSpPr>
          <p:spPr>
            <a:xfrm>
              <a:off x="2451059" y="2728879"/>
              <a:ext cx="163607" cy="39113"/>
            </a:xfrm>
            <a:custGeom>
              <a:rect b="b" l="l" r="r" t="t"/>
              <a:pathLst>
                <a:path extrusionOk="0" h="1520" w="6358">
                  <a:moveTo>
                    <a:pt x="0" y="0"/>
                  </a:moveTo>
                  <a:lnTo>
                    <a:pt x="0" y="253"/>
                  </a:lnTo>
                  <a:cubicBezTo>
                    <a:pt x="0" y="954"/>
                    <a:pt x="566" y="1519"/>
                    <a:pt x="1262" y="1519"/>
                  </a:cubicBezTo>
                  <a:lnTo>
                    <a:pt x="5843" y="1519"/>
                  </a:lnTo>
                  <a:cubicBezTo>
                    <a:pt x="6128" y="1519"/>
                    <a:pt x="6357" y="1290"/>
                    <a:pt x="6357" y="1005"/>
                  </a:cubicBezTo>
                  <a:lnTo>
                    <a:pt x="6357" y="89"/>
                  </a:lnTo>
                  <a:cubicBezTo>
                    <a:pt x="6212" y="187"/>
                    <a:pt x="6035" y="248"/>
                    <a:pt x="5843" y="248"/>
                  </a:cubicBezTo>
                  <a:lnTo>
                    <a:pt x="5843" y="243"/>
                  </a:lnTo>
                  <a:lnTo>
                    <a:pt x="865" y="243"/>
                  </a:lnTo>
                  <a:cubicBezTo>
                    <a:pt x="547" y="243"/>
                    <a:pt x="253" y="155"/>
                    <a:pt x="0" y="0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e5e5c113e0a4d43_0"/>
          <p:cNvSpPr txBox="1"/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MetaHealth</a:t>
            </a:r>
            <a:endParaRPr/>
          </a:p>
        </p:txBody>
      </p:sp>
      <p:grpSp>
        <p:nvGrpSpPr>
          <p:cNvPr id="117" name="Google Shape;117;g6e5e5c113e0a4d43_0"/>
          <p:cNvGrpSpPr/>
          <p:nvPr/>
        </p:nvGrpSpPr>
        <p:grpSpPr>
          <a:xfrm>
            <a:off x="2266381" y="783778"/>
            <a:ext cx="6510112" cy="2162400"/>
            <a:chOff x="4189123" y="-1966696"/>
            <a:chExt cx="11441322" cy="3800352"/>
          </a:xfrm>
        </p:grpSpPr>
        <p:pic>
          <p:nvPicPr>
            <p:cNvPr id="118" name="Google Shape;118;g6e5e5c113e0a4d43_0"/>
            <p:cNvPicPr preferRelativeResize="0"/>
            <p:nvPr/>
          </p:nvPicPr>
          <p:blipFill rotWithShape="1">
            <a:blip r:embed="rId3">
              <a:alphaModFix/>
            </a:blip>
            <a:srcRect b="169" l="0" r="0" t="179"/>
            <a:stretch/>
          </p:blipFill>
          <p:spPr>
            <a:xfrm>
              <a:off x="8002893" y="-1966696"/>
              <a:ext cx="3813775" cy="3800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g6e5e5c113e0a4d43_0"/>
            <p:cNvPicPr preferRelativeResize="0"/>
            <p:nvPr/>
          </p:nvPicPr>
          <p:blipFill rotWithShape="1">
            <a:blip r:embed="rId4">
              <a:alphaModFix/>
            </a:blip>
            <a:srcRect b="169" l="0" r="0" t="179"/>
            <a:stretch/>
          </p:blipFill>
          <p:spPr>
            <a:xfrm>
              <a:off x="11816670" y="-1966696"/>
              <a:ext cx="3813775" cy="3800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g6e5e5c113e0a4d43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89123" y="-1966691"/>
              <a:ext cx="3813784" cy="38003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g6e5e5c113e0a4d43_0"/>
          <p:cNvPicPr preferRelativeResize="0"/>
          <p:nvPr/>
        </p:nvPicPr>
        <p:blipFill rotWithShape="1">
          <a:blip r:embed="rId6">
            <a:alphaModFix/>
          </a:blip>
          <a:srcRect b="0" l="0" r="2429" t="0"/>
          <a:stretch/>
        </p:blipFill>
        <p:spPr>
          <a:xfrm>
            <a:off x="2266375" y="2946200"/>
            <a:ext cx="3117533" cy="187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6e5e5c113e0a4d43_0"/>
          <p:cNvPicPr preferRelativeResize="0"/>
          <p:nvPr/>
        </p:nvPicPr>
        <p:blipFill rotWithShape="1">
          <a:blip r:embed="rId7">
            <a:alphaModFix/>
          </a:blip>
          <a:srcRect b="19852" l="0" r="0" t="17281"/>
          <a:stretch/>
        </p:blipFill>
        <p:spPr>
          <a:xfrm>
            <a:off x="5383900" y="2946200"/>
            <a:ext cx="3402624" cy="18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e5e5c113e0a4d43_90"/>
          <p:cNvSpPr txBox="1"/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MetaHealth</a:t>
            </a:r>
            <a:endParaRPr/>
          </a:p>
        </p:txBody>
      </p:sp>
      <p:pic>
        <p:nvPicPr>
          <p:cNvPr id="129" name="Google Shape;129;g6e5e5c113e0a4d43_90"/>
          <p:cNvPicPr preferRelativeResize="0"/>
          <p:nvPr/>
        </p:nvPicPr>
        <p:blipFill rotWithShape="1">
          <a:blip r:embed="rId3">
            <a:alphaModFix/>
          </a:blip>
          <a:srcRect b="40237" l="0" r="0" t="0"/>
          <a:stretch/>
        </p:blipFill>
        <p:spPr>
          <a:xfrm>
            <a:off x="2266450" y="783750"/>
            <a:ext cx="6510302" cy="219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6e5e5c113e0a4d43_90"/>
          <p:cNvPicPr preferRelativeResize="0"/>
          <p:nvPr/>
        </p:nvPicPr>
        <p:blipFill rotWithShape="1">
          <a:blip r:embed="rId4">
            <a:alphaModFix/>
          </a:blip>
          <a:srcRect b="10216" l="0" r="0" t="37416"/>
          <a:stretch/>
        </p:blipFill>
        <p:spPr>
          <a:xfrm>
            <a:off x="2266450" y="2982000"/>
            <a:ext cx="6510300" cy="192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65803ee53cd6b22_1"/>
          <p:cNvSpPr txBox="1"/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Validação</a:t>
            </a:r>
            <a:endParaRPr/>
          </a:p>
        </p:txBody>
      </p:sp>
      <p:pic>
        <p:nvPicPr>
          <p:cNvPr id="137" name="Google Shape;137;g565803ee53cd6b22_1" title="IMG_0801.JPG"/>
          <p:cNvPicPr preferRelativeResize="0"/>
          <p:nvPr/>
        </p:nvPicPr>
        <p:blipFill rotWithShape="1">
          <a:blip r:embed="rId3">
            <a:alphaModFix/>
          </a:blip>
          <a:srcRect b="19918" l="14247" r="24395" t="18697"/>
          <a:stretch/>
        </p:blipFill>
        <p:spPr>
          <a:xfrm>
            <a:off x="2062923" y="1250459"/>
            <a:ext cx="1998305" cy="3517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8" name="Google Shape;138;g565803ee53cd6b22_1" title="IMG_20240801_152128.jpg"/>
          <p:cNvPicPr preferRelativeResize="0"/>
          <p:nvPr/>
        </p:nvPicPr>
        <p:blipFill rotWithShape="1">
          <a:blip r:embed="rId4">
            <a:alphaModFix/>
          </a:blip>
          <a:srcRect b="0" l="12860" r="11798" t="0"/>
          <a:stretch/>
        </p:blipFill>
        <p:spPr>
          <a:xfrm>
            <a:off x="4187018" y="1231450"/>
            <a:ext cx="1998305" cy="3536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9" name="Google Shape;139;g565803ee53cd6b22_1"/>
          <p:cNvPicPr preferRelativeResize="0"/>
          <p:nvPr/>
        </p:nvPicPr>
        <p:blipFill rotWithShape="1">
          <a:blip r:embed="rId5">
            <a:alphaModFix/>
          </a:blip>
          <a:srcRect b="0" l="0" r="25211" t="0"/>
          <a:stretch/>
        </p:blipFill>
        <p:spPr>
          <a:xfrm>
            <a:off x="6311124" y="1240950"/>
            <a:ext cx="2496924" cy="353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c12559c10_0_181"/>
          <p:cNvSpPr txBox="1"/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Validação</a:t>
            </a:r>
            <a:endParaRPr/>
          </a:p>
        </p:txBody>
      </p:sp>
      <p:sp>
        <p:nvSpPr>
          <p:cNvPr id="146" name="Google Shape;146;g35c12559c10_0_181"/>
          <p:cNvSpPr/>
          <p:nvPr/>
        </p:nvSpPr>
        <p:spPr>
          <a:xfrm>
            <a:off x="2654808" y="960901"/>
            <a:ext cx="2262000" cy="19422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B7B7B7"/>
              </a:highlight>
            </a:endParaRPr>
          </a:p>
        </p:txBody>
      </p:sp>
      <p:sp>
        <p:nvSpPr>
          <p:cNvPr id="147" name="Google Shape;147;g35c12559c10_0_181"/>
          <p:cNvSpPr txBox="1"/>
          <p:nvPr/>
        </p:nvSpPr>
        <p:spPr>
          <a:xfrm>
            <a:off x="2882200" y="1233248"/>
            <a:ext cx="18072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170+</a:t>
            </a:r>
            <a:endParaRPr b="1" sz="28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8" name="Google Shape;148;g35c12559c10_0_181"/>
          <p:cNvSpPr txBox="1"/>
          <p:nvPr/>
        </p:nvSpPr>
        <p:spPr>
          <a:xfrm>
            <a:off x="2654808" y="1682946"/>
            <a:ext cx="226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Demonstrações guiadas utilizando realidade virtual</a:t>
            </a:r>
            <a:endParaRPr sz="18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9" name="Google Shape;149;g35c12559c10_0_181"/>
          <p:cNvSpPr/>
          <p:nvPr/>
        </p:nvSpPr>
        <p:spPr>
          <a:xfrm>
            <a:off x="4359356" y="2703843"/>
            <a:ext cx="2262000" cy="1807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B7B7B7"/>
              </a:highlight>
            </a:endParaRPr>
          </a:p>
        </p:txBody>
      </p:sp>
      <p:sp>
        <p:nvSpPr>
          <p:cNvPr id="150" name="Google Shape;150;g35c12559c10_0_181"/>
          <p:cNvSpPr txBox="1"/>
          <p:nvPr/>
        </p:nvSpPr>
        <p:spPr>
          <a:xfrm>
            <a:off x="4617914" y="2913677"/>
            <a:ext cx="18072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70+</a:t>
            </a:r>
            <a:endParaRPr b="1" sz="34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1" name="Google Shape;151;g35c12559c10_0_181"/>
          <p:cNvSpPr txBox="1"/>
          <p:nvPr/>
        </p:nvSpPr>
        <p:spPr>
          <a:xfrm>
            <a:off x="4390527" y="3373940"/>
            <a:ext cx="226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Alunos de medicina, residentes e outros cursos de saúde</a:t>
            </a:r>
            <a:endParaRPr sz="16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2" name="Google Shape;152;g35c12559c10_0_181"/>
          <p:cNvSpPr/>
          <p:nvPr/>
        </p:nvSpPr>
        <p:spPr>
          <a:xfrm>
            <a:off x="6126246" y="1011932"/>
            <a:ext cx="2262000" cy="19422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B7B7B7"/>
              </a:highlight>
            </a:endParaRPr>
          </a:p>
        </p:txBody>
      </p:sp>
      <p:sp>
        <p:nvSpPr>
          <p:cNvPr id="153" name="Google Shape;153;g35c12559c10_0_181"/>
          <p:cNvSpPr txBox="1"/>
          <p:nvPr/>
        </p:nvSpPr>
        <p:spPr>
          <a:xfrm>
            <a:off x="6353638" y="1290443"/>
            <a:ext cx="18072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20+</a:t>
            </a:r>
            <a:endParaRPr b="1" sz="28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4" name="Google Shape;154;g35c12559c10_0_181"/>
          <p:cNvSpPr txBox="1"/>
          <p:nvPr/>
        </p:nvSpPr>
        <p:spPr>
          <a:xfrm>
            <a:off x="6126246" y="1787302"/>
            <a:ext cx="2262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Professores médicos preceptores</a:t>
            </a:r>
            <a:endParaRPr sz="18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55" name="Google Shape;155;g35c12559c10_0_181"/>
          <p:cNvGrpSpPr/>
          <p:nvPr/>
        </p:nvGrpSpPr>
        <p:grpSpPr>
          <a:xfrm>
            <a:off x="2276196" y="3530057"/>
            <a:ext cx="806651" cy="798859"/>
            <a:chOff x="5049725" y="1435050"/>
            <a:chExt cx="486550" cy="481850"/>
          </a:xfrm>
        </p:grpSpPr>
        <p:sp>
          <p:nvSpPr>
            <p:cNvPr id="156" name="Google Shape;156;g35c12559c10_0_181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7" name="Google Shape;157;g35c12559c10_0_181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8" name="Google Shape;158;g35c12559c10_0_181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" name="Google Shape;159;g35c12559c10_0_181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0" name="Google Shape;160;g35c12559c10_0_181"/>
          <p:cNvGrpSpPr/>
          <p:nvPr/>
        </p:nvGrpSpPr>
        <p:grpSpPr>
          <a:xfrm>
            <a:off x="7960398" y="3530252"/>
            <a:ext cx="806614" cy="798087"/>
            <a:chOff x="946175" y="3619500"/>
            <a:chExt cx="296975" cy="293825"/>
          </a:xfrm>
        </p:grpSpPr>
        <p:sp>
          <p:nvSpPr>
            <p:cNvPr id="161" name="Google Shape;161;g35c12559c10_0_181"/>
            <p:cNvSpPr/>
            <p:nvPr/>
          </p:nvSpPr>
          <p:spPr>
            <a:xfrm>
              <a:off x="963525" y="3619500"/>
              <a:ext cx="207950" cy="293825"/>
            </a:xfrm>
            <a:custGeom>
              <a:rect b="b" l="l" r="r" t="t"/>
              <a:pathLst>
                <a:path extrusionOk="0" h="11753" w="8318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g35c12559c10_0_181"/>
            <p:cNvSpPr/>
            <p:nvPr/>
          </p:nvSpPr>
          <p:spPr>
            <a:xfrm>
              <a:off x="1185625" y="3688025"/>
              <a:ext cx="57525" cy="55950"/>
            </a:xfrm>
            <a:custGeom>
              <a:rect b="b" l="l" r="r" t="t"/>
              <a:pathLst>
                <a:path extrusionOk="0" h="2238" w="2301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g35c12559c10_0_181"/>
            <p:cNvSpPr/>
            <p:nvPr/>
          </p:nvSpPr>
          <p:spPr>
            <a:xfrm>
              <a:off x="1088075" y="3795925"/>
              <a:ext cx="46375" cy="45025"/>
            </a:xfrm>
            <a:custGeom>
              <a:rect b="b" l="l" r="r" t="t"/>
              <a:pathLst>
                <a:path extrusionOk="0" h="1801" w="1855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g35c12559c10_0_181"/>
            <p:cNvSpPr/>
            <p:nvPr/>
          </p:nvSpPr>
          <p:spPr>
            <a:xfrm>
              <a:off x="1112375" y="3720325"/>
              <a:ext cx="97700" cy="97700"/>
            </a:xfrm>
            <a:custGeom>
              <a:rect b="b" l="l" r="r" t="t"/>
              <a:pathLst>
                <a:path extrusionOk="0" h="3908" w="3908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g35c12559c10_0_181"/>
            <p:cNvSpPr/>
            <p:nvPr/>
          </p:nvSpPr>
          <p:spPr>
            <a:xfrm>
              <a:off x="1120250" y="3623450"/>
              <a:ext cx="47275" cy="47275"/>
            </a:xfrm>
            <a:custGeom>
              <a:rect b="b" l="l" r="r" t="t"/>
              <a:pathLst>
                <a:path extrusionOk="0" h="1891" w="1891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g35c12559c10_0_181"/>
            <p:cNvSpPr/>
            <p:nvPr/>
          </p:nvSpPr>
          <p:spPr>
            <a:xfrm>
              <a:off x="946175" y="3879425"/>
              <a:ext cx="166225" cy="33900"/>
            </a:xfrm>
            <a:custGeom>
              <a:rect b="b" l="l" r="r" t="t"/>
              <a:pathLst>
                <a:path extrusionOk="0" h="1356" w="6649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92e5b41f6_0_28"/>
          <p:cNvSpPr txBox="1"/>
          <p:nvPr>
            <p:ph type="title"/>
          </p:nvPr>
        </p:nvSpPr>
        <p:spPr>
          <a:xfrm>
            <a:off x="2266461" y="274638"/>
            <a:ext cx="6510300" cy="5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Oportunidade de Mercado</a:t>
            </a:r>
            <a:endParaRPr/>
          </a:p>
        </p:txBody>
      </p:sp>
      <p:sp>
        <p:nvSpPr>
          <p:cNvPr id="173" name="Google Shape;173;g3592e5b41f6_0_28"/>
          <p:cNvSpPr/>
          <p:nvPr/>
        </p:nvSpPr>
        <p:spPr>
          <a:xfrm>
            <a:off x="2051192" y="3347542"/>
            <a:ext cx="1401000" cy="1079100"/>
          </a:xfrm>
          <a:prstGeom prst="roundRect">
            <a:avLst>
              <a:gd fmla="val 16667" name="adj"/>
            </a:avLst>
          </a:prstGeom>
          <a:solidFill>
            <a:srgbClr val="F8F5EC"/>
          </a:solidFill>
          <a:ln cap="flat" cmpd="sng" w="19050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592e5b41f6_0_28"/>
          <p:cNvSpPr txBox="1"/>
          <p:nvPr/>
        </p:nvSpPr>
        <p:spPr>
          <a:xfrm>
            <a:off x="2156650" y="3483964"/>
            <a:ext cx="1190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200" u="none" cap="none" strike="noStrike">
                <a:solidFill>
                  <a:srgbClr val="252E47"/>
                </a:solidFill>
                <a:latin typeface="Sora"/>
                <a:ea typeface="Sora"/>
                <a:cs typeface="Sora"/>
                <a:sym typeface="Sora"/>
              </a:rPr>
              <a:t>121</a:t>
            </a:r>
            <a:endParaRPr b="1" i="0" sz="2200" u="none" cap="none" strike="noStrike">
              <a:solidFill>
                <a:srgbClr val="252E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75" name="Google Shape;175;g3592e5b41f6_0_28"/>
          <p:cNvSpPr txBox="1"/>
          <p:nvPr/>
        </p:nvSpPr>
        <p:spPr>
          <a:xfrm>
            <a:off x="2083500" y="3826758"/>
            <a:ext cx="133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rgbClr val="252E47"/>
                </a:solidFill>
                <a:latin typeface="Exo"/>
                <a:ea typeface="Exo"/>
                <a:cs typeface="Exo"/>
                <a:sym typeface="Exo"/>
              </a:rPr>
              <a:t>Escolas Médicas </a:t>
            </a:r>
            <a:r>
              <a:rPr lang="pt-BR" sz="1200">
                <a:solidFill>
                  <a:srgbClr val="252E47"/>
                </a:solidFill>
                <a:latin typeface="Exo"/>
                <a:ea typeface="Exo"/>
                <a:cs typeface="Exo"/>
                <a:sym typeface="Exo"/>
              </a:rPr>
              <a:t>Públicas¹</a:t>
            </a:r>
            <a:endParaRPr b="0" i="0" sz="1000" u="none" cap="none" strike="noStrike">
              <a:solidFill>
                <a:srgbClr val="252E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6" name="Google Shape;176;g3592e5b41f6_0_28"/>
          <p:cNvSpPr/>
          <p:nvPr/>
        </p:nvSpPr>
        <p:spPr>
          <a:xfrm>
            <a:off x="2520572" y="1411075"/>
            <a:ext cx="2001600" cy="977700"/>
          </a:xfrm>
          <a:prstGeom prst="roundRect">
            <a:avLst>
              <a:gd fmla="val 16667" name="adj"/>
            </a:avLst>
          </a:prstGeom>
          <a:solidFill>
            <a:srgbClr val="F8F5EC"/>
          </a:solidFill>
          <a:ln cap="flat" cmpd="sng" w="19050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592e5b41f6_0_28"/>
          <p:cNvSpPr txBox="1"/>
          <p:nvPr/>
        </p:nvSpPr>
        <p:spPr>
          <a:xfrm>
            <a:off x="2832480" y="1515652"/>
            <a:ext cx="137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200" u="none" cap="none" strike="noStrike">
                <a:solidFill>
                  <a:srgbClr val="252E47"/>
                </a:solidFill>
                <a:latin typeface="Sora"/>
                <a:ea typeface="Sora"/>
                <a:cs typeface="Sora"/>
                <a:sym typeface="Sora"/>
              </a:rPr>
              <a:t>386</a:t>
            </a:r>
            <a:endParaRPr b="1" i="0" sz="2200" u="none" cap="none" strike="noStrike">
              <a:solidFill>
                <a:srgbClr val="252E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78" name="Google Shape;178;g3592e5b41f6_0_28"/>
          <p:cNvSpPr txBox="1"/>
          <p:nvPr/>
        </p:nvSpPr>
        <p:spPr>
          <a:xfrm>
            <a:off x="2659256" y="1944029"/>
            <a:ext cx="172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rgbClr val="252E47"/>
                </a:solidFill>
                <a:latin typeface="Exo"/>
                <a:ea typeface="Exo"/>
                <a:cs typeface="Exo"/>
                <a:sym typeface="Exo"/>
              </a:rPr>
              <a:t>Escolas Médicas</a:t>
            </a:r>
            <a:r>
              <a:rPr b="0" baseline="30000" i="0" lang="pt-BR" sz="1200" u="none" cap="none" strike="noStrike">
                <a:solidFill>
                  <a:srgbClr val="071C30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0" i="0" sz="1000" u="none" cap="none" strike="noStrike">
              <a:solidFill>
                <a:srgbClr val="252E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9" name="Google Shape;179;g3592e5b41f6_0_28"/>
          <p:cNvSpPr/>
          <p:nvPr/>
        </p:nvSpPr>
        <p:spPr>
          <a:xfrm>
            <a:off x="4756574" y="953891"/>
            <a:ext cx="1601100" cy="977700"/>
          </a:xfrm>
          <a:prstGeom prst="roundRect">
            <a:avLst>
              <a:gd fmla="val 16667" name="adj"/>
            </a:avLst>
          </a:prstGeom>
          <a:solidFill>
            <a:srgbClr val="F8F5EC"/>
          </a:solidFill>
          <a:ln cap="flat" cmpd="sng" w="19050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592e5b41f6_0_28"/>
          <p:cNvSpPr txBox="1"/>
          <p:nvPr/>
        </p:nvSpPr>
        <p:spPr>
          <a:xfrm>
            <a:off x="4943982" y="1058452"/>
            <a:ext cx="122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200">
                <a:solidFill>
                  <a:srgbClr val="252E47"/>
                </a:solidFill>
                <a:latin typeface="Sora"/>
                <a:ea typeface="Sora"/>
                <a:cs typeface="Sora"/>
                <a:sym typeface="Sora"/>
              </a:rPr>
              <a:t>51</a:t>
            </a:r>
            <a:endParaRPr b="1" i="0" sz="2200" u="none" cap="none" strike="noStrike">
              <a:solidFill>
                <a:srgbClr val="252E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1" name="Google Shape;181;g3592e5b41f6_0_28"/>
          <p:cNvSpPr txBox="1"/>
          <p:nvPr/>
        </p:nvSpPr>
        <p:spPr>
          <a:xfrm>
            <a:off x="4789669" y="1392402"/>
            <a:ext cx="153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rgbClr val="252E47"/>
                </a:solidFill>
                <a:latin typeface="Exo"/>
                <a:ea typeface="Exo"/>
                <a:cs typeface="Exo"/>
                <a:sym typeface="Exo"/>
              </a:rPr>
              <a:t>Hospitais Universitários</a:t>
            </a:r>
            <a:r>
              <a:rPr b="0" baseline="30000" i="0" lang="pt-BR" sz="1200" u="none" cap="none" strike="noStrike">
                <a:solidFill>
                  <a:srgbClr val="071C30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0" i="0" sz="1200" u="none" cap="none" strike="noStrike">
              <a:solidFill>
                <a:srgbClr val="252E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2" name="Google Shape;182;g3592e5b41f6_0_28"/>
          <p:cNvSpPr/>
          <p:nvPr/>
        </p:nvSpPr>
        <p:spPr>
          <a:xfrm>
            <a:off x="6592280" y="1411091"/>
            <a:ext cx="2001600" cy="977700"/>
          </a:xfrm>
          <a:prstGeom prst="roundRect">
            <a:avLst>
              <a:gd fmla="val 16667" name="adj"/>
            </a:avLst>
          </a:prstGeom>
          <a:solidFill>
            <a:srgbClr val="F8F5EC"/>
          </a:solidFill>
          <a:ln cap="flat" cmpd="sng" w="19050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592e5b41f6_0_28"/>
          <p:cNvSpPr txBox="1"/>
          <p:nvPr/>
        </p:nvSpPr>
        <p:spPr>
          <a:xfrm>
            <a:off x="6904188" y="1515652"/>
            <a:ext cx="137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200" u="none" cap="none" strike="noStrike">
                <a:solidFill>
                  <a:srgbClr val="252E47"/>
                </a:solidFill>
                <a:latin typeface="Sora"/>
                <a:ea typeface="Sora"/>
                <a:cs typeface="Sora"/>
                <a:sym typeface="Sora"/>
              </a:rPr>
              <a:t>46.997</a:t>
            </a:r>
            <a:endParaRPr b="1" i="0" sz="2200" u="none" cap="none" strike="noStrike">
              <a:solidFill>
                <a:srgbClr val="252E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4" name="Google Shape;184;g3592e5b41f6_0_28"/>
          <p:cNvSpPr txBox="1"/>
          <p:nvPr/>
        </p:nvSpPr>
        <p:spPr>
          <a:xfrm>
            <a:off x="6730964" y="1849602"/>
            <a:ext cx="172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rgbClr val="252E47"/>
                </a:solidFill>
                <a:latin typeface="Exo"/>
                <a:ea typeface="Exo"/>
                <a:cs typeface="Exo"/>
                <a:sym typeface="Exo"/>
              </a:rPr>
              <a:t>Vagas ofertadas em cursos de Medicina</a:t>
            </a:r>
            <a:r>
              <a:rPr b="0" baseline="30000" i="0" lang="pt-BR" sz="1200" u="none" cap="none" strike="noStrike">
                <a:solidFill>
                  <a:srgbClr val="071C30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0" i="0" sz="1200" u="none" cap="none" strike="noStrike">
              <a:solidFill>
                <a:srgbClr val="252E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5" name="Google Shape;185;g3592e5b41f6_0_28"/>
          <p:cNvSpPr txBox="1"/>
          <p:nvPr/>
        </p:nvSpPr>
        <p:spPr>
          <a:xfrm>
            <a:off x="2055725" y="4698382"/>
            <a:ext cx="288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pt-BR" sz="500" u="none" cap="none" strike="noStrike">
                <a:solidFill>
                  <a:srgbClr val="071C30"/>
                </a:solidFill>
                <a:latin typeface="Exo"/>
                <a:ea typeface="Exo"/>
                <a:cs typeface="Exo"/>
                <a:sym typeface="Exo"/>
              </a:rPr>
              <a:t>¹https://amb.org.br/wp-content/uploads/2023/12/Radar_DemografiaMedica_6dez2023.pdf</a:t>
            </a:r>
            <a:endParaRPr b="0" i="0" sz="500" u="none" cap="none" strike="noStrike">
              <a:solidFill>
                <a:srgbClr val="071C3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pt-BR" sz="500" u="none" cap="none" strike="noStrike">
                <a:solidFill>
                  <a:srgbClr val="071C30"/>
                </a:solidFill>
                <a:latin typeface="Exo"/>
                <a:ea typeface="Exo"/>
                <a:cs typeface="Exo"/>
                <a:sym typeface="Exo"/>
              </a:rPr>
              <a:t>2http://portal.mec.gov.br/component/tags/tag/32645-hospitais-universitarios</a:t>
            </a:r>
            <a:endParaRPr b="0" i="0" sz="500" u="none" cap="none" strike="noStrike">
              <a:solidFill>
                <a:srgbClr val="071C3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6" name="Google Shape;186;g3592e5b41f6_0_28"/>
          <p:cNvSpPr/>
          <p:nvPr/>
        </p:nvSpPr>
        <p:spPr>
          <a:xfrm>
            <a:off x="3581295" y="3347523"/>
            <a:ext cx="1401000" cy="1079100"/>
          </a:xfrm>
          <a:prstGeom prst="roundRect">
            <a:avLst>
              <a:gd fmla="val 16667" name="adj"/>
            </a:avLst>
          </a:prstGeom>
          <a:solidFill>
            <a:srgbClr val="F8F5EC"/>
          </a:solidFill>
          <a:ln cap="flat" cmpd="sng" w="19050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592e5b41f6_0_28"/>
          <p:cNvSpPr txBox="1"/>
          <p:nvPr/>
        </p:nvSpPr>
        <p:spPr>
          <a:xfrm>
            <a:off x="3686753" y="3483975"/>
            <a:ext cx="1190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200" u="none" cap="none" strike="noStrike">
                <a:solidFill>
                  <a:srgbClr val="252E47"/>
                </a:solidFill>
                <a:latin typeface="Sora"/>
                <a:ea typeface="Sora"/>
                <a:cs typeface="Sora"/>
                <a:sym typeface="Sora"/>
              </a:rPr>
              <a:t>265</a:t>
            </a:r>
            <a:endParaRPr b="1" i="0" sz="2200" u="none" cap="none" strike="noStrike">
              <a:solidFill>
                <a:srgbClr val="252E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8" name="Google Shape;188;g3592e5b41f6_0_28"/>
          <p:cNvSpPr txBox="1"/>
          <p:nvPr/>
        </p:nvSpPr>
        <p:spPr>
          <a:xfrm>
            <a:off x="3613602" y="3826768"/>
            <a:ext cx="133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rgbClr val="252E47"/>
                </a:solidFill>
                <a:latin typeface="Exo"/>
                <a:ea typeface="Exo"/>
                <a:cs typeface="Exo"/>
                <a:sym typeface="Exo"/>
              </a:rPr>
              <a:t>Escolas Médicas Privadas</a:t>
            </a:r>
            <a:r>
              <a:rPr b="0" baseline="30000" i="0" lang="pt-BR" sz="1200" u="none" cap="none" strike="noStrike">
                <a:solidFill>
                  <a:srgbClr val="071C30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0" i="0" sz="1000" u="none" cap="none" strike="noStrike">
              <a:solidFill>
                <a:srgbClr val="252E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9" name="Google Shape;189;g3592e5b41f6_0_28"/>
          <p:cNvSpPr/>
          <p:nvPr/>
        </p:nvSpPr>
        <p:spPr>
          <a:xfrm>
            <a:off x="6122921" y="3347532"/>
            <a:ext cx="1401000" cy="1079100"/>
          </a:xfrm>
          <a:prstGeom prst="roundRect">
            <a:avLst>
              <a:gd fmla="val 16667" name="adj"/>
            </a:avLst>
          </a:prstGeom>
          <a:solidFill>
            <a:srgbClr val="F8F5EC"/>
          </a:solidFill>
          <a:ln cap="flat" cmpd="sng" w="19050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592e5b41f6_0_28"/>
          <p:cNvSpPr txBox="1"/>
          <p:nvPr/>
        </p:nvSpPr>
        <p:spPr>
          <a:xfrm>
            <a:off x="6228379" y="3475745"/>
            <a:ext cx="1190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200" u="none" cap="none" strike="noStrike">
                <a:solidFill>
                  <a:srgbClr val="252E47"/>
                </a:solidFill>
                <a:latin typeface="Sora"/>
                <a:ea typeface="Sora"/>
                <a:cs typeface="Sora"/>
                <a:sym typeface="Sora"/>
              </a:rPr>
              <a:t>9.592</a:t>
            </a:r>
            <a:endParaRPr b="1" i="0" sz="2200" u="none" cap="none" strike="noStrike">
              <a:solidFill>
                <a:srgbClr val="252E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91" name="Google Shape;191;g3592e5b41f6_0_28"/>
          <p:cNvSpPr txBox="1"/>
          <p:nvPr/>
        </p:nvSpPr>
        <p:spPr>
          <a:xfrm>
            <a:off x="6113859" y="3818538"/>
            <a:ext cx="14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rgbClr val="252E47"/>
                </a:solidFill>
                <a:latin typeface="Exo"/>
                <a:ea typeface="Exo"/>
                <a:cs typeface="Exo"/>
                <a:sym typeface="Exo"/>
              </a:rPr>
              <a:t>Vagas em Escolas Públicas</a:t>
            </a:r>
            <a:r>
              <a:rPr b="0" baseline="30000" i="0" lang="pt-BR" sz="1200" u="none" cap="none" strike="noStrike">
                <a:solidFill>
                  <a:srgbClr val="071C30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0" i="0" sz="1000" u="none" cap="none" strike="noStrike">
              <a:solidFill>
                <a:srgbClr val="252E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92" name="Google Shape;192;g3592e5b41f6_0_28"/>
          <p:cNvSpPr/>
          <p:nvPr/>
        </p:nvSpPr>
        <p:spPr>
          <a:xfrm>
            <a:off x="7653024" y="3339370"/>
            <a:ext cx="1401000" cy="1079100"/>
          </a:xfrm>
          <a:prstGeom prst="roundRect">
            <a:avLst>
              <a:gd fmla="val 16667" name="adj"/>
            </a:avLst>
          </a:prstGeom>
          <a:solidFill>
            <a:srgbClr val="F8F5EC"/>
          </a:solidFill>
          <a:ln cap="flat" cmpd="sng" w="19050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3592e5b41f6_0_28"/>
          <p:cNvSpPr txBox="1"/>
          <p:nvPr/>
        </p:nvSpPr>
        <p:spPr>
          <a:xfrm>
            <a:off x="7758481" y="3475756"/>
            <a:ext cx="1190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200" u="none" cap="none" strike="noStrike">
                <a:solidFill>
                  <a:srgbClr val="252E47"/>
                </a:solidFill>
                <a:latin typeface="Sora"/>
                <a:ea typeface="Sora"/>
                <a:cs typeface="Sora"/>
                <a:sym typeface="Sora"/>
              </a:rPr>
              <a:t>37.405</a:t>
            </a:r>
            <a:endParaRPr b="1" i="0" sz="2200" u="none" cap="none" strike="noStrike">
              <a:solidFill>
                <a:srgbClr val="252E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94" name="Google Shape;194;g3592e5b41f6_0_28"/>
          <p:cNvSpPr txBox="1"/>
          <p:nvPr/>
        </p:nvSpPr>
        <p:spPr>
          <a:xfrm>
            <a:off x="7643962" y="3818538"/>
            <a:ext cx="14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rgbClr val="252E47"/>
                </a:solidFill>
                <a:latin typeface="Exo"/>
                <a:ea typeface="Exo"/>
                <a:cs typeface="Exo"/>
                <a:sym typeface="Exo"/>
              </a:rPr>
              <a:t>Vagas em Escolas Privadas</a:t>
            </a:r>
            <a:r>
              <a:rPr b="0" baseline="30000" i="0" lang="pt-BR" sz="1200" u="none" cap="none" strike="noStrike">
                <a:solidFill>
                  <a:srgbClr val="071C30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0" i="0" sz="1200" u="none" cap="none" strike="noStrike">
              <a:solidFill>
                <a:srgbClr val="252E47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95" name="Google Shape;195;g3592e5b41f6_0_28"/>
          <p:cNvCxnSpPr>
            <a:stCxn id="176" idx="2"/>
            <a:endCxn id="173" idx="0"/>
          </p:cNvCxnSpPr>
          <p:nvPr/>
        </p:nvCxnSpPr>
        <p:spPr>
          <a:xfrm flipH="1">
            <a:off x="2751572" y="2388775"/>
            <a:ext cx="769800" cy="958800"/>
          </a:xfrm>
          <a:prstGeom prst="straightConnector1">
            <a:avLst/>
          </a:prstGeom>
          <a:noFill/>
          <a:ln cap="flat" cmpd="sng" w="9525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g3592e5b41f6_0_28"/>
          <p:cNvCxnSpPr>
            <a:stCxn id="176" idx="2"/>
            <a:endCxn id="186" idx="0"/>
          </p:cNvCxnSpPr>
          <p:nvPr/>
        </p:nvCxnSpPr>
        <p:spPr>
          <a:xfrm>
            <a:off x="3521372" y="2388775"/>
            <a:ext cx="760500" cy="958800"/>
          </a:xfrm>
          <a:prstGeom prst="straightConnector1">
            <a:avLst/>
          </a:prstGeom>
          <a:noFill/>
          <a:ln cap="flat" cmpd="sng" w="9525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g3592e5b41f6_0_28"/>
          <p:cNvCxnSpPr>
            <a:stCxn id="182" idx="2"/>
            <a:endCxn id="192" idx="0"/>
          </p:cNvCxnSpPr>
          <p:nvPr/>
        </p:nvCxnSpPr>
        <p:spPr>
          <a:xfrm>
            <a:off x="7593080" y="2388791"/>
            <a:ext cx="760500" cy="950700"/>
          </a:xfrm>
          <a:prstGeom prst="straightConnector1">
            <a:avLst/>
          </a:prstGeom>
          <a:noFill/>
          <a:ln cap="flat" cmpd="sng" w="9525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g3592e5b41f6_0_28"/>
          <p:cNvCxnSpPr>
            <a:stCxn id="182" idx="2"/>
            <a:endCxn id="189" idx="0"/>
          </p:cNvCxnSpPr>
          <p:nvPr/>
        </p:nvCxnSpPr>
        <p:spPr>
          <a:xfrm flipH="1">
            <a:off x="6823280" y="2388791"/>
            <a:ext cx="769800" cy="958800"/>
          </a:xfrm>
          <a:prstGeom prst="straightConnector1">
            <a:avLst/>
          </a:prstGeom>
          <a:noFill/>
          <a:ln cap="flat" cmpd="sng" w="9525">
            <a:solidFill>
              <a:srgbClr val="DADAC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9" name="Google Shape;199;g3592e5b41f6_0_28"/>
          <p:cNvPicPr preferRelativeResize="0"/>
          <p:nvPr/>
        </p:nvPicPr>
        <p:blipFill rotWithShape="1">
          <a:blip r:embed="rId3">
            <a:alphaModFix/>
          </a:blip>
          <a:srcRect b="0" l="34556" r="32793" t="7646"/>
          <a:stretch/>
        </p:blipFill>
        <p:spPr>
          <a:xfrm>
            <a:off x="5213365" y="2101761"/>
            <a:ext cx="678505" cy="1919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/>
          <p:nvPr>
            <p:ph type="ctrTitle"/>
          </p:nvPr>
        </p:nvSpPr>
        <p:spPr>
          <a:xfrm>
            <a:off x="4885676" y="1779475"/>
            <a:ext cx="40002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None/>
            </a:pPr>
            <a:r>
              <a:rPr lang="pt-BR"/>
              <a:t>OBRIGADO!</a:t>
            </a:r>
            <a:endParaRPr/>
          </a:p>
        </p:txBody>
      </p:sp>
      <p:pic>
        <p:nvPicPr>
          <p:cNvPr id="206" name="Google Shape;206;p7" title="logo-full@4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675" y="344376"/>
            <a:ext cx="4051748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900" y="2607525"/>
            <a:ext cx="1466100" cy="146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08" name="Google Shape;20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8454" y="3938591"/>
            <a:ext cx="1300333" cy="42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11609" y="3879827"/>
            <a:ext cx="589250" cy="54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13705" y="3983328"/>
            <a:ext cx="1100380" cy="33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74035" y="4025579"/>
            <a:ext cx="1242126" cy="34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28254" y="3073677"/>
            <a:ext cx="666783" cy="70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03770" y="2974067"/>
            <a:ext cx="855632" cy="8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23350" y="3082392"/>
            <a:ext cx="1140982" cy="63897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 txBox="1"/>
          <p:nvPr/>
        </p:nvSpPr>
        <p:spPr>
          <a:xfrm>
            <a:off x="7223875" y="2141325"/>
            <a:ext cx="16620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/metahealth.co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6" name="Google Shape;216;p7"/>
          <p:cNvSpPr txBox="1"/>
          <p:nvPr/>
        </p:nvSpPr>
        <p:spPr>
          <a:xfrm>
            <a:off x="6397975" y="2340481"/>
            <a:ext cx="248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/company/metahealthco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1150350" y="4072125"/>
            <a:ext cx="22332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metahealth.med.br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7" title="linkedin-in-brands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79079" y="2412267"/>
            <a:ext cx="225900" cy="2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 title="instagram-brands-soli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885" y="2192020"/>
            <a:ext cx="210168" cy="2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PA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452AA9114C74DB233E85CC49C021D" ma:contentTypeVersion="13" ma:contentTypeDescription="Create a new document." ma:contentTypeScope="" ma:versionID="22bb10662a4e9040469ecb479258da48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5ca055a7fcefba3cd192426c34e939c6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a2c7b6-9799-4ab1-b0ee-3db142e654af" xsi:nil="true"/>
    <lcf76f155ced4ddcb4097134ff3c332f xmlns="2b5e868a-31e1-4ebe-9651-7b5e2b90c4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9CFDDB-B9BD-4EC5-8D94-9B25744A1124}"/>
</file>

<file path=customXml/itemProps2.xml><?xml version="1.0" encoding="utf-8"?>
<ds:datastoreItem xmlns:ds="http://schemas.openxmlformats.org/officeDocument/2006/customXml" ds:itemID="{B4E9264D-6332-4D2F-9A83-8820D999C64E}"/>
</file>

<file path=customXml/itemProps3.xml><?xml version="1.0" encoding="utf-8"?>
<ds:datastoreItem xmlns:ds="http://schemas.openxmlformats.org/officeDocument/2006/customXml" ds:itemID="{018433DE-F41C-4ED2-8E13-2B65C9D04A14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dcterms:created xsi:type="dcterms:W3CDTF">2024-09-17T15:52:09Z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  <property fmtid="{D5CDD505-2E9C-101B-9397-08002B2CF9AE}" pid="3" name="Order">
    <vt:r8>519400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