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0" r:id="rId4"/>
    <p:sldMasterId id="214748365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Barlow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3" roundtripDataSignature="AMtx7mjKcwth581TisnVWGDnFpMg3htS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-bold.fntdata"/><Relationship Id="rId20" Type="http://schemas.openxmlformats.org/officeDocument/2006/relationships/slide" Target="slides/slide14.xml"/><Relationship Id="rId42" Type="http://schemas.openxmlformats.org/officeDocument/2006/relationships/font" Target="fonts/Barlow-boldItalic.fntdata"/><Relationship Id="rId41" Type="http://schemas.openxmlformats.org/officeDocument/2006/relationships/font" Target="fonts/Barlow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customschemas.google.com/relationships/presentationmetadata" Target="meta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oboto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Roboto-italic.fntdata"/><Relationship Id="rId14" Type="http://schemas.openxmlformats.org/officeDocument/2006/relationships/slide" Target="slides/slide8.xml"/><Relationship Id="rId36" Type="http://schemas.openxmlformats.org/officeDocument/2006/relationships/font" Target="fonts/Roboto-bold.fntdata"/><Relationship Id="rId17" Type="http://schemas.openxmlformats.org/officeDocument/2006/relationships/slide" Target="slides/slide11.xml"/><Relationship Id="rId39" Type="http://schemas.openxmlformats.org/officeDocument/2006/relationships/font" Target="fonts/Barlow-regular.fntdata"/><Relationship Id="rId16" Type="http://schemas.openxmlformats.org/officeDocument/2006/relationships/slide" Target="slides/slide10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7a88d4d2c_0_1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Para resolver essas questões, adotamos uma arquitetura baseada em autenticação federada. O primeiro componente é o </a:t>
            </a:r>
            <a:r>
              <a:rPr b="1" lang="pt-BR" sz="1100">
                <a:latin typeface="Arial"/>
                <a:ea typeface="Arial"/>
                <a:cs typeface="Arial"/>
                <a:sym typeface="Arial"/>
              </a:rPr>
              <a:t>SATOSA</a:t>
            </a:r>
            <a:r>
              <a:rPr lang="pt-BR" sz="1100">
                <a:latin typeface="Arial"/>
                <a:ea typeface="Arial"/>
                <a:cs typeface="Arial"/>
                <a:sym typeface="Arial"/>
              </a:rPr>
              <a:t>, um proxy que conecta provedores de identidade (IdPs) a provedores de serviço (SPs), traduzindo protocolos como SAML2 e OIDC. Ele nos permite centralizar o controle de entrada, oferecendo um único ponto de integração entre identidades institucionais e os serviços do LIneA.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357a88d4d2c_0_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a6789755b_1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Para resolver essas questões, adotamos uma arquitetura baseada em autenticação federada. O primeiro componente é o </a:t>
            </a:r>
            <a:r>
              <a:rPr b="1" lang="pt-BR" sz="1100">
                <a:latin typeface="Arial"/>
                <a:ea typeface="Arial"/>
                <a:cs typeface="Arial"/>
                <a:sym typeface="Arial"/>
              </a:rPr>
              <a:t>SATOSA</a:t>
            </a:r>
            <a:r>
              <a:rPr lang="pt-BR" sz="1100">
                <a:latin typeface="Arial"/>
                <a:ea typeface="Arial"/>
                <a:cs typeface="Arial"/>
                <a:sym typeface="Arial"/>
              </a:rPr>
              <a:t>, um proxy que conecta provedores de identidade (IdPs) a provedores de serviço (SPs), traduzindo protocolos como SAML2 e OIDC. Ele nos permite centralizar o controle de entrada, oferecendo um único ponto de integração entre identidades institucionais e os serviços do LIneA.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35a6789755b_1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7a88d4d2c_0_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357a88d4d2c_0_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360fb02788_3_1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3360fb02788_3_1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360fb02788_3_1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Pergunta introdutória deste slide: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como separar esses perfis os usuários vinculados às colaborações, cada qual na sua, dos demais usuários ?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100">
                <a:latin typeface="Arial"/>
                <a:ea typeface="Arial"/>
                <a:cs typeface="Arial"/>
                <a:sym typeface="Arial"/>
              </a:rPr>
              <a:t>Segmentação por colaboração via COmanage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Para lidar com diferentes contextos de acesso, criamos fluxos de registro específicos para cada colaboração.</a:t>
            </a:r>
            <a:br>
              <a:rPr lang="pt-BR" sz="1100">
                <a:latin typeface="Arial"/>
                <a:ea typeface="Arial"/>
                <a:cs typeface="Arial"/>
                <a:sym typeface="Arial"/>
              </a:rPr>
            </a:br>
            <a:r>
              <a:rPr lang="pt-BR" sz="1100">
                <a:latin typeface="Arial"/>
                <a:ea typeface="Arial"/>
                <a:cs typeface="Arial"/>
                <a:sym typeface="Arial"/>
              </a:rPr>
              <a:t> Cada fluxo define: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o conjunto de atributos exigidos,</a:t>
            </a:r>
            <a:br>
              <a:rPr lang="pt-BR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o grupo de destino no COmanage,</a:t>
            </a:r>
            <a:br>
              <a:rPr lang="pt-BR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e as políticas de provisionamento associadas.</a:t>
            </a:r>
            <a:br>
              <a:rPr lang="pt-BR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Essa abordagem permite aplicar regras claras, automatizadas e alinhadas ao perfil de cada colaboração.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3360fb02788_3_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360fb0278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3360fb0278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a6789755b_1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35a6789755b_1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a6789755b_1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Para resolver essas questões, adotamos uma arquitetura baseada em autenticação federada. O primeiro componente é o </a:t>
            </a:r>
            <a:r>
              <a:rPr b="1" lang="pt-BR" sz="1100">
                <a:latin typeface="Arial"/>
                <a:ea typeface="Arial"/>
                <a:cs typeface="Arial"/>
                <a:sym typeface="Arial"/>
              </a:rPr>
              <a:t>SATOSA</a:t>
            </a:r>
            <a:r>
              <a:rPr lang="pt-BR" sz="1100">
                <a:latin typeface="Arial"/>
                <a:ea typeface="Arial"/>
                <a:cs typeface="Arial"/>
                <a:sym typeface="Arial"/>
              </a:rPr>
              <a:t>, um proxy que conecta provedores de identidade (IdPs) a provedores de serviço (SPs), traduzindo protocolos como SAML2 e OIDC. Ele nos permite centralizar o controle de entrada, oferecendo um único ponto de integração entre identidades institucionais e os serviços do LIneA.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35a6789755b_1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58fcf6abac_0_2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358fcf6abac_0_2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5a6789755b_1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35a6789755b_1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8fcf6abac_0_1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358fcf6abac_0_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58fcf6abac_0_2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358fcf6abac_0_2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58fcf6abac_0_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358fcf6abac_0_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a6789755b_1_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35a6789755b_1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8fcf6abac_0_2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358fcf6abac_0_2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58fcf6abac_0_2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358fcf6abac_0_2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360fb02788_0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3360fb02788_0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360fb02788_3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3360fb02788_3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360fb02788_3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g3360fb02788_3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8fcf6abac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358fcf6abac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8fcf6abac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358fcf6abac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a6789755b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35a6789755b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360fb02788_3_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3360fb02788_3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360fb02788_3_1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3360fb02788_3_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a6789755b_1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Para resolver essas questões, adotamos uma arquitetura baseada em autenticação federada. O primeiro componente é o </a:t>
            </a:r>
            <a:r>
              <a:rPr b="1" lang="pt-BR" sz="1100">
                <a:latin typeface="Arial"/>
                <a:ea typeface="Arial"/>
                <a:cs typeface="Arial"/>
                <a:sym typeface="Arial"/>
              </a:rPr>
              <a:t>SATOSA</a:t>
            </a:r>
            <a:r>
              <a:rPr lang="pt-BR" sz="1100">
                <a:latin typeface="Arial"/>
                <a:ea typeface="Arial"/>
                <a:cs typeface="Arial"/>
                <a:sym typeface="Arial"/>
              </a:rPr>
              <a:t>, um proxy que conecta provedores de identidade (IdPs) a provedores de serviço (SPs), traduzindo protocolos como SAML2 e OIDC. Ele nos permite centralizar o controle de entrada, oferecendo um único ponto de integração entre identidades institucionais e os serviços do LIneA.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35a6789755b_1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RNP25_CAPA">
  <p:cSld name="WRNP25_CAPA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 txBox="1"/>
          <p:nvPr>
            <p:ph type="ctrTitle"/>
          </p:nvPr>
        </p:nvSpPr>
        <p:spPr>
          <a:xfrm>
            <a:off x="5212862" y="1943030"/>
            <a:ext cx="3344982" cy="7532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arlow"/>
              <a:buNone/>
              <a:defRPr b="0" i="0" sz="2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9"/>
          <p:cNvSpPr txBox="1"/>
          <p:nvPr>
            <p:ph idx="1" type="subTitle"/>
          </p:nvPr>
        </p:nvSpPr>
        <p:spPr>
          <a:xfrm>
            <a:off x="5225332" y="3518168"/>
            <a:ext cx="3332514" cy="60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0" i="0" sz="1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9" name="Google Shape;19;p9"/>
          <p:cNvSpPr txBox="1"/>
          <p:nvPr>
            <p:ph idx="2" type="body"/>
          </p:nvPr>
        </p:nvSpPr>
        <p:spPr>
          <a:xfrm>
            <a:off x="5212861" y="4414322"/>
            <a:ext cx="3344983" cy="3265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b="0" i="1" sz="17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RNP25_MIOLO_1COLUNA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 txBox="1"/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b="1"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Google Shape;24;p11"/>
          <p:cNvSpPr txBox="1"/>
          <p:nvPr>
            <p:ph idx="1" type="body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11"/>
          <p:cNvSpPr txBox="1"/>
          <p:nvPr>
            <p:ph idx="2" type="body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RNP25_MIOLO_2COLUNAS">
  <p:cSld name="WRNP25_MIOLO_2COLUNA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/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b="1"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" name="Google Shape;28;p12"/>
          <p:cNvSpPr txBox="1"/>
          <p:nvPr>
            <p:ph idx="1" type="body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12"/>
          <p:cNvSpPr txBox="1"/>
          <p:nvPr>
            <p:ph idx="2" type="body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RNP25_MIOLO_1COLUNA+IMG">
  <p:cSld name="WRNP25_MIOLO_1COLUNA+IMG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 txBox="1"/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b="1"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13"/>
          <p:cNvSpPr txBox="1"/>
          <p:nvPr>
            <p:ph idx="1" type="body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13"/>
          <p:cNvSpPr txBox="1"/>
          <p:nvPr>
            <p:ph idx="2" type="body"/>
          </p:nvPr>
        </p:nvSpPr>
        <p:spPr>
          <a:xfrm>
            <a:off x="2266462" y="1808593"/>
            <a:ext cx="3110523" cy="30369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13"/>
          <p:cNvSpPr/>
          <p:nvPr>
            <p:ph idx="3" type="pic"/>
          </p:nvPr>
        </p:nvSpPr>
        <p:spPr>
          <a:xfrm>
            <a:off x="5791200" y="1828800"/>
            <a:ext cx="2986088" cy="30400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RNP25_MIOLO_IMG">
  <p:cSld name="WRNP25_MIOLO_IMG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/>
          <p:nvPr>
            <p:ph type="title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b="1" i="0" sz="2000" u="none" cap="none" strike="noStrik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" name="Google Shape;37;p14"/>
          <p:cNvSpPr txBox="1"/>
          <p:nvPr>
            <p:ph idx="1" type="body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1E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14"/>
          <p:cNvSpPr/>
          <p:nvPr>
            <p:ph idx="2" type="pic"/>
          </p:nvPr>
        </p:nvSpPr>
        <p:spPr>
          <a:xfrm>
            <a:off x="2266461" y="1828800"/>
            <a:ext cx="6510827" cy="30400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RNP25_ENCERRAMENTO" type="title">
  <p:cSld name="TITL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 txBox="1"/>
          <p:nvPr>
            <p:ph type="ctrTitle"/>
          </p:nvPr>
        </p:nvSpPr>
        <p:spPr>
          <a:xfrm>
            <a:off x="5642708" y="2008064"/>
            <a:ext cx="3243314" cy="334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  <a:defRPr b="1" i="0" sz="2000" u="none" cap="none" strike="noStrik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" name="Google Shape;43;p16"/>
          <p:cNvSpPr txBox="1"/>
          <p:nvPr>
            <p:ph idx="1" type="subTitle"/>
          </p:nvPr>
        </p:nvSpPr>
        <p:spPr>
          <a:xfrm>
            <a:off x="5642706" y="2579565"/>
            <a:ext cx="3243313" cy="334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1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"/>
          <p:cNvSpPr txBox="1"/>
          <p:nvPr>
            <p:ph idx="1" type="body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850" y="0"/>
            <a:ext cx="9140299" cy="51435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1338"/>
            <a:ext cx="9146380" cy="514216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1339"/>
            <a:ext cx="9146380" cy="514216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31.jpg"/><Relationship Id="rId6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31.jpg"/><Relationship Id="rId5" Type="http://schemas.openxmlformats.org/officeDocument/2006/relationships/image" Target="../media/image30.png"/><Relationship Id="rId6" Type="http://schemas.openxmlformats.org/officeDocument/2006/relationships/image" Target="../media/image36.png"/><Relationship Id="rId7" Type="http://schemas.openxmlformats.org/officeDocument/2006/relationships/image" Target="../media/image25.png"/><Relationship Id="rId8" Type="http://schemas.openxmlformats.org/officeDocument/2006/relationships/image" Target="../media/image4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Relationship Id="rId4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31.jpg"/><Relationship Id="rId10" Type="http://schemas.openxmlformats.org/officeDocument/2006/relationships/image" Target="../media/image29.png"/><Relationship Id="rId9" Type="http://schemas.openxmlformats.org/officeDocument/2006/relationships/image" Target="../media/image40.png"/><Relationship Id="rId5" Type="http://schemas.openxmlformats.org/officeDocument/2006/relationships/image" Target="../media/image30.png"/><Relationship Id="rId6" Type="http://schemas.openxmlformats.org/officeDocument/2006/relationships/image" Target="../media/image36.png"/><Relationship Id="rId7" Type="http://schemas.openxmlformats.org/officeDocument/2006/relationships/image" Target="../media/image25.png"/><Relationship Id="rId8" Type="http://schemas.openxmlformats.org/officeDocument/2006/relationships/image" Target="../media/image4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11" Type="http://schemas.openxmlformats.org/officeDocument/2006/relationships/image" Target="../media/image12.png"/><Relationship Id="rId10" Type="http://schemas.openxmlformats.org/officeDocument/2006/relationships/image" Target="../media/image32.jpg"/><Relationship Id="rId9" Type="http://schemas.openxmlformats.org/officeDocument/2006/relationships/image" Target="../media/image24.jpg"/><Relationship Id="rId5" Type="http://schemas.openxmlformats.org/officeDocument/2006/relationships/image" Target="../media/image19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5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Relationship Id="rId4" Type="http://schemas.openxmlformats.org/officeDocument/2006/relationships/image" Target="../media/image38.png"/><Relationship Id="rId5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Relationship Id="rId4" Type="http://schemas.openxmlformats.org/officeDocument/2006/relationships/image" Target="../media/image47.png"/><Relationship Id="rId5" Type="http://schemas.openxmlformats.org/officeDocument/2006/relationships/image" Target="../media/image5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Relationship Id="rId5" Type="http://schemas.openxmlformats.org/officeDocument/2006/relationships/image" Target="../media/image10.png"/><Relationship Id="rId6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png"/><Relationship Id="rId4" Type="http://schemas.openxmlformats.org/officeDocument/2006/relationships/image" Target="../media/image51.png"/><Relationship Id="rId5" Type="http://schemas.openxmlformats.org/officeDocument/2006/relationships/image" Target="../media/image10.png"/><Relationship Id="rId6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1.jpg"/><Relationship Id="rId5" Type="http://schemas.openxmlformats.org/officeDocument/2006/relationships/image" Target="../media/image13.png"/><Relationship Id="rId6" Type="http://schemas.openxmlformats.org/officeDocument/2006/relationships/image" Target="../media/image23.jpg"/><Relationship Id="rId7" Type="http://schemas.openxmlformats.org/officeDocument/2006/relationships/image" Target="../media/image1.png"/><Relationship Id="rId8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hyperlink" Target="https://www.lsst.org/scientists/in-kind-program/computing-resources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11" Type="http://schemas.openxmlformats.org/officeDocument/2006/relationships/image" Target="../media/image20.png"/><Relationship Id="rId10" Type="http://schemas.openxmlformats.org/officeDocument/2006/relationships/image" Target="../media/image18.png"/><Relationship Id="rId9" Type="http://schemas.openxmlformats.org/officeDocument/2006/relationships/image" Target="../media/image54.png"/><Relationship Id="rId5" Type="http://schemas.openxmlformats.org/officeDocument/2006/relationships/image" Target="../media/image10.png"/><Relationship Id="rId6" Type="http://schemas.openxmlformats.org/officeDocument/2006/relationships/image" Target="../media/image16.png"/><Relationship Id="rId7" Type="http://schemas.openxmlformats.org/officeDocument/2006/relationships/image" Target="../media/image41.png"/><Relationship Id="rId8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"/>
          <p:cNvSpPr txBox="1"/>
          <p:nvPr>
            <p:ph type="ctrTitle"/>
          </p:nvPr>
        </p:nvSpPr>
        <p:spPr>
          <a:xfrm>
            <a:off x="4572001" y="1948628"/>
            <a:ext cx="4077356" cy="9819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Barlow"/>
              <a:buNone/>
            </a:pPr>
            <a:br>
              <a:rPr lang="pt-BR" sz="2300">
                <a:solidFill>
                  <a:schemeClr val="lt1"/>
                </a:solidFill>
              </a:rPr>
            </a:br>
            <a:r>
              <a:rPr lang="pt-BR" sz="2300">
                <a:solidFill>
                  <a:schemeClr val="lt1"/>
                </a:solidFill>
              </a:rPr>
              <a:t>Gestão de Acesso e de Recursos em Ambiente Multi-Colaboração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49" name="Google Shape;49;p2"/>
          <p:cNvSpPr txBox="1"/>
          <p:nvPr>
            <p:ph idx="1" type="subTitle"/>
          </p:nvPr>
        </p:nvSpPr>
        <p:spPr>
          <a:xfrm>
            <a:off x="4572001" y="3644225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pt-BR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Carlos Adean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0" name="Google Shape;50;p2"/>
          <p:cNvSpPr txBox="1"/>
          <p:nvPr>
            <p:ph idx="2" type="body"/>
          </p:nvPr>
        </p:nvSpPr>
        <p:spPr>
          <a:xfrm>
            <a:off x="4572001" y="4078732"/>
            <a:ext cx="4077356" cy="3265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pt-BR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Laboratório Interinstitucional de e-Astronomia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57a88d4d2c_0_109"/>
          <p:cNvSpPr/>
          <p:nvPr/>
        </p:nvSpPr>
        <p:spPr>
          <a:xfrm>
            <a:off x="6979813" y="2127744"/>
            <a:ext cx="1570800" cy="888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/>
              <a:t>LIneA</a:t>
            </a:r>
            <a:br>
              <a:rPr b="1" lang="pt-BR" sz="1500"/>
            </a:br>
            <a:r>
              <a:rPr b="1" lang="pt-BR" sz="1500"/>
              <a:t>Service Providers</a:t>
            </a:r>
            <a:endParaRPr b="1" sz="1500"/>
          </a:p>
        </p:txBody>
      </p:sp>
      <p:cxnSp>
        <p:nvCxnSpPr>
          <p:cNvPr id="150" name="Google Shape;150;g357a88d4d2c_0_109"/>
          <p:cNvCxnSpPr>
            <a:stCxn id="151" idx="3"/>
            <a:endCxn id="149" idx="1"/>
          </p:cNvCxnSpPr>
          <p:nvPr/>
        </p:nvCxnSpPr>
        <p:spPr>
          <a:xfrm>
            <a:off x="6317300" y="2571978"/>
            <a:ext cx="66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1" name="Google Shape;151;g357a88d4d2c_0_109"/>
          <p:cNvSpPr/>
          <p:nvPr/>
        </p:nvSpPr>
        <p:spPr>
          <a:xfrm>
            <a:off x="5031800" y="2095728"/>
            <a:ext cx="1285500" cy="952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SATOSA</a:t>
            </a:r>
            <a:endParaRPr sz="1100"/>
          </a:p>
        </p:txBody>
      </p:sp>
      <p:pic>
        <p:nvPicPr>
          <p:cNvPr id="152" name="Google Shape;152;g357a88d4d2c_0_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2451" y="2190323"/>
            <a:ext cx="484200" cy="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57a88d4d2c_0_109"/>
          <p:cNvSpPr/>
          <p:nvPr/>
        </p:nvSpPr>
        <p:spPr>
          <a:xfrm>
            <a:off x="2545350" y="1717075"/>
            <a:ext cx="1498500" cy="171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g357a88d4d2c_0_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1850" y="1861400"/>
            <a:ext cx="1285500" cy="48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57a88d4d2c_0_109"/>
          <p:cNvPicPr preferRelativeResize="0"/>
          <p:nvPr/>
        </p:nvPicPr>
        <p:blipFill rotWithShape="1">
          <a:blip r:embed="rId5">
            <a:alphaModFix/>
          </a:blip>
          <a:srcRect b="20342" l="5335" r="4994" t="18970"/>
          <a:stretch/>
        </p:blipFill>
        <p:spPr>
          <a:xfrm>
            <a:off x="2748832" y="2959673"/>
            <a:ext cx="1091533" cy="41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57a88d4d2c_0_109"/>
          <p:cNvPicPr preferRelativeResize="0"/>
          <p:nvPr/>
        </p:nvPicPr>
        <p:blipFill rotWithShape="1">
          <a:blip r:embed="rId6">
            <a:alphaModFix/>
          </a:blip>
          <a:srcRect b="30518" l="0" r="0" t="29609"/>
          <a:stretch/>
        </p:blipFill>
        <p:spPr>
          <a:xfrm>
            <a:off x="2748831" y="2462953"/>
            <a:ext cx="1091535" cy="4352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g357a88d4d2c_0_109"/>
          <p:cNvCxnSpPr>
            <a:stCxn id="151" idx="1"/>
            <a:endCxn id="153" idx="3"/>
          </p:cNvCxnSpPr>
          <p:nvPr/>
        </p:nvCxnSpPr>
        <p:spPr>
          <a:xfrm rot="10800000">
            <a:off x="4043900" y="2571978"/>
            <a:ext cx="98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8" name="Google Shape;158;g357a88d4d2c_0_109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Arquitetura baseada em Autenticação Federada</a:t>
            </a:r>
            <a:endParaRPr/>
          </a:p>
        </p:txBody>
      </p:sp>
      <p:sp>
        <p:nvSpPr>
          <p:cNvPr id="159" name="Google Shape;159;g357a88d4d2c_0_109"/>
          <p:cNvSpPr txBox="1"/>
          <p:nvPr/>
        </p:nvSpPr>
        <p:spPr>
          <a:xfrm>
            <a:off x="2266456" y="1168850"/>
            <a:ext cx="35193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Proxy de autenticação SATOSA</a:t>
            </a:r>
            <a:endParaRPr sz="1700"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a6789755b_1_61"/>
          <p:cNvSpPr txBox="1"/>
          <p:nvPr>
            <p:ph idx="1" type="body"/>
          </p:nvPr>
        </p:nvSpPr>
        <p:spPr>
          <a:xfrm>
            <a:off x="2246650" y="1366250"/>
            <a:ext cx="6399900" cy="3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Mantido pelo NCSA/University of Illinois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Suporte a Múltiplos Provedores de Identidade (+5000)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Registro de Clientes OIDC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165" name="Google Shape;165;g35a6789755b_1_61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Autenticação Federada Internacional com CILogon</a:t>
            </a:r>
            <a:endParaRPr/>
          </a:p>
        </p:txBody>
      </p:sp>
      <p:pic>
        <p:nvPicPr>
          <p:cNvPr id="166" name="Google Shape;166;g35a6789755b_1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6663" y="3586175"/>
            <a:ext cx="2809875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7a88d4d2c_0_168"/>
          <p:cNvSpPr/>
          <p:nvPr/>
        </p:nvSpPr>
        <p:spPr>
          <a:xfrm>
            <a:off x="2537650" y="1419150"/>
            <a:ext cx="1498500" cy="2305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357a88d4d2c_0_168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Autenticação Federada Internacional com CILogon</a:t>
            </a:r>
            <a:endParaRPr/>
          </a:p>
        </p:txBody>
      </p:sp>
      <p:pic>
        <p:nvPicPr>
          <p:cNvPr id="173" name="Google Shape;173;g357a88d4d2c_0_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4150" y="2185000"/>
            <a:ext cx="1285500" cy="48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357a88d4d2c_0_168"/>
          <p:cNvPicPr preferRelativeResize="0"/>
          <p:nvPr/>
        </p:nvPicPr>
        <p:blipFill rotWithShape="1">
          <a:blip r:embed="rId4">
            <a:alphaModFix/>
          </a:blip>
          <a:srcRect b="20342" l="5335" r="4994" t="18970"/>
          <a:stretch/>
        </p:blipFill>
        <p:spPr>
          <a:xfrm>
            <a:off x="2701132" y="3234973"/>
            <a:ext cx="1091533" cy="41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57a88d4d2c_0_168"/>
          <p:cNvPicPr preferRelativeResize="0"/>
          <p:nvPr/>
        </p:nvPicPr>
        <p:blipFill rotWithShape="1">
          <a:blip r:embed="rId5">
            <a:alphaModFix/>
          </a:blip>
          <a:srcRect b="30518" l="0" r="0" t="29609"/>
          <a:stretch/>
        </p:blipFill>
        <p:spPr>
          <a:xfrm>
            <a:off x="2701131" y="2738253"/>
            <a:ext cx="1091535" cy="435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57a88d4d2c_0_1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0563" y="2360718"/>
            <a:ext cx="253675" cy="25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357a88d4d2c_0_168"/>
          <p:cNvSpPr/>
          <p:nvPr/>
        </p:nvSpPr>
        <p:spPr>
          <a:xfrm>
            <a:off x="7413850" y="2172600"/>
            <a:ext cx="1091700" cy="798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/>
              <a:t>LIneA</a:t>
            </a:r>
            <a:br>
              <a:rPr b="1" lang="pt-BR" sz="1000"/>
            </a:br>
            <a:r>
              <a:rPr b="1" lang="pt-BR" sz="1000"/>
              <a:t>Service Providers</a:t>
            </a:r>
            <a:endParaRPr b="1" sz="1000"/>
          </a:p>
        </p:txBody>
      </p:sp>
      <p:cxnSp>
        <p:nvCxnSpPr>
          <p:cNvPr id="178" name="Google Shape;178;g357a88d4d2c_0_168"/>
          <p:cNvCxnSpPr>
            <a:stCxn id="179" idx="3"/>
            <a:endCxn id="177" idx="1"/>
          </p:cNvCxnSpPr>
          <p:nvPr/>
        </p:nvCxnSpPr>
        <p:spPr>
          <a:xfrm>
            <a:off x="6880954" y="2571739"/>
            <a:ext cx="532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80" name="Google Shape;180;g357a88d4d2c_0_168"/>
          <p:cNvGrpSpPr/>
          <p:nvPr/>
        </p:nvGrpSpPr>
        <p:grpSpPr>
          <a:xfrm>
            <a:off x="6058648" y="2267046"/>
            <a:ext cx="822306" cy="609385"/>
            <a:chOff x="5216900" y="2232900"/>
            <a:chExt cx="915300" cy="678300"/>
          </a:xfrm>
        </p:grpSpPr>
        <p:sp>
          <p:nvSpPr>
            <p:cNvPr id="179" name="Google Shape;179;g357a88d4d2c_0_168"/>
            <p:cNvSpPr/>
            <p:nvPr/>
          </p:nvSpPr>
          <p:spPr>
            <a:xfrm>
              <a:off x="5216900" y="2232900"/>
              <a:ext cx="915300" cy="6783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900"/>
                <a:t>SATOSA</a:t>
              </a:r>
              <a:endParaRPr b="1" sz="900"/>
            </a:p>
          </p:txBody>
        </p:sp>
        <p:pic>
          <p:nvPicPr>
            <p:cNvPr id="181" name="Google Shape;181;g357a88d4d2c_0_16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533370" y="2267643"/>
              <a:ext cx="282375" cy="282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2" name="Google Shape;182;g357a88d4d2c_0_168"/>
          <p:cNvSpPr/>
          <p:nvPr/>
        </p:nvSpPr>
        <p:spPr>
          <a:xfrm>
            <a:off x="4636248" y="2267084"/>
            <a:ext cx="822300" cy="609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/>
              <a:t>CILogon</a:t>
            </a:r>
            <a:endParaRPr b="1" sz="900"/>
          </a:p>
        </p:txBody>
      </p:sp>
      <p:cxnSp>
        <p:nvCxnSpPr>
          <p:cNvPr id="183" name="Google Shape;183;g357a88d4d2c_0_168"/>
          <p:cNvCxnSpPr>
            <a:stCxn id="179" idx="1"/>
            <a:endCxn id="182" idx="3"/>
          </p:cNvCxnSpPr>
          <p:nvPr/>
        </p:nvCxnSpPr>
        <p:spPr>
          <a:xfrm rot="10800000">
            <a:off x="5458648" y="2571739"/>
            <a:ext cx="600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4" name="Google Shape;184;g357a88d4d2c_0_168"/>
          <p:cNvCxnSpPr>
            <a:stCxn id="182" idx="1"/>
            <a:endCxn id="171" idx="3"/>
          </p:cNvCxnSpPr>
          <p:nvPr/>
        </p:nvCxnSpPr>
        <p:spPr>
          <a:xfrm rot="10800000">
            <a:off x="4036248" y="2571734"/>
            <a:ext cx="600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5" name="Google Shape;185;g357a88d4d2c_0_168"/>
          <p:cNvPicPr preferRelativeResize="0"/>
          <p:nvPr/>
        </p:nvPicPr>
        <p:blipFill rotWithShape="1">
          <a:blip r:embed="rId8">
            <a:alphaModFix/>
          </a:blip>
          <a:srcRect b="17478" l="0" r="0" t="17472"/>
          <a:stretch/>
        </p:blipFill>
        <p:spPr>
          <a:xfrm>
            <a:off x="2678532" y="1643775"/>
            <a:ext cx="1216737" cy="41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360fb02788_3_148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Autorização de uso com base no perfil do usuário</a:t>
            </a:r>
            <a:endParaRPr/>
          </a:p>
        </p:txBody>
      </p:sp>
      <p:sp>
        <p:nvSpPr>
          <p:cNvPr id="191" name="Google Shape;191;g3360fb02788_3_148"/>
          <p:cNvSpPr txBox="1"/>
          <p:nvPr>
            <p:ph idx="1" type="body"/>
          </p:nvPr>
        </p:nvSpPr>
        <p:spPr>
          <a:xfrm>
            <a:off x="2266450" y="1568450"/>
            <a:ext cx="6549900" cy="29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Projeto da Internet2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Open Source (Apache 2)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Plataforma para gerenciamento de colaborações virtuais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Gestão de identidades organizacionais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Criação de fluxos de registro específicos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Criação de atributos específicos de VO (Virtual Organization) 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Associação de registro com identidade federada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Fornecimento direto de informações para o LDAP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API</a:t>
            </a:r>
            <a:endParaRPr sz="17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192" name="Google Shape;192;g3360fb02788_3_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4825" y="3493250"/>
            <a:ext cx="3206175" cy="5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3360fb02788_3_148"/>
          <p:cNvSpPr txBox="1"/>
          <p:nvPr/>
        </p:nvSpPr>
        <p:spPr>
          <a:xfrm>
            <a:off x="2266456" y="1168850"/>
            <a:ext cx="35193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COmanage Registry</a:t>
            </a:r>
            <a:endParaRPr sz="1700"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360fb02788_3_119"/>
          <p:cNvSpPr/>
          <p:nvPr/>
        </p:nvSpPr>
        <p:spPr>
          <a:xfrm>
            <a:off x="4290225" y="3744813"/>
            <a:ext cx="2518500" cy="795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/>
              <a:t>Atributos: </a:t>
            </a:r>
            <a:r>
              <a:rPr lang="pt-BR" sz="900">
                <a:solidFill>
                  <a:schemeClr val="dk1"/>
                </a:solidFill>
              </a:rPr>
              <a:t>AttrA, AttrB, AttrN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/>
              <a:t>Grupo:</a:t>
            </a:r>
            <a:r>
              <a:rPr lang="pt-BR" sz="900"/>
              <a:t> Public-Users, Bronze, Silver, Gold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/>
              <a:t>Provisionamento:</a:t>
            </a:r>
            <a:r>
              <a:rPr lang="pt-BR" sz="900"/>
              <a:t> Jupyter, Dados públicos</a:t>
            </a:r>
            <a:endParaRPr sz="900"/>
          </a:p>
        </p:txBody>
      </p:sp>
      <p:sp>
        <p:nvSpPr>
          <p:cNvPr id="199" name="Google Shape;199;g3360fb02788_3_119"/>
          <p:cNvSpPr/>
          <p:nvPr/>
        </p:nvSpPr>
        <p:spPr>
          <a:xfrm>
            <a:off x="4290225" y="2449413"/>
            <a:ext cx="2518500" cy="795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/>
              <a:t>Atributos: </a:t>
            </a:r>
            <a:r>
              <a:rPr lang="pt-BR" sz="900"/>
              <a:t>AttrA, AttrB, AttrN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/>
              <a:t>Grupo:</a:t>
            </a:r>
            <a:r>
              <a:rPr lang="pt-BR" sz="900"/>
              <a:t> DES-Users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/>
              <a:t>Provisionamento:</a:t>
            </a:r>
            <a:r>
              <a:rPr lang="pt-BR" sz="900"/>
              <a:t> Jupyter, DES Portal Data</a:t>
            </a:r>
            <a:endParaRPr sz="900"/>
          </a:p>
        </p:txBody>
      </p:sp>
      <p:sp>
        <p:nvSpPr>
          <p:cNvPr id="200" name="Google Shape;200;g3360fb02788_3_119"/>
          <p:cNvSpPr/>
          <p:nvPr/>
        </p:nvSpPr>
        <p:spPr>
          <a:xfrm>
            <a:off x="4290225" y="1154013"/>
            <a:ext cx="2518500" cy="795300"/>
          </a:xfrm>
          <a:prstGeom prst="rect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/>
              <a:t>Atributos: </a:t>
            </a:r>
            <a:r>
              <a:rPr lang="pt-BR" sz="900"/>
              <a:t>AttrA, AttrB, AttrN 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/>
              <a:t>Grupo:</a:t>
            </a:r>
            <a:r>
              <a:rPr lang="pt-BR" sz="900"/>
              <a:t> LSST-Researchers</a:t>
            </a:r>
            <a:endParaRPr sz="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/>
              <a:t>Provisionamento:</a:t>
            </a:r>
            <a:r>
              <a:rPr lang="pt-BR" sz="900"/>
              <a:t> HPC, Jupyter, PZ Server</a:t>
            </a:r>
            <a:endParaRPr sz="900"/>
          </a:p>
        </p:txBody>
      </p:sp>
      <p:sp>
        <p:nvSpPr>
          <p:cNvPr id="201" name="Google Shape;201;g3360fb02788_3_119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Autorização de uso com base no perfil do usuário</a:t>
            </a:r>
            <a:endParaRPr/>
          </a:p>
        </p:txBody>
      </p:sp>
      <p:sp>
        <p:nvSpPr>
          <p:cNvPr id="202" name="Google Shape;202;g3360fb02788_3_119"/>
          <p:cNvSpPr/>
          <p:nvPr/>
        </p:nvSpPr>
        <p:spPr>
          <a:xfrm>
            <a:off x="4553900" y="993638"/>
            <a:ext cx="1399500" cy="350400"/>
          </a:xfrm>
          <a:prstGeom prst="roundRect">
            <a:avLst>
              <a:gd fmla="val 16667" name="adj"/>
            </a:avLst>
          </a:prstGeom>
          <a:solidFill>
            <a:srgbClr val="3D85C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</a:rPr>
              <a:t>Fluxo LSST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03" name="Google Shape;203;g3360fb02788_3_119"/>
          <p:cNvSpPr/>
          <p:nvPr/>
        </p:nvSpPr>
        <p:spPr>
          <a:xfrm>
            <a:off x="4553900" y="3584438"/>
            <a:ext cx="1399500" cy="350400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Fluxo Público</a:t>
            </a:r>
            <a:br>
              <a:rPr lang="pt-BR" sz="1200"/>
            </a:br>
            <a:r>
              <a:rPr lang="pt-BR" sz="800"/>
              <a:t>(sem vínculo institucional)</a:t>
            </a:r>
            <a:endParaRPr sz="800"/>
          </a:p>
        </p:txBody>
      </p:sp>
      <p:sp>
        <p:nvSpPr>
          <p:cNvPr id="204" name="Google Shape;204;g3360fb02788_3_119"/>
          <p:cNvSpPr/>
          <p:nvPr/>
        </p:nvSpPr>
        <p:spPr>
          <a:xfrm>
            <a:off x="4553900" y="2289038"/>
            <a:ext cx="1399500" cy="3504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</a:rPr>
              <a:t>Fluxo DES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05" name="Google Shape;205;g3360fb02788_3_119"/>
          <p:cNvSpPr txBox="1"/>
          <p:nvPr/>
        </p:nvSpPr>
        <p:spPr>
          <a:xfrm>
            <a:off x="2457185" y="2592525"/>
            <a:ext cx="1102500" cy="509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Link de Registro</a:t>
            </a:r>
            <a:endParaRPr sz="1100"/>
          </a:p>
        </p:txBody>
      </p:sp>
      <p:sp>
        <p:nvSpPr>
          <p:cNvPr id="206" name="Google Shape;206;g3360fb02788_3_119"/>
          <p:cNvSpPr/>
          <p:nvPr/>
        </p:nvSpPr>
        <p:spPr>
          <a:xfrm>
            <a:off x="7615450" y="2476303"/>
            <a:ext cx="828735" cy="795300"/>
          </a:xfrm>
          <a:prstGeom prst="flowChartMagneticDisk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/>
              <a:t>Banco de Dados / LDAP</a:t>
            </a:r>
            <a:endParaRPr sz="700"/>
          </a:p>
        </p:txBody>
      </p:sp>
      <p:cxnSp>
        <p:nvCxnSpPr>
          <p:cNvPr id="207" name="Google Shape;207;g3360fb02788_3_119"/>
          <p:cNvCxnSpPr>
            <a:stCxn id="205" idx="3"/>
            <a:endCxn id="200" idx="1"/>
          </p:cNvCxnSpPr>
          <p:nvPr/>
        </p:nvCxnSpPr>
        <p:spPr>
          <a:xfrm flipH="1" rot="10800000">
            <a:off x="3559685" y="1551675"/>
            <a:ext cx="730500" cy="1295400"/>
          </a:xfrm>
          <a:prstGeom prst="bentConnector3">
            <a:avLst>
              <a:gd fmla="val 50003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08" name="Google Shape;208;g3360fb02788_3_119"/>
          <p:cNvCxnSpPr>
            <a:stCxn id="205" idx="3"/>
            <a:endCxn id="199" idx="1"/>
          </p:cNvCxnSpPr>
          <p:nvPr/>
        </p:nvCxnSpPr>
        <p:spPr>
          <a:xfrm>
            <a:off x="3559685" y="2847075"/>
            <a:ext cx="730500" cy="600"/>
          </a:xfrm>
          <a:prstGeom prst="bentConnector3">
            <a:avLst>
              <a:gd fmla="val 50003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09" name="Google Shape;209;g3360fb02788_3_119"/>
          <p:cNvCxnSpPr>
            <a:stCxn id="205" idx="3"/>
            <a:endCxn id="198" idx="1"/>
          </p:cNvCxnSpPr>
          <p:nvPr/>
        </p:nvCxnSpPr>
        <p:spPr>
          <a:xfrm>
            <a:off x="3559685" y="2847075"/>
            <a:ext cx="730500" cy="1295400"/>
          </a:xfrm>
          <a:prstGeom prst="bentConnector3">
            <a:avLst>
              <a:gd fmla="val 50003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10" name="Google Shape;210;g3360fb02788_3_119"/>
          <p:cNvCxnSpPr>
            <a:stCxn id="200" idx="3"/>
            <a:endCxn id="206" idx="2"/>
          </p:cNvCxnSpPr>
          <p:nvPr/>
        </p:nvCxnSpPr>
        <p:spPr>
          <a:xfrm>
            <a:off x="6808725" y="1551663"/>
            <a:ext cx="806700" cy="1322400"/>
          </a:xfrm>
          <a:prstGeom prst="bentConnector3">
            <a:avLst>
              <a:gd fmla="val 50002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11" name="Google Shape;211;g3360fb02788_3_119"/>
          <p:cNvCxnSpPr>
            <a:stCxn id="199" idx="3"/>
            <a:endCxn id="206" idx="2"/>
          </p:cNvCxnSpPr>
          <p:nvPr/>
        </p:nvCxnSpPr>
        <p:spPr>
          <a:xfrm>
            <a:off x="6808725" y="2847063"/>
            <a:ext cx="806700" cy="27000"/>
          </a:xfrm>
          <a:prstGeom prst="bentConnector3">
            <a:avLst>
              <a:gd fmla="val 50002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12" name="Google Shape;212;g3360fb02788_3_119"/>
          <p:cNvCxnSpPr>
            <a:stCxn id="198" idx="3"/>
            <a:endCxn id="206" idx="2"/>
          </p:cNvCxnSpPr>
          <p:nvPr/>
        </p:nvCxnSpPr>
        <p:spPr>
          <a:xfrm flipH="1" rot="10800000">
            <a:off x="6808725" y="2874063"/>
            <a:ext cx="806700" cy="1268400"/>
          </a:xfrm>
          <a:prstGeom prst="bentConnector3">
            <a:avLst>
              <a:gd fmla="val 50002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213" name="Google Shape;213;g3360fb02788_3_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8903" y="1023900"/>
            <a:ext cx="1573426" cy="28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360fb02788_0_0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Autorização de uso com base no perfil do usuário</a:t>
            </a:r>
            <a:endParaRPr/>
          </a:p>
        </p:txBody>
      </p:sp>
      <p:pic>
        <p:nvPicPr>
          <p:cNvPr id="219" name="Google Shape;219;g3360fb0278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7200" y="783750"/>
            <a:ext cx="6301050" cy="3784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0" name="Google Shape;220;g3360fb02788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9853" y="1078925"/>
            <a:ext cx="1573426" cy="28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a6789755b_1_76"/>
          <p:cNvSpPr txBox="1"/>
          <p:nvPr>
            <p:ph idx="1" type="body"/>
          </p:nvPr>
        </p:nvSpPr>
        <p:spPr>
          <a:xfrm>
            <a:off x="2266450" y="1797050"/>
            <a:ext cx="6549900" cy="31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</a:rPr>
              <a:t>1)</a:t>
            </a:r>
            <a:r>
              <a:rPr lang="pt-BR" sz="1700">
                <a:solidFill>
                  <a:schemeClr val="dk1"/>
                </a:solidFill>
              </a:rPr>
              <a:t>  Como conceder acesso aos pesquisadores vinculados às colaborações, utilizando suas credenciais institucionais?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</a:rPr>
              <a:t>2)</a:t>
            </a:r>
            <a:r>
              <a:rPr lang="pt-BR" sz="1700">
                <a:solidFill>
                  <a:schemeClr val="dk1"/>
                </a:solidFill>
              </a:rPr>
              <a:t> O que fazer com usuários sem vínculo institucional, mas com interesse legítimo nos dados e serviços?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</a:rPr>
              <a:t>3) </a:t>
            </a:r>
            <a:r>
              <a:rPr lang="pt-BR" sz="1700">
                <a:solidFill>
                  <a:schemeClr val="dk1"/>
                </a:solidFill>
              </a:rPr>
              <a:t>Como solucionar isso de maneira centralizada em nossa infra?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</a:rPr>
              <a:t>4) </a:t>
            </a:r>
            <a:r>
              <a:rPr lang="pt-BR" sz="1700">
                <a:solidFill>
                  <a:schemeClr val="dk1"/>
                </a:solidFill>
              </a:rPr>
              <a:t>Como garantir que os dados e recursos computacionais disponíveis estejam alinhados ao perfil de cada usuário?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</a:rPr>
              <a:t>5) </a:t>
            </a:r>
            <a:r>
              <a:rPr lang="pt-BR" sz="1700">
                <a:solidFill>
                  <a:schemeClr val="dk1"/>
                </a:solidFill>
              </a:rPr>
              <a:t>Como integrar a nossa infra de A&amp;A com o do Rubin Observatory?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26" name="Google Shape;226;g35a6789755b_1_76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Sabendo que o nosso ambiente é multi-colaboração…</a:t>
            </a:r>
            <a:endParaRPr/>
          </a:p>
        </p:txBody>
      </p:sp>
      <p:pic>
        <p:nvPicPr>
          <p:cNvPr descr="Mais de 100 imagens grátis de Concluído e Cadeado - Pixabay" id="227" name="Google Shape;227;g35a6789755b_1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8309" y="1987282"/>
            <a:ext cx="508313" cy="4837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is de 100 imagens grátis de Concluído e Cadeado - Pixabay" id="228" name="Google Shape;228;g35a6789755b_1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684" y="2686557"/>
            <a:ext cx="508313" cy="4837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is de 100 imagens grátis de Concluído e Cadeado - Pixabay" id="229" name="Google Shape;229;g35a6789755b_1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7009" y="3096207"/>
            <a:ext cx="508313" cy="48377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35a6789755b_1_76"/>
          <p:cNvSpPr txBox="1"/>
          <p:nvPr/>
        </p:nvSpPr>
        <p:spPr>
          <a:xfrm>
            <a:off x="2266456" y="1168850"/>
            <a:ext cx="35193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Perguntas norteadoras</a:t>
            </a:r>
            <a:endParaRPr sz="1700"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descr="Mais de 100 imagens grátis de Concluído e Cadeado - Pixabay" id="231" name="Google Shape;231;g35a6789755b_1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8309" y="3807982"/>
            <a:ext cx="508313" cy="483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a6789755b_1_101"/>
          <p:cNvSpPr txBox="1"/>
          <p:nvPr>
            <p:ph idx="1" type="body"/>
          </p:nvPr>
        </p:nvSpPr>
        <p:spPr>
          <a:xfrm>
            <a:off x="2246650" y="2796550"/>
            <a:ext cx="6510300" cy="22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</a:rPr>
              <a:t>Micro serviço no SATOSA integrado à API do COmanage.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Vincula identidades de usuários 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Valida a existência e o status do usuário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Cria automaticamente grupos ausentes 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Sincroniza os atributos da sessão</a:t>
            </a:r>
            <a:r>
              <a:rPr lang="pt-BR" sz="1700">
                <a:solidFill>
                  <a:schemeClr val="dk1"/>
                </a:solidFill>
              </a:rPr>
              <a:t> autenticada</a:t>
            </a:r>
            <a:r>
              <a:rPr lang="pt-BR" sz="1700">
                <a:solidFill>
                  <a:schemeClr val="dk1"/>
                </a:solidFill>
              </a:rPr>
              <a:t> 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237" name="Google Shape;237;g35a6789755b_1_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2700" y="1017825"/>
            <a:ext cx="3853101" cy="13032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38" name="Google Shape;238;g35a6789755b_1_101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Integração com o sistema de autorização do Rubin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58fcf6abac_0_264"/>
          <p:cNvSpPr/>
          <p:nvPr/>
        </p:nvSpPr>
        <p:spPr>
          <a:xfrm>
            <a:off x="7665100" y="1811299"/>
            <a:ext cx="822300" cy="601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700"/>
          </a:p>
        </p:txBody>
      </p:sp>
      <p:sp>
        <p:nvSpPr>
          <p:cNvPr id="244" name="Google Shape;244;g358fcf6abac_0_264"/>
          <p:cNvSpPr/>
          <p:nvPr/>
        </p:nvSpPr>
        <p:spPr>
          <a:xfrm>
            <a:off x="2501800" y="2178000"/>
            <a:ext cx="1498500" cy="2305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358fcf6abac_0_264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Integração</a:t>
            </a:r>
            <a:r>
              <a:rPr lang="pt-BR"/>
              <a:t> com o sistema de autorização do Rubin</a:t>
            </a:r>
            <a:endParaRPr/>
          </a:p>
        </p:txBody>
      </p:sp>
      <p:pic>
        <p:nvPicPr>
          <p:cNvPr id="246" name="Google Shape;246;g358fcf6abac_0_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300" y="2334250"/>
            <a:ext cx="1285500" cy="48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58fcf6abac_0_264"/>
          <p:cNvPicPr preferRelativeResize="0"/>
          <p:nvPr/>
        </p:nvPicPr>
        <p:blipFill rotWithShape="1">
          <a:blip r:embed="rId4">
            <a:alphaModFix/>
          </a:blip>
          <a:srcRect b="20342" l="5335" r="4994" t="18970"/>
          <a:stretch/>
        </p:blipFill>
        <p:spPr>
          <a:xfrm>
            <a:off x="2665282" y="3993823"/>
            <a:ext cx="1091533" cy="41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358fcf6abac_0_264"/>
          <p:cNvPicPr preferRelativeResize="0"/>
          <p:nvPr/>
        </p:nvPicPr>
        <p:blipFill rotWithShape="1">
          <a:blip r:embed="rId5">
            <a:alphaModFix/>
          </a:blip>
          <a:srcRect b="30518" l="0" r="0" t="29609"/>
          <a:stretch/>
        </p:blipFill>
        <p:spPr>
          <a:xfrm>
            <a:off x="2665281" y="3497103"/>
            <a:ext cx="1091535" cy="435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358fcf6abac_0_2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84713" y="3119568"/>
            <a:ext cx="253675" cy="253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358fcf6abac_0_264"/>
          <p:cNvSpPr/>
          <p:nvPr/>
        </p:nvSpPr>
        <p:spPr>
          <a:xfrm>
            <a:off x="7665100" y="3029949"/>
            <a:ext cx="822300" cy="601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/>
              <a:t>LIneA</a:t>
            </a:r>
            <a:br>
              <a:rPr b="1" lang="pt-BR" sz="900"/>
            </a:br>
            <a:r>
              <a:rPr b="1" lang="pt-BR" sz="900"/>
              <a:t>Service Providers</a:t>
            </a:r>
            <a:endParaRPr b="1" sz="900"/>
          </a:p>
        </p:txBody>
      </p:sp>
      <p:cxnSp>
        <p:nvCxnSpPr>
          <p:cNvPr id="251" name="Google Shape;251;g358fcf6abac_0_264"/>
          <p:cNvCxnSpPr>
            <a:stCxn id="252" idx="3"/>
            <a:endCxn id="250" idx="1"/>
          </p:cNvCxnSpPr>
          <p:nvPr/>
        </p:nvCxnSpPr>
        <p:spPr>
          <a:xfrm>
            <a:off x="6845104" y="3330589"/>
            <a:ext cx="819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53" name="Google Shape;253;g358fcf6abac_0_264"/>
          <p:cNvGrpSpPr/>
          <p:nvPr/>
        </p:nvGrpSpPr>
        <p:grpSpPr>
          <a:xfrm>
            <a:off x="6022798" y="3025896"/>
            <a:ext cx="822306" cy="609385"/>
            <a:chOff x="5216900" y="2232900"/>
            <a:chExt cx="915300" cy="678300"/>
          </a:xfrm>
        </p:grpSpPr>
        <p:sp>
          <p:nvSpPr>
            <p:cNvPr id="252" name="Google Shape;252;g358fcf6abac_0_264"/>
            <p:cNvSpPr/>
            <p:nvPr/>
          </p:nvSpPr>
          <p:spPr>
            <a:xfrm>
              <a:off x="5216900" y="2232900"/>
              <a:ext cx="915300" cy="6783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900"/>
                <a:t>SATOSA</a:t>
              </a:r>
              <a:endParaRPr b="1" sz="900"/>
            </a:p>
          </p:txBody>
        </p:sp>
        <p:pic>
          <p:nvPicPr>
            <p:cNvPr id="254" name="Google Shape;254;g358fcf6abac_0_26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533370" y="2267643"/>
              <a:ext cx="282375" cy="282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5" name="Google Shape;255;g358fcf6abac_0_264"/>
          <p:cNvSpPr/>
          <p:nvPr/>
        </p:nvSpPr>
        <p:spPr>
          <a:xfrm>
            <a:off x="4600398" y="3025934"/>
            <a:ext cx="822300" cy="609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/>
              <a:t>CILogon</a:t>
            </a:r>
            <a:endParaRPr b="1" sz="900"/>
          </a:p>
        </p:txBody>
      </p:sp>
      <p:cxnSp>
        <p:nvCxnSpPr>
          <p:cNvPr id="256" name="Google Shape;256;g358fcf6abac_0_264"/>
          <p:cNvCxnSpPr>
            <a:stCxn id="252" idx="1"/>
            <a:endCxn id="255" idx="3"/>
          </p:cNvCxnSpPr>
          <p:nvPr/>
        </p:nvCxnSpPr>
        <p:spPr>
          <a:xfrm rot="10800000">
            <a:off x="5422798" y="3330589"/>
            <a:ext cx="600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7" name="Google Shape;257;g358fcf6abac_0_264"/>
          <p:cNvCxnSpPr>
            <a:stCxn id="255" idx="1"/>
            <a:endCxn id="244" idx="3"/>
          </p:cNvCxnSpPr>
          <p:nvPr/>
        </p:nvCxnSpPr>
        <p:spPr>
          <a:xfrm rot="10800000">
            <a:off x="4000398" y="3330584"/>
            <a:ext cx="600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8" name="Google Shape;258;g358fcf6abac_0_264"/>
          <p:cNvPicPr preferRelativeResize="0"/>
          <p:nvPr/>
        </p:nvPicPr>
        <p:blipFill rotWithShape="1">
          <a:blip r:embed="rId8">
            <a:alphaModFix/>
          </a:blip>
          <a:srcRect b="17478" l="0" r="0" t="17472"/>
          <a:stretch/>
        </p:blipFill>
        <p:spPr>
          <a:xfrm>
            <a:off x="2642682" y="3012225"/>
            <a:ext cx="1216737" cy="41552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358fcf6abac_0_264"/>
          <p:cNvSpPr/>
          <p:nvPr/>
        </p:nvSpPr>
        <p:spPr>
          <a:xfrm>
            <a:off x="4600398" y="1807246"/>
            <a:ext cx="822300" cy="609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pt-BR" sz="800"/>
            </a:br>
            <a:r>
              <a:rPr b="1" i="1" lang="pt-BR" sz="800"/>
              <a:t>Data Rights </a:t>
            </a:r>
            <a:endParaRPr b="1" i="1" sz="800"/>
          </a:p>
        </p:txBody>
      </p:sp>
      <p:pic>
        <p:nvPicPr>
          <p:cNvPr id="260" name="Google Shape;260;g358fcf6abac_0_264"/>
          <p:cNvPicPr preferRelativeResize="0"/>
          <p:nvPr/>
        </p:nvPicPr>
        <p:blipFill rotWithShape="1">
          <a:blip r:embed="rId9">
            <a:alphaModFix/>
          </a:blip>
          <a:srcRect b="21427" l="0" r="0" t="23290"/>
          <a:stretch/>
        </p:blipFill>
        <p:spPr>
          <a:xfrm>
            <a:off x="4647975" y="1807250"/>
            <a:ext cx="727172" cy="40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358fcf6abac_0_26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12663" y="1941775"/>
            <a:ext cx="727175" cy="1329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g358fcf6abac_0_264"/>
          <p:cNvCxnSpPr>
            <a:stCxn id="243" idx="2"/>
            <a:endCxn id="250" idx="0"/>
          </p:cNvCxnSpPr>
          <p:nvPr/>
        </p:nvCxnSpPr>
        <p:spPr>
          <a:xfrm>
            <a:off x="8076250" y="2412499"/>
            <a:ext cx="0" cy="61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3" name="Google Shape;263;g358fcf6abac_0_264"/>
          <p:cNvCxnSpPr>
            <a:endCxn id="259" idx="3"/>
          </p:cNvCxnSpPr>
          <p:nvPr/>
        </p:nvCxnSpPr>
        <p:spPr>
          <a:xfrm rot="10800000">
            <a:off x="5422698" y="2111896"/>
            <a:ext cx="985800" cy="913800"/>
          </a:xfrm>
          <a:prstGeom prst="bentConnector3">
            <a:avLst>
              <a:gd fmla="val 73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4" name="Google Shape;264;g358fcf6abac_0_264"/>
          <p:cNvSpPr txBox="1"/>
          <p:nvPr/>
        </p:nvSpPr>
        <p:spPr>
          <a:xfrm>
            <a:off x="5371175" y="2105650"/>
            <a:ext cx="1035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/>
              <a:t>Autorização externa</a:t>
            </a:r>
            <a:endParaRPr sz="700"/>
          </a:p>
        </p:txBody>
      </p:sp>
      <p:cxnSp>
        <p:nvCxnSpPr>
          <p:cNvPr id="265" name="Google Shape;265;g358fcf6abac_0_264"/>
          <p:cNvCxnSpPr>
            <a:stCxn id="259" idx="2"/>
            <a:endCxn id="255" idx="0"/>
          </p:cNvCxnSpPr>
          <p:nvPr/>
        </p:nvCxnSpPr>
        <p:spPr>
          <a:xfrm>
            <a:off x="5011548" y="2416546"/>
            <a:ext cx="0" cy="60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6" name="Google Shape;266;g358fcf6abac_0_264"/>
          <p:cNvSpPr txBox="1"/>
          <p:nvPr/>
        </p:nvSpPr>
        <p:spPr>
          <a:xfrm>
            <a:off x="7611088" y="2097350"/>
            <a:ext cx="930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/>
              <a:t>Autorização local</a:t>
            </a:r>
            <a:endParaRPr b="1" sz="700"/>
          </a:p>
        </p:txBody>
      </p:sp>
      <p:sp>
        <p:nvSpPr>
          <p:cNvPr id="267" name="Google Shape;267;g358fcf6abac_0_264"/>
          <p:cNvSpPr txBox="1"/>
          <p:nvPr/>
        </p:nvSpPr>
        <p:spPr>
          <a:xfrm>
            <a:off x="6163675" y="3427750"/>
            <a:ext cx="558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500"/>
              <a:t>Microserviço</a:t>
            </a:r>
            <a:endParaRPr i="1" sz="500"/>
          </a:p>
        </p:txBody>
      </p:sp>
      <p:cxnSp>
        <p:nvCxnSpPr>
          <p:cNvPr id="268" name="Google Shape;268;g358fcf6abac_0_264"/>
          <p:cNvCxnSpPr>
            <a:stCxn id="254" idx="0"/>
            <a:endCxn id="243" idx="1"/>
          </p:cNvCxnSpPr>
          <p:nvPr/>
        </p:nvCxnSpPr>
        <p:spPr>
          <a:xfrm rot="-5400000">
            <a:off x="6576908" y="1968859"/>
            <a:ext cx="945300" cy="12312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9" name="Google Shape;269;g358fcf6abac_0_264"/>
          <p:cNvSpPr txBox="1"/>
          <p:nvPr/>
        </p:nvSpPr>
        <p:spPr>
          <a:xfrm>
            <a:off x="6575800" y="2105650"/>
            <a:ext cx="1035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/>
              <a:t>Autorização interna</a:t>
            </a:r>
            <a:endParaRPr sz="700"/>
          </a:p>
        </p:txBody>
      </p:sp>
      <p:sp>
        <p:nvSpPr>
          <p:cNvPr id="270" name="Google Shape;270;g358fcf6abac_0_264"/>
          <p:cNvSpPr txBox="1"/>
          <p:nvPr/>
        </p:nvSpPr>
        <p:spPr>
          <a:xfrm>
            <a:off x="6575800" y="1877050"/>
            <a:ext cx="1035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/>
              <a:t>API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5a6789755b_1_89"/>
          <p:cNvSpPr txBox="1"/>
          <p:nvPr>
            <p:ph idx="1" type="body"/>
          </p:nvPr>
        </p:nvSpPr>
        <p:spPr>
          <a:xfrm>
            <a:off x="2266450" y="1797050"/>
            <a:ext cx="6549900" cy="31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</a:rPr>
              <a:t>1)</a:t>
            </a:r>
            <a:r>
              <a:rPr lang="pt-BR" sz="1700">
                <a:solidFill>
                  <a:schemeClr val="dk1"/>
                </a:solidFill>
              </a:rPr>
              <a:t>  Como conceder acesso aos pesquisadores vinculados às colaborações, utilizando suas credenciais institucionais?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</a:rPr>
              <a:t>2)</a:t>
            </a:r>
            <a:r>
              <a:rPr lang="pt-BR" sz="1700">
                <a:solidFill>
                  <a:schemeClr val="dk1"/>
                </a:solidFill>
              </a:rPr>
              <a:t> O que fazer com usuários sem vínculo institucional, mas com interesse legítimo nos dados e serviços?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</a:rPr>
              <a:t>3) </a:t>
            </a:r>
            <a:r>
              <a:rPr lang="pt-BR" sz="1700">
                <a:solidFill>
                  <a:schemeClr val="dk1"/>
                </a:solidFill>
              </a:rPr>
              <a:t>Como solucionar isso de maneira centralizada em nossa infra?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</a:rPr>
              <a:t>4) </a:t>
            </a:r>
            <a:r>
              <a:rPr lang="pt-BR" sz="1700">
                <a:solidFill>
                  <a:schemeClr val="dk1"/>
                </a:solidFill>
              </a:rPr>
              <a:t>Como garantir que os dados e recursos computacionais disponíveis estejam alinhados ao perfil de cada usuário?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</a:rPr>
              <a:t>5) </a:t>
            </a:r>
            <a:r>
              <a:rPr lang="pt-BR" sz="1700">
                <a:solidFill>
                  <a:schemeClr val="dk1"/>
                </a:solidFill>
              </a:rPr>
              <a:t>Como integrar a nossa infra de A&amp;A com o do Rubin Observatory?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76" name="Google Shape;276;g35a6789755b_1_89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Sabendo que o nosso ambiente é multi-colaboração…</a:t>
            </a:r>
            <a:endParaRPr/>
          </a:p>
        </p:txBody>
      </p:sp>
      <p:pic>
        <p:nvPicPr>
          <p:cNvPr descr="Mais de 100 imagens grátis de Concluído e Cadeado - Pixabay" id="277" name="Google Shape;277;g35a6789755b_1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8309" y="1987282"/>
            <a:ext cx="508313" cy="4837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is de 100 imagens grátis de Concluído e Cadeado - Pixabay" id="278" name="Google Shape;278;g35a6789755b_1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3684" y="2686557"/>
            <a:ext cx="508313" cy="4837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is de 100 imagens grátis de Concluído e Cadeado - Pixabay" id="279" name="Google Shape;279;g35a6789755b_1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7009" y="3096207"/>
            <a:ext cx="508313" cy="48377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35a6789755b_1_89"/>
          <p:cNvSpPr txBox="1"/>
          <p:nvPr/>
        </p:nvSpPr>
        <p:spPr>
          <a:xfrm>
            <a:off x="2266456" y="1168850"/>
            <a:ext cx="35193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Perguntas norteadoras</a:t>
            </a:r>
            <a:endParaRPr sz="1700"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descr="Mais de 100 imagens grátis de Concluído e Cadeado - Pixabay" id="281" name="Google Shape;281;g35a6789755b_1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8309" y="3807982"/>
            <a:ext cx="508313" cy="4837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is de 100 imagens grátis de Concluído e Cadeado - Pixabay" id="282" name="Google Shape;282;g35a6789755b_1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5684" y="4291757"/>
            <a:ext cx="508313" cy="483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www.linea.gov.br/wp-content/uploads/2019/02/des_logo_projetos-1.png" id="55" name="Google Shape;5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8151" y="419595"/>
            <a:ext cx="942538" cy="94254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6" name="Google Shape;5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1719" y="417561"/>
            <a:ext cx="946582" cy="94658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7" name="Google Shape;5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57409" y="404750"/>
            <a:ext cx="968156" cy="9681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8" name="Google Shape;58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36705" y="419611"/>
            <a:ext cx="942483" cy="94251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9" name="Google Shape;59;p6"/>
          <p:cNvSpPr txBox="1"/>
          <p:nvPr/>
        </p:nvSpPr>
        <p:spPr>
          <a:xfrm>
            <a:off x="3766137" y="1391363"/>
            <a:ext cx="6549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9550" lIns="79125" spcFirstLastPara="1" rIns="79125" wrap="square" tIns="39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0" name="Google Shape;60;p6"/>
          <p:cNvSpPr txBox="1"/>
          <p:nvPr/>
        </p:nvSpPr>
        <p:spPr>
          <a:xfrm>
            <a:off x="2326223" y="1391350"/>
            <a:ext cx="8379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9550" lIns="79125" spcFirstLastPara="1" rIns="79125" wrap="square" tIns="39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SDSS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1" name="Google Shape;61;p6"/>
          <p:cNvSpPr txBox="1"/>
          <p:nvPr/>
        </p:nvSpPr>
        <p:spPr>
          <a:xfrm>
            <a:off x="4994728" y="1389576"/>
            <a:ext cx="7773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9550" lIns="79125" spcFirstLastPara="1" rIns="79125" wrap="square" tIns="39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DESI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2" name="Google Shape;62;p6"/>
          <p:cNvSpPr txBox="1"/>
          <p:nvPr/>
        </p:nvSpPr>
        <p:spPr>
          <a:xfrm>
            <a:off x="7707664" y="1405025"/>
            <a:ext cx="8322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9550" lIns="79125" spcFirstLastPara="1" rIns="79125" wrap="square" tIns="39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LS</a:t>
            </a:r>
            <a:r>
              <a:rPr b="1" lang="pt-BR" sz="1700">
                <a:solidFill>
                  <a:schemeClr val="dk1"/>
                </a:solidFill>
              </a:rPr>
              <a:t>ST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3" name="Google Shape;63;p6"/>
          <p:cNvSpPr txBox="1"/>
          <p:nvPr/>
        </p:nvSpPr>
        <p:spPr>
          <a:xfrm>
            <a:off x="6439786" y="1391355"/>
            <a:ext cx="6975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9550" lIns="79125" spcFirstLastPara="1" rIns="79125" wrap="square" tIns="395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TON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64" name="Google Shape;64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32893" y="3618396"/>
            <a:ext cx="1255216" cy="8352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5" name="Google Shape;65;p6"/>
          <p:cNvPicPr preferRelativeResize="0"/>
          <p:nvPr/>
        </p:nvPicPr>
        <p:blipFill rotWithShape="1">
          <a:blip r:embed="rId8">
            <a:alphaModFix/>
          </a:blip>
          <a:srcRect b="4949" l="29569" r="29148" t="-4950"/>
          <a:stretch/>
        </p:blipFill>
        <p:spPr>
          <a:xfrm>
            <a:off x="6876287" y="3581575"/>
            <a:ext cx="1502051" cy="866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66" name="Google Shape;66;p6"/>
          <p:cNvCxnSpPr/>
          <p:nvPr/>
        </p:nvCxnSpPr>
        <p:spPr>
          <a:xfrm flipH="1" rot="10800000">
            <a:off x="2002845" y="3331551"/>
            <a:ext cx="6588600" cy="213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" name="Google Shape;67;p6"/>
          <p:cNvSpPr txBox="1"/>
          <p:nvPr/>
        </p:nvSpPr>
        <p:spPr>
          <a:xfrm>
            <a:off x="2176063" y="4643025"/>
            <a:ext cx="67770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Laboratório Interinstitucional de e-Astronomia - www.linea.org.br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68" name="Google Shape;68;p6"/>
          <p:cNvCxnSpPr/>
          <p:nvPr/>
        </p:nvCxnSpPr>
        <p:spPr>
          <a:xfrm flipH="1" rot="10800000">
            <a:off x="2176070" y="1873164"/>
            <a:ext cx="6588600" cy="213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" name="Google Shape;69;p6"/>
          <p:cNvCxnSpPr/>
          <p:nvPr/>
        </p:nvCxnSpPr>
        <p:spPr>
          <a:xfrm flipH="1" rot="10800000">
            <a:off x="2176070" y="3397164"/>
            <a:ext cx="6588600" cy="213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0" name="Google Shape;70;p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57581" y="422243"/>
            <a:ext cx="968160" cy="96817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1" name="Google Shape;71;p6"/>
          <p:cNvPicPr preferRelativeResize="0"/>
          <p:nvPr/>
        </p:nvPicPr>
        <p:blipFill rotWithShape="1">
          <a:blip r:embed="rId10">
            <a:alphaModFix/>
          </a:blip>
          <a:srcRect b="12862" l="0" r="10929" t="15958"/>
          <a:stretch/>
        </p:blipFill>
        <p:spPr>
          <a:xfrm>
            <a:off x="2546900" y="3619925"/>
            <a:ext cx="1388575" cy="8322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2" name="Google Shape;72;p6" title="10_LIN_logo_tr-02_nobkg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24890" y="1963877"/>
            <a:ext cx="1298275" cy="129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g358fcf6abac_0_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25" y="1366912"/>
            <a:ext cx="5460999" cy="30706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88" name="Google Shape;288;g358fcf6abac_0_137"/>
          <p:cNvSpPr txBox="1"/>
          <p:nvPr/>
        </p:nvSpPr>
        <p:spPr>
          <a:xfrm>
            <a:off x="2672350" y="705963"/>
            <a:ext cx="5698500" cy="5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rgbClr val="214463"/>
                </a:solidFill>
                <a:latin typeface="Roboto"/>
                <a:ea typeface="Roboto"/>
                <a:cs typeface="Roboto"/>
                <a:sym typeface="Roboto"/>
              </a:rPr>
              <a:t>A&amp;A com CILogon e Rubin Auth. API </a:t>
            </a:r>
            <a:endParaRPr sz="2100">
              <a:solidFill>
                <a:srgbClr val="2144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9" name="Google Shape;289;g358fcf6abac_0_137"/>
          <p:cNvPicPr preferRelativeResize="0"/>
          <p:nvPr/>
        </p:nvPicPr>
        <p:blipFill rotWithShape="1">
          <a:blip r:embed="rId4">
            <a:alphaModFix/>
          </a:blip>
          <a:srcRect b="31102" l="6648" r="61973" t="32844"/>
          <a:stretch/>
        </p:blipFill>
        <p:spPr>
          <a:xfrm>
            <a:off x="7311500" y="680300"/>
            <a:ext cx="882401" cy="67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358fcf6abac_0_137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Exemplo de tela de login das plataformas do IDAC</a:t>
            </a:r>
            <a:endParaRPr/>
          </a:p>
        </p:txBody>
      </p:sp>
      <p:sp>
        <p:nvSpPr>
          <p:cNvPr id="291" name="Google Shape;291;g358fcf6abac_0_137"/>
          <p:cNvSpPr/>
          <p:nvPr/>
        </p:nvSpPr>
        <p:spPr>
          <a:xfrm>
            <a:off x="5384800" y="2990850"/>
            <a:ext cx="1790700" cy="24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8fcf6abac_0_253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Autorização e a</a:t>
            </a:r>
            <a:r>
              <a:rPr lang="pt-BR"/>
              <a:t>locação de recursos com base no perfil</a:t>
            </a:r>
            <a:endParaRPr/>
          </a:p>
        </p:txBody>
      </p:sp>
      <p:pic>
        <p:nvPicPr>
          <p:cNvPr id="297" name="Google Shape;297;g358fcf6abac_0_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2725" y="1021524"/>
            <a:ext cx="1680749" cy="3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358fcf6abac_0_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7575" y="1582724"/>
            <a:ext cx="5723175" cy="3174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99" name="Google Shape;299;g358fcf6abac_0_253"/>
          <p:cNvSpPr/>
          <p:nvPr/>
        </p:nvSpPr>
        <p:spPr>
          <a:xfrm>
            <a:off x="7286400" y="1784350"/>
            <a:ext cx="514500" cy="131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g358fcf6abac_0_2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9794" y="904125"/>
            <a:ext cx="1075601" cy="651942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8460000" dist="952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58fcf6abac_0_160"/>
          <p:cNvSpPr/>
          <p:nvPr/>
        </p:nvSpPr>
        <p:spPr>
          <a:xfrm>
            <a:off x="8362950" y="3022600"/>
            <a:ext cx="514500" cy="131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g358fcf6abac_0_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6373" y="1364738"/>
            <a:ext cx="3798974" cy="30236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7" name="Google Shape;307;g358fcf6abac_0_160"/>
          <p:cNvPicPr preferRelativeResize="0"/>
          <p:nvPr/>
        </p:nvPicPr>
        <p:blipFill rotWithShape="1">
          <a:blip r:embed="rId4">
            <a:alphaModFix/>
          </a:blip>
          <a:srcRect b="0" l="0" r="0" t="635"/>
          <a:stretch/>
        </p:blipFill>
        <p:spPr>
          <a:xfrm>
            <a:off x="6137053" y="895396"/>
            <a:ext cx="2740397" cy="1150918"/>
          </a:xfrm>
          <a:prstGeom prst="rect">
            <a:avLst/>
          </a:prstGeom>
          <a:solidFill>
            <a:srgbClr val="FFF2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8" name="Google Shape;308;g358fcf6abac_0_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9400" y="2161472"/>
            <a:ext cx="2740389" cy="2812579"/>
          </a:xfrm>
          <a:prstGeom prst="rect">
            <a:avLst/>
          </a:prstGeom>
          <a:solidFill>
            <a:srgbClr val="FFF2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09" name="Google Shape;309;g358fcf6abac_0_160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Autorização e alocação de recursos com base no perfil</a:t>
            </a:r>
            <a:endParaRPr/>
          </a:p>
        </p:txBody>
      </p:sp>
      <p:sp>
        <p:nvSpPr>
          <p:cNvPr id="310" name="Google Shape;310;g358fcf6abac_0_160"/>
          <p:cNvSpPr txBox="1"/>
          <p:nvPr/>
        </p:nvSpPr>
        <p:spPr>
          <a:xfrm>
            <a:off x="2164900" y="877400"/>
            <a:ext cx="210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User Query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a6789755b_1_128"/>
          <p:cNvSpPr/>
          <p:nvPr/>
        </p:nvSpPr>
        <p:spPr>
          <a:xfrm>
            <a:off x="8362950" y="3022600"/>
            <a:ext cx="514500" cy="131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35a6789755b_1_128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Autorização e alocação de recursos com base no perfil</a:t>
            </a:r>
            <a:endParaRPr/>
          </a:p>
        </p:txBody>
      </p:sp>
      <p:sp>
        <p:nvSpPr>
          <p:cNvPr id="317" name="Google Shape;317;g35a6789755b_1_128"/>
          <p:cNvSpPr txBox="1"/>
          <p:nvPr/>
        </p:nvSpPr>
        <p:spPr>
          <a:xfrm>
            <a:off x="2164900" y="877400"/>
            <a:ext cx="210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Target Viewer</a:t>
            </a:r>
            <a:endParaRPr/>
          </a:p>
        </p:txBody>
      </p:sp>
      <p:pic>
        <p:nvPicPr>
          <p:cNvPr id="318" name="Google Shape;318;g35a6789755b_1_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3450" y="783749"/>
            <a:ext cx="3829499" cy="1959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19" name="Google Shape;319;g35a6789755b_1_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1800" y="2918687"/>
            <a:ext cx="3772800" cy="19324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0" name="Google Shape;320;g35a6789755b_1_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3663" y="1438950"/>
            <a:ext cx="2047275" cy="2537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g358fcf6abac_0_221" title="Screenshot from 2025-03-24 10-57-5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5025" y="1391013"/>
            <a:ext cx="4359403" cy="224025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6" name="Google Shape;326;g358fcf6abac_0_221" title="Screenshot from 2025-03-24 10-53-5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9960" y="2155923"/>
            <a:ext cx="4154256" cy="22402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7" name="Google Shape;327;g358fcf6abac_0_2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">
            <a:off x="6950022" y="1012345"/>
            <a:ext cx="990018" cy="577521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8460000" dist="95250">
              <a:srgbClr val="000000">
                <a:alpha val="50000"/>
              </a:srgbClr>
            </a:outerShdw>
          </a:effectLst>
        </p:spPr>
      </p:pic>
      <p:sp>
        <p:nvSpPr>
          <p:cNvPr id="328" name="Google Shape;328;g358fcf6abac_0_221"/>
          <p:cNvSpPr txBox="1"/>
          <p:nvPr/>
        </p:nvSpPr>
        <p:spPr>
          <a:xfrm>
            <a:off x="6986532" y="1437376"/>
            <a:ext cx="14601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800">
                <a:solidFill>
                  <a:srgbClr val="293663"/>
                </a:solidFill>
              </a:rPr>
              <a:t>Interactive app JupyterLab</a:t>
            </a:r>
            <a:endParaRPr i="1" sz="800">
              <a:solidFill>
                <a:srgbClr val="293663"/>
              </a:solidFill>
            </a:endParaRPr>
          </a:p>
        </p:txBody>
      </p:sp>
      <p:pic>
        <p:nvPicPr>
          <p:cNvPr id="329" name="Google Shape;329;g358fcf6abac_0_2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94900" y="1113608"/>
            <a:ext cx="323511" cy="37499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358fcf6abac_0_221"/>
          <p:cNvSpPr/>
          <p:nvPr/>
        </p:nvSpPr>
        <p:spPr>
          <a:xfrm>
            <a:off x="8031179" y="1275659"/>
            <a:ext cx="172500" cy="172500"/>
          </a:xfrm>
          <a:prstGeom prst="mathPlus">
            <a:avLst>
              <a:gd fmla="val 23520" name="adj1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358fcf6abac_0_221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Autorização e alocação de recursos com base no perfil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g358fcf6abac_0_214" title="Screenshot from 2025-03-24 16-43-3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9150" y="1232143"/>
            <a:ext cx="3692256" cy="25650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37" name="Google Shape;337;g358fcf6abac_0_214" title="Screenshot from 2025-03-24 16-50-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9634" y="1668127"/>
            <a:ext cx="3094367" cy="25650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38" name="Google Shape;338;g358fcf6abac_0_2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">
            <a:off x="7254822" y="783745"/>
            <a:ext cx="990018" cy="577521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8460000" dist="95250">
              <a:srgbClr val="000000">
                <a:alpha val="50000"/>
              </a:srgbClr>
            </a:outerShdw>
          </a:effectLst>
        </p:spPr>
      </p:pic>
      <p:sp>
        <p:nvSpPr>
          <p:cNvPr id="339" name="Google Shape;339;g358fcf6abac_0_214"/>
          <p:cNvSpPr txBox="1"/>
          <p:nvPr/>
        </p:nvSpPr>
        <p:spPr>
          <a:xfrm>
            <a:off x="7291332" y="1208776"/>
            <a:ext cx="14601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800">
                <a:solidFill>
                  <a:srgbClr val="293663"/>
                </a:solidFill>
              </a:rPr>
              <a:t>Interactive app JupyterLab</a:t>
            </a:r>
            <a:endParaRPr i="1" sz="800">
              <a:solidFill>
                <a:srgbClr val="293663"/>
              </a:solidFill>
            </a:endParaRPr>
          </a:p>
        </p:txBody>
      </p:sp>
      <p:pic>
        <p:nvPicPr>
          <p:cNvPr id="340" name="Google Shape;340;g358fcf6abac_0_2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99700" y="885008"/>
            <a:ext cx="323511" cy="37499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358fcf6abac_0_214"/>
          <p:cNvSpPr/>
          <p:nvPr/>
        </p:nvSpPr>
        <p:spPr>
          <a:xfrm>
            <a:off x="8335979" y="1047059"/>
            <a:ext cx="172500" cy="172500"/>
          </a:xfrm>
          <a:prstGeom prst="mathPlus">
            <a:avLst>
              <a:gd fmla="val 23520" name="adj1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358fcf6abac_0_214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Autorização e alocação de recursos com base no perfil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360fb02788_0_72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LIneA Science Platform</a:t>
            </a:r>
            <a:endParaRPr/>
          </a:p>
        </p:txBody>
      </p:sp>
      <p:sp>
        <p:nvSpPr>
          <p:cNvPr id="348" name="Google Shape;348;g3360fb02788_0_72"/>
          <p:cNvSpPr txBox="1"/>
          <p:nvPr/>
        </p:nvSpPr>
        <p:spPr>
          <a:xfrm>
            <a:off x="4036325" y="4635500"/>
            <a:ext cx="297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scienceplatform.linea.org.br</a:t>
            </a:r>
            <a:endParaRPr/>
          </a:p>
        </p:txBody>
      </p:sp>
      <p:pic>
        <p:nvPicPr>
          <p:cNvPr id="349" name="Google Shape;349;g3360fb02788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7250" y="859938"/>
            <a:ext cx="5212108" cy="35469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360fb02788_3_78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Agradecimento especial</a:t>
            </a:r>
            <a:endParaRPr/>
          </a:p>
        </p:txBody>
      </p:sp>
      <p:sp>
        <p:nvSpPr>
          <p:cNvPr id="355" name="Google Shape;355;g3360fb02788_3_78"/>
          <p:cNvSpPr txBox="1"/>
          <p:nvPr>
            <p:ph idx="1" type="body"/>
          </p:nvPr>
        </p:nvSpPr>
        <p:spPr>
          <a:xfrm>
            <a:off x="2266450" y="1492250"/>
            <a:ext cx="6198000" cy="19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pt-BR" sz="2000">
                <a:solidFill>
                  <a:schemeClr val="dk1"/>
                </a:solidFill>
              </a:rPr>
              <a:t>DPDI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pt-BR" sz="2000">
                <a:solidFill>
                  <a:schemeClr val="dk1"/>
                </a:solidFill>
              </a:rPr>
              <a:t>GIDLAB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pt-BR" sz="2000">
                <a:solidFill>
                  <a:schemeClr val="dk1"/>
                </a:solidFill>
              </a:rPr>
              <a:t>CAIS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pt-BR" sz="2000">
                <a:solidFill>
                  <a:schemeClr val="dk1"/>
                </a:solidFill>
              </a:rPr>
              <a:t>POP-RJ</a:t>
            </a:r>
            <a:endParaRPr sz="20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7"/>
          <p:cNvSpPr txBox="1"/>
          <p:nvPr>
            <p:ph type="ctrTitle"/>
          </p:nvPr>
        </p:nvSpPr>
        <p:spPr>
          <a:xfrm>
            <a:off x="5872656" y="2008064"/>
            <a:ext cx="3013365" cy="334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"/>
              <a:buNone/>
            </a:pPr>
            <a:r>
              <a:rPr lang="pt-BR"/>
              <a:t>OBRIGADO!</a:t>
            </a:r>
            <a:endParaRPr/>
          </a:p>
        </p:txBody>
      </p:sp>
      <p:sp>
        <p:nvSpPr>
          <p:cNvPr id="362" name="Google Shape;362;p7"/>
          <p:cNvSpPr txBox="1"/>
          <p:nvPr>
            <p:ph idx="1" type="subTitle"/>
          </p:nvPr>
        </p:nvSpPr>
        <p:spPr>
          <a:xfrm>
            <a:off x="5872655" y="2579565"/>
            <a:ext cx="3013364" cy="334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pt-BR"/>
              <a:t>carlosadean@linea.org.br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g3360fb02788_3_38"/>
          <p:cNvPicPr preferRelativeResize="0"/>
          <p:nvPr/>
        </p:nvPicPr>
        <p:blipFill rotWithShape="1">
          <a:blip r:embed="rId3">
            <a:alphaModFix/>
          </a:blip>
          <a:srcRect b="30381" l="16051" r="0" t="0"/>
          <a:stretch/>
        </p:blipFill>
        <p:spPr>
          <a:xfrm>
            <a:off x="6322900" y="2228848"/>
            <a:ext cx="2744900" cy="1661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8" name="Google Shape;78;g3360fb02788_3_38"/>
          <p:cNvSpPr txBox="1"/>
          <p:nvPr/>
        </p:nvSpPr>
        <p:spPr>
          <a:xfrm>
            <a:off x="2855574" y="4476975"/>
            <a:ext cx="91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chemeClr val="dk1"/>
                </a:solidFill>
              </a:rPr>
              <a:t>LSSTCam</a:t>
            </a:r>
            <a:endParaRPr sz="9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3.2 Gigapixels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opy of Group picture Jan 9_2019.jpg" id="79" name="Google Shape;79;g3360fb02788_3_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0112" y="2042250"/>
            <a:ext cx="1819070" cy="12558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0" name="Google Shape;80;g3360fb02788_3_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6650" y="1914150"/>
            <a:ext cx="1752575" cy="131520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1" name="Google Shape;81;g3360fb02788_3_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37251" y="3446352"/>
            <a:ext cx="1832248" cy="103063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2" name="Google Shape;82;g3360fb02788_3_38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VERA C.RUBIN OBSERVATORY - LSST</a:t>
            </a:r>
            <a:endParaRPr/>
          </a:p>
        </p:txBody>
      </p:sp>
      <p:pic>
        <p:nvPicPr>
          <p:cNvPr id="83" name="Google Shape;83;g3360fb02788_3_38"/>
          <p:cNvPicPr preferRelativeResize="0"/>
          <p:nvPr/>
        </p:nvPicPr>
        <p:blipFill rotWithShape="1">
          <a:blip r:embed="rId7">
            <a:alphaModFix/>
          </a:blip>
          <a:srcRect b="31102" l="6648" r="61973" t="32844"/>
          <a:stretch/>
        </p:blipFill>
        <p:spPr>
          <a:xfrm>
            <a:off x="4140551" y="849702"/>
            <a:ext cx="1305126" cy="9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3360fb02788_3_38"/>
          <p:cNvPicPr preferRelativeResize="0"/>
          <p:nvPr/>
        </p:nvPicPr>
        <p:blipFill rotWithShape="1">
          <a:blip r:embed="rId7">
            <a:alphaModFix/>
          </a:blip>
          <a:srcRect b="31102" l="38029" r="7781" t="32844"/>
          <a:stretch/>
        </p:blipFill>
        <p:spPr>
          <a:xfrm>
            <a:off x="5607074" y="985143"/>
            <a:ext cx="1752578" cy="77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3360fb02788_3_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01063" y="3490912"/>
            <a:ext cx="1790251" cy="941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g358fcf6abac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6325" y="381000"/>
            <a:ext cx="6916751" cy="38917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1" name="Google Shape;91;g358fcf6abac_0_70"/>
          <p:cNvSpPr txBox="1"/>
          <p:nvPr/>
        </p:nvSpPr>
        <p:spPr>
          <a:xfrm>
            <a:off x="6119500" y="4310825"/>
            <a:ext cx="2887500" cy="2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créditos slide: Knut Olsen - LSST RCW 2024</a:t>
            </a:r>
            <a:endParaRPr sz="1000"/>
          </a:p>
        </p:txBody>
      </p:sp>
      <p:sp>
        <p:nvSpPr>
          <p:cNvPr id="92" name="Google Shape;92;g358fcf6abac_0_70"/>
          <p:cNvSpPr txBox="1"/>
          <p:nvPr/>
        </p:nvSpPr>
        <p:spPr>
          <a:xfrm>
            <a:off x="2036325" y="4245575"/>
            <a:ext cx="427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u="sng">
                <a:solidFill>
                  <a:schemeClr val="hlink"/>
                </a:solidFill>
                <a:hlinkClick r:id="rId4"/>
              </a:rPr>
              <a:t>https://www.lsst.org/scientists/in-kind-program/computing-resources</a:t>
            </a:r>
            <a:r>
              <a:rPr lang="pt-BR" sz="1000"/>
              <a:t> </a:t>
            </a:r>
            <a:endParaRPr sz="1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8fcf6abac_0_21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Ecossistema do IDAC Brasil</a:t>
            </a:r>
            <a:endParaRPr/>
          </a:p>
        </p:txBody>
      </p:sp>
      <p:pic>
        <p:nvPicPr>
          <p:cNvPr id="98" name="Google Shape;98;g358fcf6abac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8744" y="1365051"/>
            <a:ext cx="912600" cy="62760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8460000" dist="95250">
              <a:srgbClr val="000000">
                <a:alpha val="50000"/>
              </a:srgbClr>
            </a:outerShdw>
          </a:effectLst>
        </p:spPr>
      </p:pic>
      <p:sp>
        <p:nvSpPr>
          <p:cNvPr id="99" name="Google Shape;99;g358fcf6abac_0_21"/>
          <p:cNvSpPr txBox="1"/>
          <p:nvPr/>
        </p:nvSpPr>
        <p:spPr>
          <a:xfrm>
            <a:off x="2385198" y="1929183"/>
            <a:ext cx="18453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293663"/>
                </a:solidFill>
              </a:rPr>
              <a:t>LIneA Science Server</a:t>
            </a:r>
            <a:endParaRPr sz="1100">
              <a:solidFill>
                <a:srgbClr val="293663"/>
              </a:solidFill>
            </a:endParaRPr>
          </a:p>
        </p:txBody>
      </p:sp>
      <p:pic>
        <p:nvPicPr>
          <p:cNvPr id="100" name="Google Shape;100;g358fcf6abac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1738" y="1687348"/>
            <a:ext cx="1636500" cy="16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58fcf6abac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">
            <a:off x="6962222" y="1389820"/>
            <a:ext cx="990018" cy="577521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8460000" dist="95250">
              <a:srgbClr val="000000">
                <a:alpha val="50000"/>
              </a:srgbClr>
            </a:outerShdw>
          </a:effectLst>
        </p:spPr>
      </p:pic>
      <p:sp>
        <p:nvSpPr>
          <p:cNvPr id="102" name="Google Shape;102;g358fcf6abac_0_21"/>
          <p:cNvSpPr txBox="1"/>
          <p:nvPr/>
        </p:nvSpPr>
        <p:spPr>
          <a:xfrm>
            <a:off x="6998732" y="1814851"/>
            <a:ext cx="14601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800">
                <a:solidFill>
                  <a:srgbClr val="293663"/>
                </a:solidFill>
              </a:rPr>
              <a:t>I</a:t>
            </a:r>
            <a:r>
              <a:rPr i="1" lang="pt-BR" sz="800">
                <a:solidFill>
                  <a:srgbClr val="293663"/>
                </a:solidFill>
              </a:rPr>
              <a:t>nteractive app JupyterLab</a:t>
            </a:r>
            <a:endParaRPr i="1" sz="800">
              <a:solidFill>
                <a:srgbClr val="293663"/>
              </a:solidFill>
            </a:endParaRPr>
          </a:p>
        </p:txBody>
      </p:sp>
      <p:pic>
        <p:nvPicPr>
          <p:cNvPr id="103" name="Google Shape;103;g358fcf6abac_0_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2244" y="904125"/>
            <a:ext cx="1075601" cy="651942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8460000" dist="95250">
              <a:srgbClr val="000000">
                <a:alpha val="50000"/>
              </a:srgbClr>
            </a:outerShdw>
          </a:effectLst>
        </p:spPr>
      </p:pic>
      <p:sp>
        <p:nvSpPr>
          <p:cNvPr id="104" name="Google Shape;104;g358fcf6abac_0_21"/>
          <p:cNvSpPr txBox="1"/>
          <p:nvPr/>
        </p:nvSpPr>
        <p:spPr>
          <a:xfrm>
            <a:off x="4594166" y="1426768"/>
            <a:ext cx="13686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05" name="Google Shape;105;g358fcf6abac_0_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07100" y="1491083"/>
            <a:ext cx="323511" cy="37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358fcf6abac_0_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10247" y="3529111"/>
            <a:ext cx="868620" cy="602052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8460000" dist="95250">
              <a:srgbClr val="000000">
                <a:alpha val="50000"/>
              </a:srgbClr>
            </a:outerShdw>
          </a:effectLst>
        </p:spPr>
      </p:pic>
      <p:sp>
        <p:nvSpPr>
          <p:cNvPr id="107" name="Google Shape;107;g358fcf6abac_0_21"/>
          <p:cNvSpPr txBox="1"/>
          <p:nvPr/>
        </p:nvSpPr>
        <p:spPr>
          <a:xfrm>
            <a:off x="5560241" y="4122969"/>
            <a:ext cx="15687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293663"/>
                </a:solidFill>
              </a:rPr>
              <a:t>Solar System Portal</a:t>
            </a:r>
            <a:endParaRPr sz="1100">
              <a:solidFill>
                <a:srgbClr val="293663"/>
              </a:solidFill>
            </a:endParaRPr>
          </a:p>
        </p:txBody>
      </p:sp>
      <p:sp>
        <p:nvSpPr>
          <p:cNvPr id="108" name="Google Shape;108;g358fcf6abac_0_21"/>
          <p:cNvSpPr/>
          <p:nvPr/>
        </p:nvSpPr>
        <p:spPr>
          <a:xfrm>
            <a:off x="4184708" y="1802994"/>
            <a:ext cx="2430300" cy="1479300"/>
          </a:xfrm>
          <a:prstGeom prst="ellipse">
            <a:avLst/>
          </a:prstGeom>
          <a:noFill/>
          <a:ln cap="flat" cmpd="sng" w="9525">
            <a:solidFill>
              <a:srgbClr val="CFE2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358fcf6abac_0_21"/>
          <p:cNvSpPr/>
          <p:nvPr/>
        </p:nvSpPr>
        <p:spPr>
          <a:xfrm>
            <a:off x="8043379" y="1653134"/>
            <a:ext cx="172500" cy="172500"/>
          </a:xfrm>
          <a:prstGeom prst="mathPlus">
            <a:avLst>
              <a:gd fmla="val 23520" name="adj1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358fcf6abac_0_21"/>
          <p:cNvSpPr txBox="1"/>
          <p:nvPr/>
        </p:nvSpPr>
        <p:spPr>
          <a:xfrm>
            <a:off x="4230490" y="4122975"/>
            <a:ext cx="9777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293663"/>
                </a:solidFill>
              </a:rPr>
              <a:t>PZ Server</a:t>
            </a:r>
            <a:endParaRPr sz="1100">
              <a:solidFill>
                <a:srgbClr val="293663"/>
              </a:solidFill>
            </a:endParaRPr>
          </a:p>
        </p:txBody>
      </p:sp>
      <p:pic>
        <p:nvPicPr>
          <p:cNvPr id="111" name="Google Shape;111;g358fcf6abac_0_21"/>
          <p:cNvPicPr preferRelativeResize="0"/>
          <p:nvPr/>
        </p:nvPicPr>
        <p:blipFill rotWithShape="1">
          <a:blip r:embed="rId9">
            <a:alphaModFix/>
          </a:blip>
          <a:srcRect b="0" l="5899" r="5908" t="0"/>
          <a:stretch/>
        </p:blipFill>
        <p:spPr>
          <a:xfrm>
            <a:off x="4245516" y="3529123"/>
            <a:ext cx="947423" cy="62779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8460000" dist="95250">
              <a:srgbClr val="000000">
                <a:alpha val="50000"/>
              </a:srgbClr>
            </a:outerShdw>
          </a:effectLst>
        </p:spPr>
      </p:pic>
      <p:pic>
        <p:nvPicPr>
          <p:cNvPr id="112" name="Google Shape;112;g358fcf6abac_0_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81942" y="2697343"/>
            <a:ext cx="912562" cy="632203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8460000" dist="95250">
              <a:srgbClr val="000000">
                <a:alpha val="50000"/>
              </a:srgbClr>
            </a:outerShdw>
          </a:effectLst>
        </p:spPr>
      </p:pic>
      <p:sp>
        <p:nvSpPr>
          <p:cNvPr id="113" name="Google Shape;113;g358fcf6abac_0_21"/>
          <p:cNvSpPr txBox="1"/>
          <p:nvPr/>
        </p:nvSpPr>
        <p:spPr>
          <a:xfrm>
            <a:off x="2371113" y="3301050"/>
            <a:ext cx="13686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293663"/>
                </a:solidFill>
              </a:rPr>
              <a:t>User Query Tool</a:t>
            </a:r>
            <a:endParaRPr sz="1100">
              <a:solidFill>
                <a:srgbClr val="293663"/>
              </a:solidFill>
            </a:endParaRPr>
          </a:p>
        </p:txBody>
      </p:sp>
      <p:sp>
        <p:nvSpPr>
          <p:cNvPr id="114" name="Google Shape;114;g358fcf6abac_0_21"/>
          <p:cNvSpPr txBox="1"/>
          <p:nvPr/>
        </p:nvSpPr>
        <p:spPr>
          <a:xfrm>
            <a:off x="7103398" y="3235873"/>
            <a:ext cx="15687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293663"/>
                </a:solidFill>
              </a:rPr>
              <a:t>Documentation Site</a:t>
            </a:r>
            <a:endParaRPr sz="1100">
              <a:solidFill>
                <a:srgbClr val="293663"/>
              </a:solidFill>
            </a:endParaRPr>
          </a:p>
        </p:txBody>
      </p:sp>
      <p:pic>
        <p:nvPicPr>
          <p:cNvPr id="115" name="Google Shape;115;g358fcf6abac_0_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00739" y="2628781"/>
            <a:ext cx="990026" cy="651939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8460000" dist="95250">
              <a:srgbClr val="000000">
                <a:alpha val="50000"/>
              </a:srgbClr>
            </a:outerShdw>
          </a:effectLst>
        </p:spPr>
      </p:pic>
      <p:sp>
        <p:nvSpPr>
          <p:cNvPr id="116" name="Google Shape;116;g358fcf6abac_0_21"/>
          <p:cNvSpPr txBox="1"/>
          <p:nvPr/>
        </p:nvSpPr>
        <p:spPr>
          <a:xfrm>
            <a:off x="4518850" y="4635500"/>
            <a:ext cx="200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www.linea.org.br/idac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a6789755b_1_0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Requisitos Técnicos e Institucionais para o IDAC Brasil</a:t>
            </a:r>
            <a:endParaRPr/>
          </a:p>
        </p:txBody>
      </p:sp>
      <p:sp>
        <p:nvSpPr>
          <p:cNvPr id="122" name="Google Shape;122;g35a6789755b_1_0"/>
          <p:cNvSpPr txBox="1"/>
          <p:nvPr>
            <p:ph idx="1" type="body"/>
          </p:nvPr>
        </p:nvSpPr>
        <p:spPr>
          <a:xfrm>
            <a:off x="2246650" y="1366250"/>
            <a:ext cx="6549900" cy="3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pt-BR" sz="1600">
                <a:solidFill>
                  <a:schemeClr val="dk1"/>
                </a:solidFill>
              </a:rPr>
              <a:t>CPU - 500 cores dedicados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pt-BR" sz="1600">
                <a:solidFill>
                  <a:schemeClr val="dk1"/>
                </a:solidFill>
              </a:rPr>
              <a:t>Banco de Dados - </a:t>
            </a:r>
            <a:r>
              <a:rPr lang="pt-BR" sz="1600">
                <a:solidFill>
                  <a:schemeClr val="dk1"/>
                </a:solidFill>
              </a:rPr>
              <a:t>500 terabytes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pt-BR" sz="1600">
                <a:solidFill>
                  <a:schemeClr val="dk1"/>
                </a:solidFill>
              </a:rPr>
              <a:t>Storage local - 5 petabytes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pt-BR" sz="1600">
                <a:solidFill>
                  <a:schemeClr val="dk1"/>
                </a:solidFill>
              </a:rPr>
              <a:t>Rede - 40Gbps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pt-BR" sz="1600">
                <a:solidFill>
                  <a:schemeClr val="dk1"/>
                </a:solidFill>
              </a:rPr>
              <a:t>Sustentar no </a:t>
            </a:r>
            <a:r>
              <a:rPr lang="pt-BR" sz="1600">
                <a:solidFill>
                  <a:schemeClr val="dk1"/>
                </a:solidFill>
              </a:rPr>
              <a:t>mínimo</a:t>
            </a:r>
            <a:r>
              <a:rPr lang="pt-BR" sz="1600">
                <a:solidFill>
                  <a:schemeClr val="dk1"/>
                </a:solidFill>
              </a:rPr>
              <a:t> 50 usuários simultâneos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pt-BR" sz="1600">
                <a:solidFill>
                  <a:schemeClr val="dk1"/>
                </a:solidFill>
              </a:rPr>
              <a:t>FTEs - para implantação e operação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pt-BR" sz="1600">
                <a:solidFill>
                  <a:schemeClr val="dk1"/>
                </a:solidFill>
              </a:rPr>
              <a:t>Equipamentos mantidos sob garantia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pt-BR" sz="1600">
                <a:solidFill>
                  <a:schemeClr val="dk1"/>
                </a:solidFill>
              </a:rPr>
              <a:t>Substituição periódica dos equipamentos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pt-BR" sz="1600">
                <a:solidFill>
                  <a:schemeClr val="dk1"/>
                </a:solidFill>
              </a:rPr>
              <a:t>Operação durante todo o levantamento (~13 anos)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Char char="●"/>
            </a:pPr>
            <a:r>
              <a:rPr lang="pt-BR" sz="1600">
                <a:solidFill>
                  <a:srgbClr val="FF0000"/>
                </a:solidFill>
              </a:rPr>
              <a:t>Sistema de a</a:t>
            </a:r>
            <a:r>
              <a:rPr lang="pt-BR" sz="1600">
                <a:solidFill>
                  <a:srgbClr val="FF0000"/>
                </a:solidFill>
              </a:rPr>
              <a:t>utenticação/autorização alinhados com o Rubin Observatory Access</a:t>
            </a:r>
            <a:endParaRPr sz="1600">
              <a:solidFill>
                <a:srgbClr val="FF0000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pt-BR" sz="1600">
                <a:solidFill>
                  <a:schemeClr val="dk1"/>
                </a:solidFill>
              </a:rPr>
              <a:t>Aplicações: MyDB, serviço TAP, protocolos com suporte a VO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pt-BR" sz="1600">
                <a:solidFill>
                  <a:schemeClr val="dk1"/>
                </a:solidFill>
              </a:rPr>
              <a:t>Acordo assinado com o DoE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360fb02788_3_96"/>
          <p:cNvSpPr txBox="1"/>
          <p:nvPr>
            <p:ph idx="1" type="body"/>
          </p:nvPr>
        </p:nvSpPr>
        <p:spPr>
          <a:xfrm>
            <a:off x="2266450" y="1720850"/>
            <a:ext cx="6549900" cy="25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FF0000"/>
                </a:solidFill>
              </a:rPr>
              <a:t>Sistema de autenticação e autorização alinhados com o Rubin Observatory Access</a:t>
            </a:r>
            <a:endParaRPr sz="1700"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-3365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UcPeriod"/>
            </a:pPr>
            <a:r>
              <a:rPr lang="pt-BR" sz="1700">
                <a:solidFill>
                  <a:schemeClr val="dk1"/>
                </a:solidFill>
              </a:rPr>
              <a:t>Todos os membros da colaboração devem poder autenticar-se em qualquer IDAC.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lphaUcPeriod"/>
            </a:pPr>
            <a:r>
              <a:rPr lang="pt-BR" sz="1700">
                <a:solidFill>
                  <a:schemeClr val="dk1"/>
                </a:solidFill>
              </a:rPr>
              <a:t>O acesso aos dados deve respeitar os direitos definidos para cada membro individualmente.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128" name="Google Shape;128;g3360fb02788_3_96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Requisitos Técnicos e Institucionais para o IDAC Brasil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60fb02788_3_109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Sabendo que o nosso ambiente é multi-colaboração…</a:t>
            </a:r>
            <a:endParaRPr/>
          </a:p>
        </p:txBody>
      </p:sp>
      <p:sp>
        <p:nvSpPr>
          <p:cNvPr id="134" name="Google Shape;134;g3360fb02788_3_109"/>
          <p:cNvSpPr txBox="1"/>
          <p:nvPr>
            <p:ph idx="1" type="body"/>
          </p:nvPr>
        </p:nvSpPr>
        <p:spPr>
          <a:xfrm>
            <a:off x="2266450" y="1797050"/>
            <a:ext cx="6549900" cy="31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</a:rPr>
              <a:t>1</a:t>
            </a:r>
            <a:r>
              <a:rPr b="1" lang="pt-BR" sz="1700">
                <a:solidFill>
                  <a:schemeClr val="dk1"/>
                </a:solidFill>
              </a:rPr>
              <a:t>)</a:t>
            </a:r>
            <a:r>
              <a:rPr lang="pt-BR" sz="1700">
                <a:solidFill>
                  <a:schemeClr val="dk1"/>
                </a:solidFill>
              </a:rPr>
              <a:t>  Como conceder acesso aos pesquisadores vinculados às colaborações, utilizando suas credenciais institucionais?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</a:rPr>
              <a:t>2</a:t>
            </a:r>
            <a:r>
              <a:rPr b="1" lang="pt-BR" sz="1700">
                <a:solidFill>
                  <a:schemeClr val="dk1"/>
                </a:solidFill>
              </a:rPr>
              <a:t>)</a:t>
            </a:r>
            <a:r>
              <a:rPr lang="pt-BR" sz="1700">
                <a:solidFill>
                  <a:schemeClr val="dk1"/>
                </a:solidFill>
              </a:rPr>
              <a:t> O que fazer com usuários sem vínculo institucional, mas com interesse legítimo nos dados e serviços?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</a:rPr>
              <a:t>3</a:t>
            </a:r>
            <a:r>
              <a:rPr b="1" lang="pt-BR" sz="1700">
                <a:solidFill>
                  <a:schemeClr val="dk1"/>
                </a:solidFill>
              </a:rPr>
              <a:t>) </a:t>
            </a:r>
            <a:r>
              <a:rPr lang="pt-BR" sz="1700">
                <a:solidFill>
                  <a:schemeClr val="dk1"/>
                </a:solidFill>
              </a:rPr>
              <a:t>Como solucionar isso de maneira centralizada em nossa infra?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</a:rPr>
              <a:t>4</a:t>
            </a:r>
            <a:r>
              <a:rPr b="1" lang="pt-BR" sz="1700">
                <a:solidFill>
                  <a:schemeClr val="dk1"/>
                </a:solidFill>
              </a:rPr>
              <a:t>) </a:t>
            </a:r>
            <a:r>
              <a:rPr lang="pt-BR" sz="1700">
                <a:solidFill>
                  <a:schemeClr val="dk1"/>
                </a:solidFill>
              </a:rPr>
              <a:t>Como garantir que os dados e recursos computacionais disponíveis estejam alinhados ao perfil de cada usuário?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700">
                <a:solidFill>
                  <a:schemeClr val="dk1"/>
                </a:solidFill>
              </a:rPr>
              <a:t>5</a:t>
            </a:r>
            <a:r>
              <a:rPr b="1" lang="pt-BR" sz="1700">
                <a:solidFill>
                  <a:schemeClr val="dk1"/>
                </a:solidFill>
              </a:rPr>
              <a:t>) </a:t>
            </a:r>
            <a:r>
              <a:rPr lang="pt-BR" sz="1700">
                <a:solidFill>
                  <a:schemeClr val="dk1"/>
                </a:solidFill>
              </a:rPr>
              <a:t>Como integrar a nossa infra de A&amp;A com o do Rubin Observatory?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135" name="Google Shape;135;g3360fb02788_3_109"/>
          <p:cNvSpPr txBox="1"/>
          <p:nvPr/>
        </p:nvSpPr>
        <p:spPr>
          <a:xfrm>
            <a:off x="2266456" y="1168850"/>
            <a:ext cx="35193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Perguntas norteadoras</a:t>
            </a:r>
            <a:endParaRPr sz="1700"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a6789755b_1_34"/>
          <p:cNvSpPr txBox="1"/>
          <p:nvPr>
            <p:ph type="title"/>
          </p:nvPr>
        </p:nvSpPr>
        <p:spPr>
          <a:xfrm>
            <a:off x="2266461" y="274638"/>
            <a:ext cx="65103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</a:pPr>
            <a:r>
              <a:rPr lang="pt-BR"/>
              <a:t>Arquitetura baseada em Autenticação Federada</a:t>
            </a:r>
            <a:endParaRPr/>
          </a:p>
        </p:txBody>
      </p:sp>
      <p:pic>
        <p:nvPicPr>
          <p:cNvPr id="141" name="Google Shape;141;g35a6789755b_1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1787" y="1886388"/>
            <a:ext cx="1345212" cy="13452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2" name="Google Shape;142;g35a6789755b_1_34"/>
          <p:cNvSpPr txBox="1"/>
          <p:nvPr>
            <p:ph idx="1" type="body"/>
          </p:nvPr>
        </p:nvSpPr>
        <p:spPr>
          <a:xfrm>
            <a:off x="2246650" y="1823450"/>
            <a:ext cx="4873200" cy="3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Open Source (Apache 2.0)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Implementado em Python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Suporte a SAML 2.0 e OIDC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b="1" lang="pt-BR" sz="1700">
                <a:solidFill>
                  <a:schemeClr val="dk1"/>
                </a:solidFill>
              </a:rPr>
              <a:t>Tradução entre protocolos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Manipulação de atributos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Frontends e backends independentes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b="1" lang="pt-BR" sz="1700">
                <a:solidFill>
                  <a:schemeClr val="dk1"/>
                </a:solidFill>
              </a:rPr>
              <a:t>Arquitetura modular baseada em plugins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143" name="Google Shape;143;g35a6789755b_1_34"/>
          <p:cNvSpPr txBox="1"/>
          <p:nvPr/>
        </p:nvSpPr>
        <p:spPr>
          <a:xfrm>
            <a:off x="5370775" y="4298600"/>
            <a:ext cx="370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https://github.com/IdentityPython/SATOSA</a:t>
            </a:r>
            <a:endParaRPr/>
          </a:p>
        </p:txBody>
      </p:sp>
      <p:sp>
        <p:nvSpPr>
          <p:cNvPr id="144" name="Google Shape;144;g35a6789755b_1_34"/>
          <p:cNvSpPr txBox="1"/>
          <p:nvPr/>
        </p:nvSpPr>
        <p:spPr>
          <a:xfrm>
            <a:off x="2266456" y="1168850"/>
            <a:ext cx="35193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Proxy de autenticação SATOSA</a:t>
            </a:r>
            <a:endParaRPr sz="1700">
              <a:solidFill>
                <a:srgbClr val="001E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ersonalizar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APA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Personalizar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2025-04-29T13:11:22Z</dcterms:created>
  <dc:creator>Jeferson Souza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0x01010010D452AA9114C74DB233E85CC49C021D</vt:lpwstr>
  </property>
</Properties>
</file>