
<file path=[Content_Types].xml><?xml version="1.0" encoding="utf-8"?>
<Types xmlns="http://schemas.openxmlformats.org/package/2006/content-types">
  <Default Extension="jpeg" ContentType="image/jpeg"/>
  <Default Extension="mp4" ContentType="video/mp4"/>
  <Default Extension="png" ContentType="image/png"/>
  <Default Extension="rels" ContentType="application/vnd.openxmlformats-package.relationships+xml"/>
  <Default Extension="wav" ContentType="audio/x-wav"/>
  <Default Extension="wmv" ContentType="video/x-ms-wmv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slideLayouts/slideLayout6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  <p:sldMasterId id="2147483662" r:id="rId2"/>
    <p:sldMasterId id="2147483667" r:id="rId3"/>
  </p:sldMasterIdLst>
  <p:notesMasterIdLst>
    <p:notesMasterId r:id="rId25"/>
  </p:notesMasterIdLst>
  <p:sldIdLst>
    <p:sldId id="263" r:id="rId4"/>
    <p:sldId id="268" r:id="rId5"/>
    <p:sldId id="2147482858" r:id="rId6"/>
    <p:sldId id="2147482855" r:id="rId7"/>
    <p:sldId id="2147482857" r:id="rId8"/>
    <p:sldId id="6551" r:id="rId9"/>
    <p:sldId id="2147482860" r:id="rId10"/>
    <p:sldId id="2147482863" r:id="rId11"/>
    <p:sldId id="2147482862" r:id="rId12"/>
    <p:sldId id="264" r:id="rId13"/>
    <p:sldId id="2147482859" r:id="rId14"/>
    <p:sldId id="6552" r:id="rId15"/>
    <p:sldId id="2147482864" r:id="rId16"/>
    <p:sldId id="2147482852" r:id="rId17"/>
    <p:sldId id="2147482848" r:id="rId18"/>
    <p:sldId id="2147482850" r:id="rId19"/>
    <p:sldId id="2147482851" r:id="rId20"/>
    <p:sldId id="2147482846" r:id="rId21"/>
    <p:sldId id="265" r:id="rId22"/>
    <p:sldId id="260" r:id="rId23"/>
    <p:sldId id="266" r:id="rId2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030" autoAdjust="0"/>
    <p:restoredTop sz="94660"/>
  </p:normalViewPr>
  <p:slideViewPr>
    <p:cSldViewPr snapToGrid="0">
      <p:cViewPr varScale="1">
        <p:scale>
          <a:sx n="62" d="100"/>
          <a:sy n="62" d="100"/>
        </p:scale>
        <p:origin x="1014" y="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5.xml"/><Relationship Id="rId13" Type="http://schemas.openxmlformats.org/officeDocument/2006/relationships/slide" Target="slides/slide10.xml"/><Relationship Id="rId18" Type="http://schemas.openxmlformats.org/officeDocument/2006/relationships/slide" Target="slides/slide15.xml"/><Relationship Id="rId26" Type="http://schemas.openxmlformats.org/officeDocument/2006/relationships/presProps" Target="presProps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8.xml"/><Relationship Id="rId7" Type="http://schemas.openxmlformats.org/officeDocument/2006/relationships/slide" Target="slides/slide4.xml"/><Relationship Id="rId12" Type="http://schemas.openxmlformats.org/officeDocument/2006/relationships/slide" Target="slides/slide9.xml"/><Relationship Id="rId17" Type="http://schemas.openxmlformats.org/officeDocument/2006/relationships/slide" Target="slides/slide14.xml"/><Relationship Id="rId25" Type="http://schemas.openxmlformats.org/officeDocument/2006/relationships/notesMaster" Target="notesMasters/notesMaster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3.xml"/><Relationship Id="rId20" Type="http://schemas.openxmlformats.org/officeDocument/2006/relationships/slide" Target="slides/slide17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slide" Target="slides/slide8.xml"/><Relationship Id="rId24" Type="http://schemas.openxmlformats.org/officeDocument/2006/relationships/slide" Target="slides/slide21.xml"/><Relationship Id="rId5" Type="http://schemas.openxmlformats.org/officeDocument/2006/relationships/slide" Target="slides/slide2.xml"/><Relationship Id="rId15" Type="http://schemas.openxmlformats.org/officeDocument/2006/relationships/slide" Target="slides/slide12.xml"/><Relationship Id="rId23" Type="http://schemas.openxmlformats.org/officeDocument/2006/relationships/slide" Target="slides/slide20.xml"/><Relationship Id="rId28" Type="http://schemas.openxmlformats.org/officeDocument/2006/relationships/theme" Target="theme/theme1.xml"/><Relationship Id="rId10" Type="http://schemas.openxmlformats.org/officeDocument/2006/relationships/slide" Target="slides/slide7.xml"/><Relationship Id="rId19" Type="http://schemas.openxmlformats.org/officeDocument/2006/relationships/slide" Target="slides/slide16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Relationship Id="rId22" Type="http://schemas.openxmlformats.org/officeDocument/2006/relationships/slide" Target="slides/slide19.xml"/><Relationship Id="rId27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2665D31-A274-400B-973D-216C2F616CB8}" type="datetimeFigureOut">
              <a:rPr lang="en-US" smtClean="0"/>
              <a:t>5/17/2025</a:t>
            </a:fld>
            <a:endParaRPr lang="en-US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C349E60-C32A-4608-A48A-E5B683BFEE8F}" type="slidenum">
              <a:rPr lang="en-US" smtClean="0"/>
              <a:t>‹nº›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8850850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5B50279-B371-2540-9EEC-102D418A1CCD}" type="slidenum">
              <a:rPr kumimoji="0" lang="pt-BR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</a:t>
            </a:fld>
            <a:endParaRPr kumimoji="0" lang="pt-BR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1672767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WRNP25_CAP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950483" y="2590708"/>
            <a:ext cx="4459976" cy="1004369"/>
          </a:xfrm>
        </p:spPr>
        <p:txBody>
          <a:bodyPr anchor="b">
            <a:normAutofit/>
          </a:bodyPr>
          <a:lstStyle>
            <a:lvl1pPr algn="l">
              <a:defRPr sz="2933" b="0" i="0">
                <a:solidFill>
                  <a:schemeClr val="tx1"/>
                </a:solidFill>
                <a:latin typeface="Barlow" pitchFamily="2" charset="77"/>
              </a:defRPr>
            </a:lvl1pPr>
          </a:lstStyle>
          <a:p>
            <a:r>
              <a:rPr lang="pt-BR" dirty="0"/>
              <a:t>Clique para editar o título Mestre da PALESTRA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6967109" y="4690891"/>
            <a:ext cx="4443352" cy="800720"/>
          </a:xfrm>
        </p:spPr>
        <p:txBody>
          <a:bodyPr>
            <a:noAutofit/>
          </a:bodyPr>
          <a:lstStyle>
            <a:lvl1pPr marL="0" indent="0" algn="l">
              <a:buNone/>
              <a:defRPr sz="2267" b="0" i="0">
                <a:solidFill>
                  <a:schemeClr val="tx1"/>
                </a:solidFill>
                <a:latin typeface="Barlow" pitchFamily="2" charset="77"/>
              </a:defRPr>
            </a:lvl1pPr>
            <a:lvl2pPr marL="457189" indent="0" algn="ctr">
              <a:buNone/>
              <a:defRPr sz="2000"/>
            </a:lvl2pPr>
            <a:lvl3pPr marL="914377" indent="0" algn="ctr">
              <a:buNone/>
              <a:defRPr sz="1800"/>
            </a:lvl3pPr>
            <a:lvl4pPr marL="1371566" indent="0" algn="ctr">
              <a:buNone/>
              <a:defRPr sz="1600"/>
            </a:lvl4pPr>
            <a:lvl5pPr marL="1828754" indent="0" algn="ctr">
              <a:buNone/>
              <a:defRPr sz="1600"/>
            </a:lvl5pPr>
            <a:lvl6pPr marL="2285943" indent="0" algn="ctr">
              <a:buNone/>
              <a:defRPr sz="1600"/>
            </a:lvl6pPr>
            <a:lvl7pPr marL="2743131" indent="0" algn="ctr">
              <a:buNone/>
              <a:defRPr sz="1600"/>
            </a:lvl7pPr>
            <a:lvl8pPr marL="3200320" indent="0" algn="ctr">
              <a:buNone/>
              <a:defRPr sz="1600"/>
            </a:lvl8pPr>
            <a:lvl9pPr marL="3657509" indent="0" algn="ctr">
              <a:buNone/>
              <a:defRPr sz="1600"/>
            </a:lvl9pPr>
          </a:lstStyle>
          <a:p>
            <a:r>
              <a:rPr lang="pt-BR" dirty="0"/>
              <a:t>Clique para editar NOME PALESTRANTE</a:t>
            </a:r>
          </a:p>
          <a:p>
            <a:endParaRPr lang="en-US" dirty="0"/>
          </a:p>
        </p:txBody>
      </p:sp>
      <p:sp>
        <p:nvSpPr>
          <p:cNvPr id="13" name="Espaço Reservado para Conteúdo 12">
            <a:extLst>
              <a:ext uri="{FF2B5EF4-FFF2-40B4-BE49-F238E27FC236}">
                <a16:creationId xmlns:a16="http://schemas.microsoft.com/office/drawing/2014/main" id="{998E250F-0937-D913-0888-E8FDEE0D29D6}"/>
              </a:ext>
            </a:extLst>
          </p:cNvPr>
          <p:cNvSpPr>
            <a:spLocks noGrp="1"/>
          </p:cNvSpPr>
          <p:nvPr>
            <p:ph sz="quarter" idx="10" hasCustomPrompt="1"/>
          </p:nvPr>
        </p:nvSpPr>
        <p:spPr>
          <a:xfrm>
            <a:off x="6950482" y="5885763"/>
            <a:ext cx="4459977" cy="435429"/>
          </a:xfrm>
        </p:spPr>
        <p:txBody>
          <a:bodyPr>
            <a:normAutofit/>
          </a:bodyPr>
          <a:lstStyle>
            <a:lvl1pPr marL="0" indent="0" algn="l" defTabSz="914377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lang="pt-BR" sz="2267" b="0" i="1" kern="1200" dirty="0">
                <a:solidFill>
                  <a:schemeClr val="tx1"/>
                </a:solidFill>
                <a:latin typeface="Barlow" pitchFamily="2" charset="77"/>
                <a:ea typeface="+mn-ea"/>
                <a:cs typeface="+mn-cs"/>
              </a:defRPr>
            </a:lvl1pPr>
          </a:lstStyle>
          <a:p>
            <a:pPr lvl="0"/>
            <a:r>
              <a:rPr lang="pt-BR" dirty="0"/>
              <a:t>Clique para editar CARGO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27551B42-0307-0D83-E03D-FDBCC1934D78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841781" y="6034293"/>
            <a:ext cx="2350219" cy="6810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92419768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1620">
          <p15:clr>
            <a:srgbClr val="FBAE40"/>
          </p15:clr>
        </p15:guide>
        <p15:guide id="2" pos="2880">
          <p15:clr>
            <a:srgbClr val="FBAE40"/>
          </p15:clr>
        </p15:guide>
      </p15:sldGuideLst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WRNP25_MIOLO_1COLUN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30BA84C-D28B-7B20-37D8-C1CACF0F3EE6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3021948" y="366185"/>
            <a:ext cx="8680287" cy="678844"/>
          </a:xfrm>
          <a:prstGeom prst="rect">
            <a:avLst/>
          </a:prstGeom>
        </p:spPr>
        <p:txBody>
          <a:bodyPr/>
          <a:lstStyle>
            <a:lvl1pPr>
              <a:defRPr sz="2667" b="1" i="0">
                <a:solidFill>
                  <a:schemeClr val="tx1"/>
                </a:solidFill>
                <a:latin typeface="Barlow" pitchFamily="2" charset="77"/>
              </a:defRPr>
            </a:lvl1pPr>
          </a:lstStyle>
          <a:p>
            <a:r>
              <a:rPr lang="pt-BR" dirty="0"/>
              <a:t>Clique para editar o título Mestre da PALESTRA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831EC9F-C6DB-F568-D9A0-69FF494EF9A7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3021949" y="1558474"/>
            <a:ext cx="8680285" cy="50981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400" b="0" i="0">
                <a:solidFill>
                  <a:srgbClr val="001EFF"/>
                </a:solidFill>
                <a:latin typeface="Barlow" pitchFamily="2" charset="77"/>
              </a:defRPr>
            </a:lvl1pPr>
            <a:lvl2pPr marL="609585" indent="0">
              <a:buNone/>
              <a:defRPr/>
            </a:lvl2pPr>
          </a:lstStyle>
          <a:p>
            <a:pPr lvl="0"/>
            <a:r>
              <a:rPr lang="pt-BR" dirty="0"/>
              <a:t>Clique para editar os estilos de TÍTULO</a:t>
            </a:r>
          </a:p>
        </p:txBody>
      </p:sp>
      <p:sp>
        <p:nvSpPr>
          <p:cNvPr id="7" name="Espaço Reservado para Conteúdo 2">
            <a:extLst>
              <a:ext uri="{FF2B5EF4-FFF2-40B4-BE49-F238E27FC236}">
                <a16:creationId xmlns:a16="http://schemas.microsoft.com/office/drawing/2014/main" id="{21E14165-E4C0-E7C7-C8D7-AD396FFC8862}"/>
              </a:ext>
            </a:extLst>
          </p:cNvPr>
          <p:cNvSpPr>
            <a:spLocks noGrp="1"/>
          </p:cNvSpPr>
          <p:nvPr>
            <p:ph idx="13" hasCustomPrompt="1"/>
          </p:nvPr>
        </p:nvSpPr>
        <p:spPr>
          <a:xfrm>
            <a:off x="3021949" y="2411458"/>
            <a:ext cx="8680285" cy="404925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lang="pt-BR" sz="2267" b="0" i="0" kern="1200" dirty="0" smtClean="0">
                <a:solidFill>
                  <a:schemeClr val="tx1"/>
                </a:solidFill>
                <a:latin typeface="Barlow" pitchFamily="2" charset="77"/>
                <a:ea typeface="+mn-ea"/>
                <a:cs typeface="+mn-cs"/>
              </a:defRPr>
            </a:lvl1pPr>
            <a:lvl2pPr marL="609585" indent="0">
              <a:buNone/>
              <a:defRPr/>
            </a:lvl2pPr>
          </a:lstStyle>
          <a:p>
            <a:pPr marL="0" lvl="0" indent="0" algn="l" defTabSz="1219170" rtl="0" eaLnBrk="1" latinLnBrk="0" hangingPunct="1">
              <a:lnSpc>
                <a:spcPct val="90000"/>
              </a:lnSpc>
              <a:spcBef>
                <a:spcPts val="1333"/>
              </a:spcBef>
              <a:buFont typeface="Arial" panose="020B0604020202020204" pitchFamily="34" charset="0"/>
              <a:buNone/>
            </a:pPr>
            <a:r>
              <a:rPr lang="pt-BR" dirty="0"/>
              <a:t>Clique para editar os estilos de TEXTO CORRIDO – 1 COLUNA</a:t>
            </a:r>
          </a:p>
        </p:txBody>
      </p:sp>
    </p:spTree>
    <p:extLst>
      <p:ext uri="{BB962C8B-B14F-4D97-AF65-F5344CB8AC3E}">
        <p14:creationId xmlns:p14="http://schemas.microsoft.com/office/powerpoint/2010/main" val="3657331817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1620">
          <p15:clr>
            <a:srgbClr val="FBAE40"/>
          </p15:clr>
        </p15:guide>
        <p15:guide id="2" pos="2880">
          <p15:clr>
            <a:srgbClr val="FBAE40"/>
          </p15:clr>
        </p15:guide>
      </p15:sldGuideLst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WRNP25_MIOLO_2COLUNA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30BA84C-D28B-7B20-37D8-C1CACF0F3EE6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3021948" y="366185"/>
            <a:ext cx="8680287" cy="678844"/>
          </a:xfrm>
          <a:prstGeom prst="rect">
            <a:avLst/>
          </a:prstGeom>
        </p:spPr>
        <p:txBody>
          <a:bodyPr/>
          <a:lstStyle>
            <a:lvl1pPr>
              <a:defRPr sz="2667" b="1" i="0">
                <a:solidFill>
                  <a:schemeClr val="tx1"/>
                </a:solidFill>
                <a:latin typeface="Barlow" pitchFamily="2" charset="77"/>
              </a:defRPr>
            </a:lvl1pPr>
          </a:lstStyle>
          <a:p>
            <a:r>
              <a:rPr lang="pt-BR" dirty="0"/>
              <a:t>Clique para editar o título Mestre da PALESTRA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831EC9F-C6DB-F568-D9A0-69FF494EF9A7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3021949" y="1558474"/>
            <a:ext cx="8680285" cy="50981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400" b="0" i="0">
                <a:solidFill>
                  <a:srgbClr val="001EFF"/>
                </a:solidFill>
                <a:latin typeface="Barlow" pitchFamily="2" charset="77"/>
              </a:defRPr>
            </a:lvl1pPr>
            <a:lvl2pPr marL="609585" indent="0">
              <a:buNone/>
              <a:defRPr/>
            </a:lvl2pPr>
          </a:lstStyle>
          <a:p>
            <a:pPr lvl="0"/>
            <a:r>
              <a:rPr lang="pt-BR" dirty="0"/>
              <a:t>Clique para editar os estilos de TÍTULO</a:t>
            </a:r>
          </a:p>
        </p:txBody>
      </p:sp>
      <p:sp>
        <p:nvSpPr>
          <p:cNvPr id="7" name="Espaço Reservado para Conteúdo 2">
            <a:extLst>
              <a:ext uri="{FF2B5EF4-FFF2-40B4-BE49-F238E27FC236}">
                <a16:creationId xmlns:a16="http://schemas.microsoft.com/office/drawing/2014/main" id="{21E14165-E4C0-E7C7-C8D7-AD396FFC8862}"/>
              </a:ext>
            </a:extLst>
          </p:cNvPr>
          <p:cNvSpPr>
            <a:spLocks noGrp="1"/>
          </p:cNvSpPr>
          <p:nvPr>
            <p:ph idx="13" hasCustomPrompt="1"/>
          </p:nvPr>
        </p:nvSpPr>
        <p:spPr>
          <a:xfrm>
            <a:off x="3021949" y="2411458"/>
            <a:ext cx="8680285" cy="4049253"/>
          </a:xfrm>
          <a:prstGeom prst="rect">
            <a:avLst/>
          </a:prstGeom>
        </p:spPr>
        <p:txBody>
          <a:bodyPr numCol="2" spcCol="360000"/>
          <a:lstStyle>
            <a:lvl1pPr marL="0" indent="0">
              <a:buNone/>
              <a:defRPr lang="pt-BR" sz="2267" b="0" i="0" kern="1200" dirty="0" smtClean="0">
                <a:solidFill>
                  <a:schemeClr val="tx1"/>
                </a:solidFill>
                <a:latin typeface="Barlow" pitchFamily="2" charset="77"/>
                <a:ea typeface="+mn-ea"/>
                <a:cs typeface="+mn-cs"/>
              </a:defRPr>
            </a:lvl1pPr>
            <a:lvl2pPr marL="609585" indent="0">
              <a:buNone/>
              <a:defRPr/>
            </a:lvl2pPr>
          </a:lstStyle>
          <a:p>
            <a:pPr marL="0" lvl="0" indent="0" algn="l" defTabSz="1219170" rtl="0" eaLnBrk="1" latinLnBrk="0" hangingPunct="1">
              <a:lnSpc>
                <a:spcPct val="90000"/>
              </a:lnSpc>
              <a:spcBef>
                <a:spcPts val="1333"/>
              </a:spcBef>
              <a:buFont typeface="Arial" panose="020B0604020202020204" pitchFamily="34" charset="0"/>
              <a:buNone/>
            </a:pPr>
            <a:r>
              <a:rPr lang="pt-BR" dirty="0"/>
              <a:t>Clique para editar os estilos de TEXTO CORRIDO – 2 COLUNAS</a:t>
            </a:r>
          </a:p>
        </p:txBody>
      </p:sp>
    </p:spTree>
    <p:extLst>
      <p:ext uri="{BB962C8B-B14F-4D97-AF65-F5344CB8AC3E}">
        <p14:creationId xmlns:p14="http://schemas.microsoft.com/office/powerpoint/2010/main" val="184856969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WRNP25_MIOLO_1COLUNA+IM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30BA84C-D28B-7B20-37D8-C1CACF0F3EE6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3021948" y="366185"/>
            <a:ext cx="8680287" cy="678844"/>
          </a:xfrm>
          <a:prstGeom prst="rect">
            <a:avLst/>
          </a:prstGeom>
        </p:spPr>
        <p:txBody>
          <a:bodyPr/>
          <a:lstStyle>
            <a:lvl1pPr>
              <a:defRPr sz="2667" b="1" i="0">
                <a:solidFill>
                  <a:schemeClr val="tx1"/>
                </a:solidFill>
                <a:latin typeface="Barlow" pitchFamily="2" charset="77"/>
              </a:defRPr>
            </a:lvl1pPr>
          </a:lstStyle>
          <a:p>
            <a:r>
              <a:rPr lang="pt-BR" dirty="0"/>
              <a:t>Clique para editar o título Mestre da PALESTRA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831EC9F-C6DB-F568-D9A0-69FF494EF9A7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3021949" y="1558474"/>
            <a:ext cx="8680285" cy="50981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400" b="0" i="0">
                <a:solidFill>
                  <a:srgbClr val="001EFF"/>
                </a:solidFill>
                <a:latin typeface="Barlow" pitchFamily="2" charset="77"/>
              </a:defRPr>
            </a:lvl1pPr>
            <a:lvl2pPr marL="609585" indent="0">
              <a:buNone/>
              <a:defRPr/>
            </a:lvl2pPr>
          </a:lstStyle>
          <a:p>
            <a:pPr lvl="0"/>
            <a:r>
              <a:rPr lang="pt-BR" dirty="0"/>
              <a:t>Clique para editar os estilos de TÍTULO</a:t>
            </a:r>
          </a:p>
        </p:txBody>
      </p:sp>
      <p:sp>
        <p:nvSpPr>
          <p:cNvPr id="7" name="Espaço Reservado para Conteúdo 2">
            <a:extLst>
              <a:ext uri="{FF2B5EF4-FFF2-40B4-BE49-F238E27FC236}">
                <a16:creationId xmlns:a16="http://schemas.microsoft.com/office/drawing/2014/main" id="{21E14165-E4C0-E7C7-C8D7-AD396FFC8862}"/>
              </a:ext>
            </a:extLst>
          </p:cNvPr>
          <p:cNvSpPr>
            <a:spLocks noGrp="1"/>
          </p:cNvSpPr>
          <p:nvPr>
            <p:ph idx="13" hasCustomPrompt="1"/>
          </p:nvPr>
        </p:nvSpPr>
        <p:spPr>
          <a:xfrm>
            <a:off x="3021950" y="2411458"/>
            <a:ext cx="4147364" cy="404925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lang="pt-BR" sz="2267" b="0" i="0" kern="1200" dirty="0" smtClean="0">
                <a:solidFill>
                  <a:schemeClr val="tx1"/>
                </a:solidFill>
                <a:latin typeface="Barlow" pitchFamily="2" charset="77"/>
                <a:ea typeface="+mn-ea"/>
                <a:cs typeface="+mn-cs"/>
              </a:defRPr>
            </a:lvl1pPr>
            <a:lvl2pPr marL="609585" indent="0">
              <a:buNone/>
              <a:defRPr/>
            </a:lvl2pPr>
          </a:lstStyle>
          <a:p>
            <a:pPr marL="0" lvl="0" indent="0" algn="l" defTabSz="1219170" rtl="0" eaLnBrk="1" latinLnBrk="0" hangingPunct="1">
              <a:lnSpc>
                <a:spcPct val="90000"/>
              </a:lnSpc>
              <a:spcBef>
                <a:spcPts val="1333"/>
              </a:spcBef>
              <a:buFont typeface="Arial" panose="020B0604020202020204" pitchFamily="34" charset="0"/>
              <a:buNone/>
            </a:pPr>
            <a:r>
              <a:rPr lang="pt-BR" dirty="0"/>
              <a:t>Clique para editar os estilos de TEXTO CORRIDO – 1 COLUNA</a:t>
            </a:r>
          </a:p>
        </p:txBody>
      </p:sp>
      <p:sp>
        <p:nvSpPr>
          <p:cNvPr id="5" name="Espaço Reservado para Imagem 4">
            <a:extLst>
              <a:ext uri="{FF2B5EF4-FFF2-40B4-BE49-F238E27FC236}">
                <a16:creationId xmlns:a16="http://schemas.microsoft.com/office/drawing/2014/main" id="{73FED905-7FEC-941A-50D2-EB714E657916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7721600" y="2438401"/>
            <a:ext cx="3981451" cy="4053417"/>
          </a:xfrm>
          <a:prstGeom prst="rect">
            <a:avLst/>
          </a:prstGeom>
        </p:spPr>
        <p:txBody>
          <a:bodyPr/>
          <a:lstStyle/>
          <a:p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3089388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WRNP25_MIOLO_IM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30BA84C-D28B-7B20-37D8-C1CACF0F3EE6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3021948" y="366185"/>
            <a:ext cx="8680287" cy="678844"/>
          </a:xfrm>
          <a:prstGeom prst="rect">
            <a:avLst/>
          </a:prstGeom>
        </p:spPr>
        <p:txBody>
          <a:bodyPr/>
          <a:lstStyle>
            <a:lvl1pPr>
              <a:defRPr sz="2667" b="1" i="0">
                <a:solidFill>
                  <a:schemeClr val="tx1"/>
                </a:solidFill>
                <a:latin typeface="Barlow" pitchFamily="2" charset="77"/>
              </a:defRPr>
            </a:lvl1pPr>
          </a:lstStyle>
          <a:p>
            <a:r>
              <a:rPr lang="pt-BR" dirty="0"/>
              <a:t>Clique para editar o título Mestre da PALESTRA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831EC9F-C6DB-F568-D9A0-69FF494EF9A7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3021949" y="1558474"/>
            <a:ext cx="8680285" cy="50981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400" b="0" i="0">
                <a:solidFill>
                  <a:srgbClr val="001EFF"/>
                </a:solidFill>
                <a:latin typeface="Barlow" pitchFamily="2" charset="77"/>
              </a:defRPr>
            </a:lvl1pPr>
            <a:lvl2pPr marL="609585" indent="0">
              <a:buNone/>
              <a:defRPr/>
            </a:lvl2pPr>
          </a:lstStyle>
          <a:p>
            <a:pPr lvl="0"/>
            <a:r>
              <a:rPr lang="pt-BR" dirty="0"/>
              <a:t>Clique para editar os estilos de TÍTULO</a:t>
            </a:r>
          </a:p>
        </p:txBody>
      </p:sp>
      <p:sp>
        <p:nvSpPr>
          <p:cNvPr id="5" name="Espaço Reservado para Imagem 4">
            <a:extLst>
              <a:ext uri="{FF2B5EF4-FFF2-40B4-BE49-F238E27FC236}">
                <a16:creationId xmlns:a16="http://schemas.microsoft.com/office/drawing/2014/main" id="{73FED905-7FEC-941A-50D2-EB714E657916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3021949" y="2438401"/>
            <a:ext cx="8681103" cy="4053417"/>
          </a:xfrm>
          <a:prstGeom prst="rect">
            <a:avLst/>
          </a:prstGeom>
        </p:spPr>
        <p:txBody>
          <a:bodyPr/>
          <a:lstStyle/>
          <a:p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7452685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WRNP25_ENCERRAMEN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8DF6DD00-D899-CE72-DE7B-CAD0DD014670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7523611" y="2677419"/>
            <a:ext cx="4324419" cy="446316"/>
          </a:xfrm>
          <a:prstGeom prst="rect">
            <a:avLst/>
          </a:prstGeom>
        </p:spPr>
        <p:txBody>
          <a:bodyPr anchor="b"/>
          <a:lstStyle>
            <a:lvl1pPr algn="l">
              <a:defRPr sz="2667" b="1" i="0">
                <a:solidFill>
                  <a:schemeClr val="bg1"/>
                </a:solidFill>
                <a:latin typeface="Barlow" pitchFamily="2" charset="77"/>
              </a:defRPr>
            </a:lvl1pPr>
          </a:lstStyle>
          <a:p>
            <a:r>
              <a:rPr lang="pt-BR"/>
              <a:t>OBRIGADO (A)!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0B7B4AAF-35FD-FC08-7FFA-20632D614D32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7523609" y="3439421"/>
            <a:ext cx="4324417" cy="446316"/>
          </a:xfrm>
          <a:prstGeom prst="rect">
            <a:avLst/>
          </a:prstGeom>
        </p:spPr>
        <p:txBody>
          <a:bodyPr/>
          <a:lstStyle>
            <a:lvl1pPr marL="0" indent="0" algn="l">
              <a:buNone/>
              <a:defRPr sz="2400" i="1">
                <a:solidFill>
                  <a:schemeClr val="bg1"/>
                </a:solidFill>
              </a:defRPr>
            </a:lvl1pPr>
            <a:lvl2pPr marL="609585" indent="0" algn="ctr">
              <a:buNone/>
              <a:defRPr sz="2667"/>
            </a:lvl2pPr>
            <a:lvl3pPr marL="1219170" indent="0" algn="ctr">
              <a:buNone/>
              <a:defRPr sz="2400"/>
            </a:lvl3pPr>
            <a:lvl4pPr marL="1828754" indent="0" algn="ctr">
              <a:buNone/>
              <a:defRPr sz="2133"/>
            </a:lvl4pPr>
            <a:lvl5pPr marL="2438339" indent="0" algn="ctr">
              <a:buNone/>
              <a:defRPr sz="2133"/>
            </a:lvl5pPr>
            <a:lvl6pPr marL="3047924" indent="0" algn="ctr">
              <a:buNone/>
              <a:defRPr sz="2133"/>
            </a:lvl6pPr>
            <a:lvl7pPr marL="3657509" indent="0" algn="ctr">
              <a:buNone/>
              <a:defRPr sz="2133"/>
            </a:lvl7pPr>
            <a:lvl8pPr marL="4267093" indent="0" algn="ctr">
              <a:buNone/>
              <a:defRPr sz="2133"/>
            </a:lvl8pPr>
            <a:lvl9pPr marL="4876678" indent="0" algn="ctr">
              <a:buNone/>
              <a:defRPr sz="2133"/>
            </a:lvl9pPr>
          </a:lstStyle>
          <a:p>
            <a:r>
              <a:rPr lang="pt-BR"/>
              <a:t>Contato palestrante</a:t>
            </a:r>
          </a:p>
        </p:txBody>
      </p:sp>
    </p:spTree>
    <p:extLst>
      <p:ext uri="{BB962C8B-B14F-4D97-AF65-F5344CB8AC3E}">
        <p14:creationId xmlns:p14="http://schemas.microsoft.com/office/powerpoint/2010/main" val="3693060148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1620">
          <p15:clr>
            <a:srgbClr val="FBAE40"/>
          </p15:clr>
        </p15:guide>
        <p15:guide id="2" pos="2880">
          <p15:clr>
            <a:srgbClr val="FBAE40"/>
          </p15:clr>
        </p15:guide>
      </p15:sldGuideLst>
    </p:ext>
  </p:extLst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theme" Target="../theme/theme1.xml"/><Relationship Id="rId1" Type="http://schemas.openxmlformats.org/officeDocument/2006/relationships/slideLayout" Target="../slideLayouts/slideLayout1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4.xml"/><Relationship Id="rId7" Type="http://schemas.openxmlformats.org/officeDocument/2006/relationships/image" Target="../media/image2.png"/><Relationship Id="rId2" Type="http://schemas.openxmlformats.org/officeDocument/2006/relationships/slideLayout" Target="../slideLayouts/slideLayout3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.png"/><Relationship Id="rId5" Type="http://schemas.openxmlformats.org/officeDocument/2006/relationships/theme" Target="../theme/theme2.xml"/><Relationship Id="rId4" Type="http://schemas.openxmlformats.org/officeDocument/2006/relationships/slideLayout" Target="../slideLayouts/slideLayout5.xml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theme" Target="../theme/theme3.xml"/><Relationship Id="rId1" Type="http://schemas.openxmlformats.org/officeDocument/2006/relationships/slideLayout" Target="../slideLayouts/slideLayout6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4"/>
            <a:ext cx="10515600" cy="435133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1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3B0C0A7-A2BE-7F43-977C-5F04F40EA1F3}" type="datetimeFigureOut">
              <a:rPr lang="pt-BR" smtClean="0"/>
              <a:t>17/05/2025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1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1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BD3CB45-47E9-9545-833C-EE867628789B}" type="slidenum">
              <a:rPr lang="pt-BR" smtClean="0"/>
              <a:t>‹nº›</a:t>
            </a:fld>
            <a:endParaRPr lang="pt-BR"/>
          </a:p>
        </p:txBody>
      </p:sp>
      <p:pic>
        <p:nvPicPr>
          <p:cNvPr id="8" name="Imagem 7">
            <a:extLst>
              <a:ext uri="{FF2B5EF4-FFF2-40B4-BE49-F238E27FC236}">
                <a16:creationId xmlns:a16="http://schemas.microsoft.com/office/drawing/2014/main" id="{E2C68B5B-B2D6-BDA3-5153-36563E2BB900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rcRect/>
          <a:stretch/>
        </p:blipFill>
        <p:spPr>
          <a:xfrm>
            <a:off x="2468" y="0"/>
            <a:ext cx="12187065" cy="685800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93C17EBD-2243-1519-C208-ECCD9DE14AE8}"/>
              </a:ext>
            </a:extLst>
          </p:cNvPr>
          <p:cNvSpPr txBox="1"/>
          <p:nvPr>
            <p:extLst>
              <p:ext uri="{1162E1C5-73C7-4A58-AE30-91384D911F3F}">
                <p184:classification xmlns:p184="http://schemas.microsoft.com/office/powerpoint/2018/4/main" val="ftr"/>
              </p:ext>
            </p:extLst>
          </p:nvPr>
        </p:nvSpPr>
        <p:spPr>
          <a:xfrm>
            <a:off x="63500" y="6657340"/>
            <a:ext cx="461963" cy="137160"/>
          </a:xfrm>
          <a:prstGeom prst="rect">
            <a:avLst/>
          </a:prstGeom>
        </p:spPr>
        <p:txBody>
          <a:bodyPr horzOverflow="overflow" lIns="0" tIns="0" rIns="0" bIns="0">
            <a:spAutoFit/>
          </a:bodyPr>
          <a:lstStyle/>
          <a:p>
            <a:pPr algn="l"/>
            <a:r>
              <a:rPr lang="en-US" sz="900">
                <a:solidFill>
                  <a:srgbClr val="737373">
                    <a:alpha val="50000"/>
                  </a:srgbClr>
                </a:solidFill>
                <a:latin typeface="Trebuchet MS" panose="020B0603020202020204" pitchFamily="34" charset="0"/>
              </a:rPr>
              <a:t>PÚBLICA</a:t>
            </a:r>
          </a:p>
        </p:txBody>
      </p:sp>
    </p:spTree>
    <p:extLst>
      <p:ext uri="{BB962C8B-B14F-4D97-AF65-F5344CB8AC3E}">
        <p14:creationId xmlns:p14="http://schemas.microsoft.com/office/powerpoint/2010/main" val="103818026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</p:sldLayoutIdLst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2">
            <a:extLst>
              <a:ext uri="{FF2B5EF4-FFF2-40B4-BE49-F238E27FC236}">
                <a16:creationId xmlns:a16="http://schemas.microsoft.com/office/drawing/2014/main" id="{97D3EE3E-223B-7A25-1E6D-578616A202FC}"/>
              </a:ext>
            </a:extLst>
          </p:cNvPr>
          <p:cNvPicPr>
            <a:picLocks noChangeAspect="1"/>
          </p:cNvPicPr>
          <p:nvPr userDrawn="1"/>
        </p:nvPicPr>
        <p:blipFill>
          <a:blip r:embed="rId6"/>
          <a:srcRect/>
          <a:stretch/>
        </p:blipFill>
        <p:spPr>
          <a:xfrm>
            <a:off x="0" y="1784"/>
            <a:ext cx="12195173" cy="6856213"/>
          </a:xfrm>
          <a:prstGeom prst="rect">
            <a:avLst/>
          </a:prstGeom>
        </p:spPr>
      </p:pic>
      <p:sp>
        <p:nvSpPr>
          <p:cNvPr id="4" name="CaixaDeTexto 3">
            <a:extLst>
              <a:ext uri="{FF2B5EF4-FFF2-40B4-BE49-F238E27FC236}">
                <a16:creationId xmlns:a16="http://schemas.microsoft.com/office/drawing/2014/main" id="{A4DA8877-F3D3-3BEA-1F76-92C4F07F9A3E}"/>
              </a:ext>
            </a:extLst>
          </p:cNvPr>
          <p:cNvSpPr txBox="1"/>
          <p:nvPr>
            <p:extLst>
              <p:ext uri="{1162E1C5-73C7-4A58-AE30-91384D911F3F}">
                <p184:classification xmlns:p184="http://schemas.microsoft.com/office/powerpoint/2018/4/main" val="ftr"/>
              </p:ext>
            </p:extLst>
          </p:nvPr>
        </p:nvSpPr>
        <p:spPr>
          <a:xfrm>
            <a:off x="63500" y="6657340"/>
            <a:ext cx="461963" cy="137160"/>
          </a:xfrm>
          <a:prstGeom prst="rect">
            <a:avLst/>
          </a:prstGeom>
        </p:spPr>
        <p:txBody>
          <a:bodyPr horzOverflow="overflow" lIns="0" tIns="0" rIns="0" bIns="0">
            <a:spAutoFit/>
          </a:bodyPr>
          <a:lstStyle/>
          <a:p>
            <a:pPr algn="l"/>
            <a:r>
              <a:rPr lang="en-US" sz="900">
                <a:solidFill>
                  <a:srgbClr val="737373">
                    <a:alpha val="50000"/>
                  </a:srgbClr>
                </a:solidFill>
                <a:latin typeface="Trebuchet MS" panose="020B0603020202020204" pitchFamily="34" charset="0"/>
              </a:rPr>
              <a:t>PÚBLICA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CB6F6070-A9E1-F145-018D-096BF00BA285}"/>
              </a:ext>
            </a:extLst>
          </p:cNvPr>
          <p:cNvPicPr>
            <a:picLocks noChangeAspect="1"/>
          </p:cNvPicPr>
          <p:nvPr userDrawn="1"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45541" y="-107499"/>
            <a:ext cx="2350219" cy="6810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362071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  <p:sldLayoutId id="2147483664" r:id="rId2"/>
    <p:sldLayoutId id="2147483665" r:id="rId3"/>
    <p:sldLayoutId id="2147483666" r:id="rId4"/>
  </p:sldLayoutIdLst>
  <p:txStyles>
    <p:titleStyle>
      <a:lvl1pPr algn="l" defTabSz="1219170" rtl="0" eaLnBrk="1" latinLnBrk="0" hangingPunct="1">
        <a:lnSpc>
          <a:spcPct val="90000"/>
        </a:lnSpc>
        <a:spcBef>
          <a:spcPct val="0"/>
        </a:spcBef>
        <a:buNone/>
        <a:defRPr sz="586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04792" indent="-304792" algn="l" defTabSz="1219170" rtl="0" eaLnBrk="1" latinLnBrk="0" hangingPunct="1">
        <a:lnSpc>
          <a:spcPct val="90000"/>
        </a:lnSpc>
        <a:spcBef>
          <a:spcPts val="1333"/>
        </a:spcBef>
        <a:buFont typeface="Arial" panose="020B0604020202020204" pitchFamily="34" charset="0"/>
        <a:buChar char="•"/>
        <a:defRPr sz="3733" kern="1200">
          <a:solidFill>
            <a:schemeClr val="tx1"/>
          </a:solidFill>
          <a:latin typeface="+mn-lt"/>
          <a:ea typeface="+mn-ea"/>
          <a:cs typeface="+mn-cs"/>
        </a:defRPr>
      </a:lvl1pPr>
      <a:lvl2pPr marL="914377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2pPr>
      <a:lvl3pPr marL="1523962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3pPr>
      <a:lvl4pPr marL="2133547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743131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352716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962301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571886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5181470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09585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19170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28754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38339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47924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657509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267093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876678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2">
            <a:extLst>
              <a:ext uri="{FF2B5EF4-FFF2-40B4-BE49-F238E27FC236}">
                <a16:creationId xmlns:a16="http://schemas.microsoft.com/office/drawing/2014/main" id="{D858B0F5-A0B7-5E6B-5AE7-867FC778A746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rcRect/>
          <a:stretch/>
        </p:blipFill>
        <p:spPr>
          <a:xfrm>
            <a:off x="0" y="1786"/>
            <a:ext cx="12195173" cy="6856215"/>
          </a:xfrm>
          <a:prstGeom prst="rect">
            <a:avLst/>
          </a:prstGeom>
        </p:spPr>
      </p:pic>
      <p:sp>
        <p:nvSpPr>
          <p:cNvPr id="4" name="CaixaDeTexto 3">
            <a:extLst>
              <a:ext uri="{FF2B5EF4-FFF2-40B4-BE49-F238E27FC236}">
                <a16:creationId xmlns:a16="http://schemas.microsoft.com/office/drawing/2014/main" id="{C76BD437-73C9-CD23-D2F5-8159E871306F}"/>
              </a:ext>
            </a:extLst>
          </p:cNvPr>
          <p:cNvSpPr txBox="1"/>
          <p:nvPr>
            <p:extLst>
              <p:ext uri="{1162E1C5-73C7-4A58-AE30-91384D911F3F}">
                <p184:classification xmlns:p184="http://schemas.microsoft.com/office/powerpoint/2018/4/main" val="ftr"/>
              </p:ext>
            </p:extLst>
          </p:nvPr>
        </p:nvSpPr>
        <p:spPr>
          <a:xfrm>
            <a:off x="63500" y="6657340"/>
            <a:ext cx="461963" cy="137160"/>
          </a:xfrm>
          <a:prstGeom prst="rect">
            <a:avLst/>
          </a:prstGeom>
        </p:spPr>
        <p:txBody>
          <a:bodyPr horzOverflow="overflow" lIns="0" tIns="0" rIns="0" bIns="0">
            <a:spAutoFit/>
          </a:bodyPr>
          <a:lstStyle/>
          <a:p>
            <a:pPr algn="l"/>
            <a:r>
              <a:rPr lang="en-US" sz="900">
                <a:solidFill>
                  <a:srgbClr val="737373">
                    <a:alpha val="50000"/>
                  </a:srgbClr>
                </a:solidFill>
                <a:latin typeface="Trebuchet MS" panose="020B0603020202020204" pitchFamily="34" charset="0"/>
              </a:rPr>
              <a:t>PÚBLICA</a:t>
            </a:r>
          </a:p>
        </p:txBody>
      </p:sp>
    </p:spTree>
    <p:extLst>
      <p:ext uri="{BB962C8B-B14F-4D97-AF65-F5344CB8AC3E}">
        <p14:creationId xmlns:p14="http://schemas.microsoft.com/office/powerpoint/2010/main" val="299880709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8" r:id="rId1"/>
  </p:sldLayoutIdLst>
  <p:txStyles>
    <p:titleStyle>
      <a:lvl1pPr algn="l" defTabSz="1219170" rtl="0" eaLnBrk="1" latinLnBrk="0" hangingPunct="1">
        <a:lnSpc>
          <a:spcPct val="90000"/>
        </a:lnSpc>
        <a:spcBef>
          <a:spcPct val="0"/>
        </a:spcBef>
        <a:buNone/>
        <a:defRPr sz="586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04792" indent="-304792" algn="l" defTabSz="1219170" rtl="0" eaLnBrk="1" latinLnBrk="0" hangingPunct="1">
        <a:lnSpc>
          <a:spcPct val="90000"/>
        </a:lnSpc>
        <a:spcBef>
          <a:spcPts val="1333"/>
        </a:spcBef>
        <a:buFont typeface="Arial" panose="020B0604020202020204" pitchFamily="34" charset="0"/>
        <a:buChar char="•"/>
        <a:defRPr sz="3733" kern="1200">
          <a:solidFill>
            <a:schemeClr val="tx1"/>
          </a:solidFill>
          <a:latin typeface="+mn-lt"/>
          <a:ea typeface="+mn-ea"/>
          <a:cs typeface="+mn-cs"/>
        </a:defRPr>
      </a:lvl1pPr>
      <a:lvl2pPr marL="914377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2pPr>
      <a:lvl3pPr marL="1523962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3pPr>
      <a:lvl4pPr marL="2133547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743131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352716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962301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571886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5181470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09585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19170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28754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38339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47924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657509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267093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876678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5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5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5.xml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4" Type="http://schemas.openxmlformats.org/officeDocument/2006/relationships/image" Target="../media/image6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5.xml"/><Relationship Id="rId2" Type="http://schemas.openxmlformats.org/officeDocument/2006/relationships/video" Target="../media/media3.wmv"/><Relationship Id="rId1" Type="http://schemas.microsoft.com/office/2007/relationships/media" Target="../media/media3.wmv"/><Relationship Id="rId4" Type="http://schemas.openxmlformats.org/officeDocument/2006/relationships/image" Target="../media/image7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3.png"/><Relationship Id="rId4" Type="http://schemas.openxmlformats.org/officeDocument/2006/relationships/image" Target="../media/image12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5.xml"/><Relationship Id="rId2" Type="http://schemas.openxmlformats.org/officeDocument/2006/relationships/video" Target="../media/media4.mp4"/><Relationship Id="rId1" Type="http://schemas.microsoft.com/office/2007/relationships/media" Target="../media/media4.mp4"/><Relationship Id="rId4" Type="http://schemas.openxmlformats.org/officeDocument/2006/relationships/image" Target="../media/image19.pn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5.wav"/><Relationship Id="rId1" Type="http://schemas.microsoft.com/office/2007/relationships/media" Target="../media/media5.wav"/><Relationship Id="rId5" Type="http://schemas.openxmlformats.org/officeDocument/2006/relationships/image" Target="../media/image22.png"/><Relationship Id="rId4" Type="http://schemas.openxmlformats.org/officeDocument/2006/relationships/image" Target="../media/image21.pn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5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5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5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5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6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EDE4FC3E-CF6A-1CCA-26FA-1672DBBCB56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398473" y="2551613"/>
            <a:ext cx="5436475" cy="1355793"/>
          </a:xfrm>
        </p:spPr>
        <p:txBody>
          <a:bodyPr>
            <a:noAutofit/>
          </a:bodyPr>
          <a:lstStyle/>
          <a:p>
            <a:pPr algn="r"/>
            <a:r>
              <a:rPr lang="pt-BR" sz="3067" dirty="0">
                <a:solidFill>
                  <a:schemeClr val="bg1"/>
                </a:solidFill>
              </a:rPr>
              <a:t>Sensoriamento por fibra ótica (DAS) com foco em Geofísica na Petrobras 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5ADA4C62-6BA6-1881-64F0-E7158E96F6D0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6096001" y="4858967"/>
            <a:ext cx="5436475" cy="435429"/>
          </a:xfrm>
        </p:spPr>
        <p:txBody>
          <a:bodyPr/>
          <a:lstStyle/>
          <a:p>
            <a:pPr algn="r"/>
            <a:r>
              <a:rPr lang="pt-BR" dirty="0">
                <a:solidFill>
                  <a:schemeClr val="bg1"/>
                </a:solidFill>
              </a:rPr>
              <a:t>Alexandre Augusto Cardoso da Silva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C76D5401-8468-01AF-52B1-747043254BB3}"/>
              </a:ext>
            </a:extLst>
          </p:cNvPr>
          <p:cNvSpPr>
            <a:spLocks noGrp="1"/>
          </p:cNvSpPr>
          <p:nvPr>
            <p:ph sz="quarter" idx="10"/>
          </p:nvPr>
        </p:nvSpPr>
        <p:spPr>
          <a:xfrm>
            <a:off x="6096001" y="5438310"/>
            <a:ext cx="5436475" cy="435429"/>
          </a:xfrm>
        </p:spPr>
        <p:txBody>
          <a:bodyPr/>
          <a:lstStyle/>
          <a:p>
            <a:pPr algn="r"/>
            <a:r>
              <a:rPr lang="pt-BR" dirty="0">
                <a:solidFill>
                  <a:schemeClr val="bg1"/>
                </a:solidFill>
              </a:rPr>
              <a:t>Petrobras/Geofísico Consultor</a:t>
            </a:r>
          </a:p>
        </p:txBody>
      </p:sp>
    </p:spTree>
    <p:extLst>
      <p:ext uri="{BB962C8B-B14F-4D97-AF65-F5344CB8AC3E}">
        <p14:creationId xmlns:p14="http://schemas.microsoft.com/office/powerpoint/2010/main" val="260980033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B913E59-0DF0-956E-214F-428398F6A1A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ítulo 4">
            <a:extLst>
              <a:ext uri="{FF2B5EF4-FFF2-40B4-BE49-F238E27FC236}">
                <a16:creationId xmlns:a16="http://schemas.microsoft.com/office/drawing/2014/main" id="{057552B0-3885-E870-0E59-703B2920936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dirty="0" err="1"/>
              <a:t>Distributed</a:t>
            </a:r>
            <a:r>
              <a:rPr lang="pt-BR" dirty="0"/>
              <a:t> </a:t>
            </a:r>
            <a:r>
              <a:rPr lang="pt-BR" dirty="0" err="1"/>
              <a:t>Acoustic</a:t>
            </a:r>
            <a:r>
              <a:rPr lang="pt-BR" dirty="0"/>
              <a:t> </a:t>
            </a:r>
            <a:r>
              <a:rPr lang="pt-BR" dirty="0" err="1"/>
              <a:t>Sensing</a:t>
            </a:r>
            <a:r>
              <a:rPr lang="pt-BR" dirty="0"/>
              <a:t> (DAS)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A066B80B-17C7-BD35-7E00-C12C4E8BE42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83804" y="1493178"/>
            <a:ext cx="5839337" cy="509813"/>
          </a:xfrm>
        </p:spPr>
        <p:txBody>
          <a:bodyPr/>
          <a:lstStyle/>
          <a:p>
            <a:r>
              <a:rPr lang="pt-BR" dirty="0"/>
              <a:t>Vantagens sensoriamento por fibra ótica</a:t>
            </a:r>
          </a:p>
        </p:txBody>
      </p:sp>
      <p:sp>
        <p:nvSpPr>
          <p:cNvPr id="7" name="Espaço Reservado para Conteúdo 6">
            <a:extLst>
              <a:ext uri="{FF2B5EF4-FFF2-40B4-BE49-F238E27FC236}">
                <a16:creationId xmlns:a16="http://schemas.microsoft.com/office/drawing/2014/main" id="{17465786-C680-3455-B545-4DA0CE25B4DF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4161184" y="4051440"/>
            <a:ext cx="1610877" cy="509813"/>
          </a:xfrm>
        </p:spPr>
        <p:txBody>
          <a:bodyPr/>
          <a:lstStyle/>
          <a:p>
            <a:r>
              <a:rPr lang="pt-BR" i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Robustez</a:t>
            </a:r>
          </a:p>
        </p:txBody>
      </p:sp>
      <p:sp>
        <p:nvSpPr>
          <p:cNvPr id="4" name="CaixaDeTexto 3">
            <a:extLst>
              <a:ext uri="{FF2B5EF4-FFF2-40B4-BE49-F238E27FC236}">
                <a16:creationId xmlns:a16="http://schemas.microsoft.com/office/drawing/2014/main" id="{8A4AB711-78AC-9AF7-3BC0-52970BA075FA}"/>
              </a:ext>
            </a:extLst>
          </p:cNvPr>
          <p:cNvSpPr txBox="1"/>
          <p:nvPr/>
        </p:nvSpPr>
        <p:spPr>
          <a:xfrm>
            <a:off x="6767445" y="5717075"/>
            <a:ext cx="1014001" cy="44121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09585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267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Custo</a:t>
            </a:r>
          </a:p>
        </p:txBody>
      </p:sp>
      <p:sp>
        <p:nvSpPr>
          <p:cNvPr id="9" name="CaixaDeTexto 8">
            <a:extLst>
              <a:ext uri="{FF2B5EF4-FFF2-40B4-BE49-F238E27FC236}">
                <a16:creationId xmlns:a16="http://schemas.microsoft.com/office/drawing/2014/main" id="{80BD75F1-1EDD-3488-8F1A-BB23AE2BAFF9}"/>
              </a:ext>
            </a:extLst>
          </p:cNvPr>
          <p:cNvSpPr txBox="1"/>
          <p:nvPr/>
        </p:nvSpPr>
        <p:spPr>
          <a:xfrm>
            <a:off x="6208269" y="2936558"/>
            <a:ext cx="1990409" cy="40633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1219170" rtl="0" eaLnBrk="1" fontAlgn="auto" latinLnBrk="0" hangingPunct="1">
              <a:lnSpc>
                <a:spcPct val="90000"/>
              </a:lnSpc>
              <a:spcBef>
                <a:spcPts val="1333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267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Simplificação</a:t>
            </a:r>
          </a:p>
        </p:txBody>
      </p:sp>
      <p:sp>
        <p:nvSpPr>
          <p:cNvPr id="11" name="CaixaDeTexto 10">
            <a:extLst>
              <a:ext uri="{FF2B5EF4-FFF2-40B4-BE49-F238E27FC236}">
                <a16:creationId xmlns:a16="http://schemas.microsoft.com/office/drawing/2014/main" id="{FB8DD009-82FA-2CD2-FBE4-0A76E1B7904E}"/>
              </a:ext>
            </a:extLst>
          </p:cNvPr>
          <p:cNvSpPr txBox="1"/>
          <p:nvPr/>
        </p:nvSpPr>
        <p:spPr>
          <a:xfrm>
            <a:off x="8565234" y="4051441"/>
            <a:ext cx="1965828" cy="406330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US"/>
            </a:defPPr>
            <a:lvl1pPr defTabSz="914400">
              <a:lnSpc>
                <a:spcPct val="90000"/>
              </a:lnSpc>
              <a:spcBef>
                <a:spcPts val="1000"/>
              </a:spcBef>
              <a:defRPr sz="1700" i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0" marR="0" lvl="0" indent="0" algn="l" defTabSz="1219170" rtl="0" eaLnBrk="1" fontAlgn="auto" latinLnBrk="0" hangingPunct="1">
              <a:lnSpc>
                <a:spcPct val="90000"/>
              </a:lnSpc>
              <a:spcBef>
                <a:spcPts val="1333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267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Redundância</a:t>
            </a:r>
          </a:p>
        </p:txBody>
      </p:sp>
      <p:sp>
        <p:nvSpPr>
          <p:cNvPr id="12" name="Seta: para Baixo 11">
            <a:extLst>
              <a:ext uri="{FF2B5EF4-FFF2-40B4-BE49-F238E27FC236}">
                <a16:creationId xmlns:a16="http://schemas.microsoft.com/office/drawing/2014/main" id="{994DAEA6-71D3-1EC6-9268-AAEA93A4F2CD}"/>
              </a:ext>
            </a:extLst>
          </p:cNvPr>
          <p:cNvSpPr/>
          <p:nvPr/>
        </p:nvSpPr>
        <p:spPr>
          <a:xfrm rot="18992058">
            <a:off x="6095468" y="4368808"/>
            <a:ext cx="379896" cy="1448904"/>
          </a:xfrm>
          <a:prstGeom prst="downArrow">
            <a:avLst/>
          </a:prstGeom>
          <a:solidFill>
            <a:schemeClr val="bg1">
              <a:lumMod val="85000"/>
            </a:schemeClr>
          </a:solidFill>
          <a:ln>
            <a:solidFill>
              <a:schemeClr val="tx1">
                <a:lumMod val="95000"/>
                <a:lumOff val="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09585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4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Seta: para Baixo 12">
            <a:extLst>
              <a:ext uri="{FF2B5EF4-FFF2-40B4-BE49-F238E27FC236}">
                <a16:creationId xmlns:a16="http://schemas.microsoft.com/office/drawing/2014/main" id="{5BF8684E-1CC8-1F3D-1497-5A7EE87459AB}"/>
              </a:ext>
            </a:extLst>
          </p:cNvPr>
          <p:cNvSpPr/>
          <p:nvPr/>
        </p:nvSpPr>
        <p:spPr>
          <a:xfrm rot="2059938">
            <a:off x="7861313" y="4319907"/>
            <a:ext cx="379896" cy="1448904"/>
          </a:xfrm>
          <a:prstGeom prst="downArrow">
            <a:avLst/>
          </a:prstGeom>
          <a:solidFill>
            <a:schemeClr val="bg1">
              <a:lumMod val="85000"/>
            </a:schemeClr>
          </a:solidFill>
          <a:ln>
            <a:solidFill>
              <a:schemeClr val="tx1">
                <a:lumMod val="95000"/>
                <a:lumOff val="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09585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4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4" name="Seta: para Baixo 13">
            <a:extLst>
              <a:ext uri="{FF2B5EF4-FFF2-40B4-BE49-F238E27FC236}">
                <a16:creationId xmlns:a16="http://schemas.microsoft.com/office/drawing/2014/main" id="{6D927699-C931-791D-2BF4-4682438359D6}"/>
              </a:ext>
            </a:extLst>
          </p:cNvPr>
          <p:cNvSpPr/>
          <p:nvPr/>
        </p:nvSpPr>
        <p:spPr>
          <a:xfrm>
            <a:off x="7013784" y="3470188"/>
            <a:ext cx="379896" cy="1829339"/>
          </a:xfrm>
          <a:prstGeom prst="downArrow">
            <a:avLst/>
          </a:prstGeom>
          <a:solidFill>
            <a:schemeClr val="bg1">
              <a:lumMod val="85000"/>
            </a:schemeClr>
          </a:solidFill>
          <a:ln>
            <a:solidFill>
              <a:schemeClr val="tx1">
                <a:lumMod val="95000"/>
                <a:lumOff val="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09585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4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716636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C551A55-8F5D-88F5-7BA6-4F8CCF811FD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ço Reservado para Conteúdo 6">
            <a:extLst>
              <a:ext uri="{FF2B5EF4-FFF2-40B4-BE49-F238E27FC236}">
                <a16:creationId xmlns:a16="http://schemas.microsoft.com/office/drawing/2014/main" id="{4B973135-9821-BD22-06F1-70E9397ADC7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334914" y="1236295"/>
            <a:ext cx="7724319" cy="509813"/>
          </a:xfrm>
        </p:spPr>
        <p:txBody>
          <a:bodyPr/>
          <a:lstStyle/>
          <a:p>
            <a:r>
              <a:rPr lang="pt-BR" dirty="0"/>
              <a:t>Aquisição sísmica do tipo </a:t>
            </a:r>
            <a:r>
              <a:rPr lang="pt-BR" dirty="0" err="1"/>
              <a:t>streamer</a:t>
            </a:r>
            <a:r>
              <a:rPr lang="pt-BR" dirty="0"/>
              <a:t>  (cabo em superfície)</a:t>
            </a:r>
          </a:p>
        </p:txBody>
      </p:sp>
      <p:sp>
        <p:nvSpPr>
          <p:cNvPr id="3" name="CaixaDeTexto 2">
            <a:extLst>
              <a:ext uri="{FF2B5EF4-FFF2-40B4-BE49-F238E27FC236}">
                <a16:creationId xmlns:a16="http://schemas.microsoft.com/office/drawing/2014/main" id="{B2C82BE0-0B91-1695-3AF4-9E5CA4C20DB1}"/>
              </a:ext>
            </a:extLst>
          </p:cNvPr>
          <p:cNvSpPr txBox="1"/>
          <p:nvPr/>
        </p:nvSpPr>
        <p:spPr>
          <a:xfrm>
            <a:off x="8671905" y="6355299"/>
            <a:ext cx="3520096" cy="47198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1400" b="0" i="1" u="none" strike="noStrike" kern="1200" cap="none" spc="0" normalizeH="0" baseline="0" noProof="0" dirty="0">
                <a:ln>
                  <a:noFill/>
                </a:ln>
                <a:solidFill>
                  <a:srgbClr val="001EFF"/>
                </a:solidFill>
                <a:effectLst/>
                <a:uLnTx/>
                <a:uFillTx/>
                <a:latin typeface="Petrobras Sans" panose="020B0606020204030204" pitchFamily="34" charset="0"/>
                <a:ea typeface="+mn-ea"/>
                <a:cs typeface="+mn-cs"/>
              </a:rPr>
              <a:t>Woodside Energy</a:t>
            </a:r>
            <a:br>
              <a:rPr kumimoji="0" lang="pt-BR" sz="1400" b="0" i="1" u="none" strike="noStrike" kern="1200" cap="none" spc="0" normalizeH="0" baseline="0" noProof="0" dirty="0">
                <a:ln>
                  <a:noFill/>
                </a:ln>
                <a:solidFill>
                  <a:srgbClr val="001EFF"/>
                </a:solidFill>
                <a:effectLst/>
                <a:uLnTx/>
                <a:uFillTx/>
                <a:latin typeface="Petrobras Sans" panose="020B0606020204030204" pitchFamily="34" charset="0"/>
                <a:ea typeface="+mn-ea"/>
                <a:cs typeface="+mn-cs"/>
              </a:rPr>
            </a:br>
            <a:r>
              <a:rPr kumimoji="0" lang="pt-BR" sz="1067" b="0" i="1" u="none" strike="noStrike" kern="1200" cap="none" spc="0" normalizeH="0" baseline="0" noProof="0" dirty="0">
                <a:ln>
                  <a:noFill/>
                </a:ln>
                <a:solidFill>
                  <a:srgbClr val="001EFF"/>
                </a:solidFill>
                <a:effectLst/>
                <a:uLnTx/>
                <a:uFillTx/>
                <a:latin typeface="Petrobras Sans" panose="020B0606020204030204" pitchFamily="34" charset="0"/>
                <a:ea typeface="+mn-ea"/>
                <a:cs typeface="+mn-cs"/>
              </a:rPr>
              <a:t>https://youtu.be/hXTcnd1pXBU?si=X-mbnl8BS0qupwtP</a:t>
            </a:r>
            <a:endParaRPr kumimoji="0" lang="en-US" sz="1067" b="0" i="0" u="none" strike="noStrike" kern="1200" cap="none" spc="0" normalizeH="0" baseline="0" noProof="0" dirty="0">
              <a:ln>
                <a:noFill/>
              </a:ln>
              <a:solidFill>
                <a:srgbClr val="001EFF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2" name="Título 4">
            <a:extLst>
              <a:ext uri="{FF2B5EF4-FFF2-40B4-BE49-F238E27FC236}">
                <a16:creationId xmlns:a16="http://schemas.microsoft.com/office/drawing/2014/main" id="{BC3056B2-EB5B-F2A1-5390-677FB55DF36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21949" y="366185"/>
            <a:ext cx="8680287" cy="678844"/>
          </a:xfrm>
        </p:spPr>
        <p:txBody>
          <a:bodyPr/>
          <a:lstStyle/>
          <a:p>
            <a:r>
              <a:rPr lang="pt-BR" dirty="0"/>
              <a:t>Evolução da aquisição sísmica offshore</a:t>
            </a:r>
          </a:p>
        </p:txBody>
      </p:sp>
      <p:pic>
        <p:nvPicPr>
          <p:cNvPr id="13" name="aquisição streamer">
            <a:hlinkClick r:id="" action="ppaction://media"/>
            <a:extLst>
              <a:ext uri="{FF2B5EF4-FFF2-40B4-BE49-F238E27FC236}">
                <a16:creationId xmlns:a16="http://schemas.microsoft.com/office/drawing/2014/main" id="{4C80881B-29A5-E405-EA00-E2692638A501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l="12000" r="12000"/>
          <a:stretch/>
        </p:blipFill>
        <p:spPr>
          <a:xfrm>
            <a:off x="3581744" y="1937375"/>
            <a:ext cx="7254240" cy="40914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441955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8963" fill="hold"/>
                                        <p:tgtEl>
                                          <p:spTgt spid="1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 mute="1">
                <p:cTn id="7" repeatCount="indefinite" fill="hold" display="0">
                  <p:stCondLst>
                    <p:cond delay="indefinite"/>
                  </p:stCondLst>
                </p:cTn>
                <p:tgtEl>
                  <p:spTgt spid="13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1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C631EA6-0EA2-1817-15E9-436F9145D6C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VIDEO-2024-06-25-23-41-20">
            <a:hlinkClick r:id="" action="ppaction://media"/>
            <a:extLst>
              <a:ext uri="{FF2B5EF4-FFF2-40B4-BE49-F238E27FC236}">
                <a16:creationId xmlns:a16="http://schemas.microsoft.com/office/drawing/2014/main" id="{6F626046-C421-2B1F-97F5-F37B94E9EBEB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 rotWithShape="1">
          <a:blip r:embed="rId4"/>
          <a:srcRect t="8887" b="8447"/>
          <a:stretch/>
        </p:blipFill>
        <p:spPr>
          <a:xfrm rot="16200000">
            <a:off x="4985609" y="189718"/>
            <a:ext cx="4310039" cy="7552508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97544B8A-E81D-CE92-4595-6FD02FA08E1B}"/>
              </a:ext>
            </a:extLst>
          </p:cNvPr>
          <p:cNvSpPr txBox="1"/>
          <p:nvPr/>
        </p:nvSpPr>
        <p:spPr>
          <a:xfrm>
            <a:off x="6922347" y="6230904"/>
            <a:ext cx="5115749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r" defTabSz="914377"/>
            <a:r>
              <a:rPr lang="pt-BR" sz="1400" i="1" dirty="0">
                <a:solidFill>
                  <a:srgbClr val="001EFF"/>
                </a:solidFill>
                <a:latin typeface="Petrobras Sans" panose="020B0606020204030204" pitchFamily="34" charset="0"/>
              </a:rPr>
              <a:t>Chevron</a:t>
            </a:r>
            <a:br>
              <a:rPr lang="pt-BR" sz="1400" i="1" dirty="0">
                <a:solidFill>
                  <a:srgbClr val="001EFF"/>
                </a:solidFill>
                <a:latin typeface="Petrobras Sans" panose="020B0606020204030204" pitchFamily="34" charset="0"/>
              </a:rPr>
            </a:br>
            <a:r>
              <a:rPr lang="pt-BR" sz="1400" i="1" dirty="0">
                <a:solidFill>
                  <a:srgbClr val="001EFF"/>
                </a:solidFill>
                <a:latin typeface="Petrobras Sans" panose="020B0606020204030204" pitchFamily="34" charset="0"/>
              </a:rPr>
              <a:t>https://youtu.be/w8j2iZBm5aY?si=LiWFokP5-0ZJU5wa</a:t>
            </a:r>
            <a:endParaRPr lang="en-US" sz="1400" dirty="0">
              <a:solidFill>
                <a:srgbClr val="001EFF"/>
              </a:solidFill>
              <a:latin typeface="Calibri"/>
            </a:endParaRPr>
          </a:p>
        </p:txBody>
      </p:sp>
      <p:sp>
        <p:nvSpPr>
          <p:cNvPr id="14" name="Espaço Reservado para Conteúdo 6">
            <a:extLst>
              <a:ext uri="{FF2B5EF4-FFF2-40B4-BE49-F238E27FC236}">
                <a16:creationId xmlns:a16="http://schemas.microsoft.com/office/drawing/2014/main" id="{B3F02DF2-3C42-2111-9DB2-1E17275F59A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448554" y="1191226"/>
            <a:ext cx="7724319" cy="509813"/>
          </a:xfrm>
        </p:spPr>
        <p:txBody>
          <a:bodyPr/>
          <a:lstStyle/>
          <a:p>
            <a:r>
              <a:rPr lang="pt-BR" dirty="0"/>
              <a:t>Aquisição sísmica do tipo OD OBN  (sensores de fundo)</a:t>
            </a:r>
          </a:p>
        </p:txBody>
      </p:sp>
      <p:sp>
        <p:nvSpPr>
          <p:cNvPr id="21" name="Título 4">
            <a:extLst>
              <a:ext uri="{FF2B5EF4-FFF2-40B4-BE49-F238E27FC236}">
                <a16:creationId xmlns:a16="http://schemas.microsoft.com/office/drawing/2014/main" id="{238708BF-9831-EF09-F737-649EC40F71A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21949" y="366185"/>
            <a:ext cx="8680287" cy="678844"/>
          </a:xfrm>
        </p:spPr>
        <p:txBody>
          <a:bodyPr/>
          <a:lstStyle/>
          <a:p>
            <a:r>
              <a:rPr lang="pt-BR" dirty="0"/>
              <a:t>Evolução da aquisição sísmica offshore</a:t>
            </a:r>
          </a:p>
        </p:txBody>
      </p:sp>
    </p:spTree>
    <p:extLst>
      <p:ext uri="{BB962C8B-B14F-4D97-AF65-F5344CB8AC3E}">
        <p14:creationId xmlns:p14="http://schemas.microsoft.com/office/powerpoint/2010/main" val="12219827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2693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1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 mute="1">
                <p:cTn id="12" repeatCount="indefinite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C551A55-8F5D-88F5-7BA6-4F8CCF811FD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Think_Tank_Final.wmv">
            <a:hlinkClick r:id="" action="ppaction://media"/>
            <a:extLst>
              <a:ext uri="{FF2B5EF4-FFF2-40B4-BE49-F238E27FC236}">
                <a16:creationId xmlns:a16="http://schemas.microsoft.com/office/drawing/2014/main" id="{9AF47A80-2144-1E9A-5217-53E6A5EB0B15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t="1497"/>
          <a:stretch/>
        </p:blipFill>
        <p:spPr>
          <a:xfrm>
            <a:off x="3765007" y="1847237"/>
            <a:ext cx="7206963" cy="4517695"/>
          </a:xfrm>
          <a:prstGeom prst="rect">
            <a:avLst/>
          </a:prstGeom>
          <a:ln w="107950" cap="rnd">
            <a:noFill/>
          </a:ln>
          <a:effectLst/>
        </p:spPr>
      </p:pic>
      <p:sp>
        <p:nvSpPr>
          <p:cNvPr id="12" name="Espaço Reservado para Conteúdo 6">
            <a:extLst>
              <a:ext uri="{FF2B5EF4-FFF2-40B4-BE49-F238E27FC236}">
                <a16:creationId xmlns:a16="http://schemas.microsoft.com/office/drawing/2014/main" id="{922035EF-DBEA-2D31-A5C8-3154161E67FF}"/>
              </a:ext>
            </a:extLst>
          </p:cNvPr>
          <p:cNvSpPr txBox="1">
            <a:spLocks/>
          </p:cNvSpPr>
          <p:nvPr/>
        </p:nvSpPr>
        <p:spPr>
          <a:xfrm>
            <a:off x="3864719" y="1191226"/>
            <a:ext cx="6955287" cy="509813"/>
          </a:xfrm>
          <a:prstGeom prst="rect">
            <a:avLst/>
          </a:prstGeom>
        </p:spPr>
        <p:txBody>
          <a:bodyPr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800" b="0" i="0" kern="1200">
                <a:solidFill>
                  <a:srgbClr val="001EFF"/>
                </a:solidFill>
                <a:latin typeface="Barlow" pitchFamily="2" charset="77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defTabSz="1219170">
              <a:spcBef>
                <a:spcPts val="1333"/>
              </a:spcBef>
            </a:pPr>
            <a:r>
              <a:rPr lang="pt-BR" sz="2400" dirty="0"/>
              <a:t>Aquisição sísmica do tipo PRM (sensores de fundo)</a:t>
            </a:r>
          </a:p>
        </p:txBody>
      </p:sp>
      <p:sp>
        <p:nvSpPr>
          <p:cNvPr id="16" name="Título 4">
            <a:extLst>
              <a:ext uri="{FF2B5EF4-FFF2-40B4-BE49-F238E27FC236}">
                <a16:creationId xmlns:a16="http://schemas.microsoft.com/office/drawing/2014/main" id="{84A80778-086D-725C-436E-4833045546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21949" y="366185"/>
            <a:ext cx="8680287" cy="678844"/>
          </a:xfrm>
        </p:spPr>
        <p:txBody>
          <a:bodyPr/>
          <a:lstStyle/>
          <a:p>
            <a:r>
              <a:rPr lang="pt-BR" dirty="0"/>
              <a:t>Evolução da aquisição sísmica offshore</a:t>
            </a:r>
          </a:p>
        </p:txBody>
      </p:sp>
    </p:spTree>
    <p:extLst>
      <p:ext uri="{BB962C8B-B14F-4D97-AF65-F5344CB8AC3E}">
        <p14:creationId xmlns:p14="http://schemas.microsoft.com/office/powerpoint/2010/main" val="25309920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90733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1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video>
              <p:cMediaNode vol="80000" mute="1">
                <p:cTn id="12" repeatCount="indefinite" fill="hold" display="0">
                  <p:stCondLst>
                    <p:cond delay="indefinite"/>
                  </p:stCondLst>
                </p:cTn>
                <p:tgtEl>
                  <p:spTgt spid="9"/>
                </p:tgtEl>
              </p:cMediaNode>
            </p:video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C4FA868-7E63-46B4-F64B-B6E0446DEF0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ítulo 4">
            <a:extLst>
              <a:ext uri="{FF2B5EF4-FFF2-40B4-BE49-F238E27FC236}">
                <a16:creationId xmlns:a16="http://schemas.microsoft.com/office/drawing/2014/main" id="{3E525053-FF71-58F7-83CB-962EB45473A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dirty="0" err="1"/>
              <a:t>Distributed</a:t>
            </a:r>
            <a:r>
              <a:rPr lang="pt-BR" dirty="0"/>
              <a:t> </a:t>
            </a:r>
            <a:r>
              <a:rPr lang="pt-BR" dirty="0" err="1"/>
              <a:t>Acoustic</a:t>
            </a:r>
            <a:r>
              <a:rPr lang="pt-BR" dirty="0"/>
              <a:t> </a:t>
            </a:r>
            <a:r>
              <a:rPr lang="pt-BR" dirty="0" err="1"/>
              <a:t>Sensing</a:t>
            </a:r>
            <a:r>
              <a:rPr lang="pt-BR" dirty="0"/>
              <a:t> (DAS)</a:t>
            </a:r>
          </a:p>
        </p:txBody>
      </p:sp>
      <p:pic>
        <p:nvPicPr>
          <p:cNvPr id="3" name="Imagem 2">
            <a:extLst>
              <a:ext uri="{FF2B5EF4-FFF2-40B4-BE49-F238E27FC236}">
                <a16:creationId xmlns:a16="http://schemas.microsoft.com/office/drawing/2014/main" id="{3DCB3F12-06A7-BAB1-0345-191E3AFF4BF0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r="3016" b="13429"/>
          <a:stretch/>
        </p:blipFill>
        <p:spPr>
          <a:xfrm>
            <a:off x="6259704" y="1660939"/>
            <a:ext cx="5932297" cy="4592339"/>
          </a:xfrm>
          <a:prstGeom prst="rect">
            <a:avLst/>
          </a:prstGeom>
        </p:spPr>
      </p:pic>
      <p:pic>
        <p:nvPicPr>
          <p:cNvPr id="6" name="Imagem 5">
            <a:extLst>
              <a:ext uri="{FF2B5EF4-FFF2-40B4-BE49-F238E27FC236}">
                <a16:creationId xmlns:a16="http://schemas.microsoft.com/office/drawing/2014/main" id="{062987DB-5341-B34F-1EB0-49E6C160DAB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692080" y="1255550"/>
            <a:ext cx="3403921" cy="3095897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32A539D8-825B-09E4-5604-AF729549BB34}"/>
              </a:ext>
            </a:extLst>
          </p:cNvPr>
          <p:cNvSpPr txBox="1"/>
          <p:nvPr/>
        </p:nvSpPr>
        <p:spPr>
          <a:xfrm>
            <a:off x="4838480" y="6337929"/>
            <a:ext cx="7447721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914377">
              <a:defRPr/>
            </a:pPr>
            <a:r>
              <a:rPr lang="en-US" sz="1200" i="1" dirty="0">
                <a:solidFill>
                  <a:srgbClr val="016299"/>
                </a:solidFill>
                <a:latin typeface="Petrobras Sans" panose="020B0606020204030204" pitchFamily="34" charset="0"/>
              </a:rPr>
              <a:t>Mark Willis, DAS for Seismic Measurements – What Geophysicists and Engineers Need to Know, SEG DISC, 2022</a:t>
            </a:r>
          </a:p>
        </p:txBody>
      </p:sp>
      <p:sp>
        <p:nvSpPr>
          <p:cNvPr id="12" name="CaixaDeTexto 11">
            <a:extLst>
              <a:ext uri="{FF2B5EF4-FFF2-40B4-BE49-F238E27FC236}">
                <a16:creationId xmlns:a16="http://schemas.microsoft.com/office/drawing/2014/main" id="{5A15249A-6C05-CA55-28EC-DD680C0888E3}"/>
              </a:ext>
            </a:extLst>
          </p:cNvPr>
          <p:cNvSpPr txBox="1"/>
          <p:nvPr/>
        </p:nvSpPr>
        <p:spPr>
          <a:xfrm>
            <a:off x="2539601" y="4522577"/>
            <a:ext cx="1641063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609585"/>
            <a:r>
              <a:rPr lang="en-US" sz="1200" i="1" dirty="0" err="1">
                <a:solidFill>
                  <a:srgbClr val="016299"/>
                </a:solidFill>
                <a:latin typeface="Petrobras Sans" panose="020B0606020204030204" pitchFamily="34" charset="0"/>
              </a:rPr>
              <a:t>Silixa</a:t>
            </a:r>
            <a:r>
              <a:rPr lang="en-US" sz="1200" i="1" dirty="0">
                <a:solidFill>
                  <a:srgbClr val="016299"/>
                </a:solidFill>
                <a:latin typeface="Petrobras Sans" panose="020B0606020204030204" pitchFamily="34" charset="0"/>
              </a:rPr>
              <a:t>/Luna company</a:t>
            </a:r>
            <a:endParaRPr lang="en-US" sz="2400" dirty="0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305997244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9FC7D5B-66E3-966F-2E00-57EABDEED3A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ítulo 4">
            <a:extLst>
              <a:ext uri="{FF2B5EF4-FFF2-40B4-BE49-F238E27FC236}">
                <a16:creationId xmlns:a16="http://schemas.microsoft.com/office/drawing/2014/main" id="{C9C82D80-6344-76A3-4678-BC4514AFC5F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34847" y="377156"/>
            <a:ext cx="8803715" cy="561657"/>
          </a:xfrm>
        </p:spPr>
        <p:txBody>
          <a:bodyPr/>
          <a:lstStyle/>
          <a:p>
            <a:r>
              <a:rPr lang="pt-BR" dirty="0"/>
              <a:t>Exemplo dados sísmico: S-DAS em fibra de comunicação</a:t>
            </a:r>
          </a:p>
        </p:txBody>
      </p:sp>
      <p:sp>
        <p:nvSpPr>
          <p:cNvPr id="3" name="CaixaDeTexto 2">
            <a:extLst>
              <a:ext uri="{FF2B5EF4-FFF2-40B4-BE49-F238E27FC236}">
                <a16:creationId xmlns:a16="http://schemas.microsoft.com/office/drawing/2014/main" id="{CA05BDF4-E521-79DA-5659-B205C9537BF8}"/>
              </a:ext>
            </a:extLst>
          </p:cNvPr>
          <p:cNvSpPr txBox="1"/>
          <p:nvPr/>
        </p:nvSpPr>
        <p:spPr>
          <a:xfrm>
            <a:off x="6276594" y="6550225"/>
            <a:ext cx="5915407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914377">
              <a:defRPr/>
            </a:pPr>
            <a:r>
              <a:rPr lang="en-US" sz="1200" i="1" dirty="0">
                <a:solidFill>
                  <a:srgbClr val="016299"/>
                </a:solidFill>
                <a:latin typeface="Petrobras Sans" panose="020B0606020204030204" pitchFamily="34" charset="0"/>
              </a:rPr>
              <a:t>Bachrach et al, New wiggles from old cables:  Imaging consideration, Geophysics, 2023</a:t>
            </a:r>
          </a:p>
        </p:txBody>
      </p:sp>
      <p:sp>
        <p:nvSpPr>
          <p:cNvPr id="4" name="CaixaDeTexto 3">
            <a:extLst>
              <a:ext uri="{FF2B5EF4-FFF2-40B4-BE49-F238E27FC236}">
                <a16:creationId xmlns:a16="http://schemas.microsoft.com/office/drawing/2014/main" id="{B977C9D3-EF1F-B08F-3525-7E07B69DA9A3}"/>
              </a:ext>
            </a:extLst>
          </p:cNvPr>
          <p:cNvSpPr txBox="1"/>
          <p:nvPr/>
        </p:nvSpPr>
        <p:spPr>
          <a:xfrm>
            <a:off x="1381722" y="5539919"/>
            <a:ext cx="2706703" cy="584775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algn="ctr" defTabSz="914377">
              <a:defRPr/>
            </a:pPr>
            <a:r>
              <a:rPr lang="en-US" sz="1600" i="1" dirty="0">
                <a:solidFill>
                  <a:prstClr val="black"/>
                </a:solidFill>
                <a:latin typeface="Petrobras Sans" panose="020B0606020204030204" pitchFamily="34" charset="0"/>
              </a:rPr>
              <a:t>Cabo de </a:t>
            </a:r>
            <a:r>
              <a:rPr lang="en-US" sz="1600" i="1" dirty="0" err="1">
                <a:solidFill>
                  <a:prstClr val="black"/>
                </a:solidFill>
                <a:latin typeface="Petrobras Sans" panose="020B0606020204030204" pitchFamily="34" charset="0"/>
              </a:rPr>
              <a:t>comunicação</a:t>
            </a:r>
            <a:r>
              <a:rPr lang="en-US" sz="1600" i="1" dirty="0">
                <a:solidFill>
                  <a:prstClr val="black"/>
                </a:solidFill>
                <a:latin typeface="Petrobras Sans" panose="020B0606020204030204" pitchFamily="34" charset="0"/>
              </a:rPr>
              <a:t> (1998): </a:t>
            </a:r>
            <a:r>
              <a:rPr lang="en-US" sz="1600" i="1" dirty="0" err="1">
                <a:solidFill>
                  <a:prstClr val="black"/>
                </a:solidFill>
                <a:latin typeface="Petrobras Sans" panose="020B0606020204030204" pitchFamily="34" charset="0"/>
              </a:rPr>
              <a:t>Aquisição</a:t>
            </a:r>
            <a:r>
              <a:rPr lang="en-US" sz="1600" i="1" dirty="0">
                <a:solidFill>
                  <a:prstClr val="black"/>
                </a:solidFill>
                <a:latin typeface="Petrobras Sans" panose="020B0606020204030204" pitchFamily="34" charset="0"/>
              </a:rPr>
              <a:t> streamer</a:t>
            </a:r>
          </a:p>
        </p:txBody>
      </p:sp>
      <p:pic>
        <p:nvPicPr>
          <p:cNvPr id="6" name="Imagem 5">
            <a:extLst>
              <a:ext uri="{FF2B5EF4-FFF2-40B4-BE49-F238E27FC236}">
                <a16:creationId xmlns:a16="http://schemas.microsoft.com/office/drawing/2014/main" id="{0D43A721-54BE-9D71-E9C2-CD14B6C5875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863345" y="1290049"/>
            <a:ext cx="5735039" cy="4263264"/>
          </a:xfrm>
          <a:prstGeom prst="rect">
            <a:avLst/>
          </a:prstGeom>
        </p:spPr>
      </p:pic>
      <p:sp>
        <p:nvSpPr>
          <p:cNvPr id="7" name="TextBox 8">
            <a:extLst>
              <a:ext uri="{FF2B5EF4-FFF2-40B4-BE49-F238E27FC236}">
                <a16:creationId xmlns:a16="http://schemas.microsoft.com/office/drawing/2014/main" id="{0CA18BD8-35EF-607E-910A-507FEC928E6E}"/>
              </a:ext>
            </a:extLst>
          </p:cNvPr>
          <p:cNvSpPr txBox="1"/>
          <p:nvPr/>
        </p:nvSpPr>
        <p:spPr>
          <a:xfrm>
            <a:off x="7267251" y="5553314"/>
            <a:ext cx="292722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914377">
              <a:defRPr/>
            </a:pPr>
            <a:r>
              <a:rPr lang="en-GB" sz="1400" i="1" dirty="0">
                <a:solidFill>
                  <a:srgbClr val="016299"/>
                </a:solidFill>
                <a:latin typeface="Petrobras Sans" panose="020B0606020204030204" pitchFamily="34" charset="0"/>
              </a:rPr>
              <a:t>S-DAS Raw Shot</a:t>
            </a:r>
          </a:p>
        </p:txBody>
      </p:sp>
      <p:pic>
        <p:nvPicPr>
          <p:cNvPr id="8" name="Picture 5" descr="Graphical user interface, application&#10;&#10;Description automatically generated">
            <a:extLst>
              <a:ext uri="{FF2B5EF4-FFF2-40B4-BE49-F238E27FC236}">
                <a16:creationId xmlns:a16="http://schemas.microsoft.com/office/drawing/2014/main" id="{553059D4-709C-A214-9630-B8BB74BE13D6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664" t="3387" r="65469" b="30438"/>
          <a:stretch/>
        </p:blipFill>
        <p:spPr>
          <a:xfrm>
            <a:off x="5069536" y="1242336"/>
            <a:ext cx="3105221" cy="4623771"/>
          </a:xfrm>
          <a:prstGeom prst="rect">
            <a:avLst/>
          </a:prstGeom>
        </p:spPr>
      </p:pic>
      <p:pic>
        <p:nvPicPr>
          <p:cNvPr id="9" name="Picture 12" descr="Graphical user interface, application&#10;&#10;Description automatically generated">
            <a:extLst>
              <a:ext uri="{FF2B5EF4-FFF2-40B4-BE49-F238E27FC236}">
                <a16:creationId xmlns:a16="http://schemas.microsoft.com/office/drawing/2014/main" id="{5F0E02BE-47DE-C237-C6EA-9EBE51F0EE0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664" t="3387" r="65469" b="30438"/>
          <a:stretch>
            <a:fillRect/>
          </a:stretch>
        </p:blipFill>
        <p:spPr>
          <a:xfrm>
            <a:off x="8734418" y="1242336"/>
            <a:ext cx="3105223" cy="4623771"/>
          </a:xfrm>
          <a:prstGeom prst="rect">
            <a:avLst/>
          </a:prstGeom>
        </p:spPr>
      </p:pic>
      <p:sp>
        <p:nvSpPr>
          <p:cNvPr id="11" name="TextBox 6">
            <a:extLst>
              <a:ext uri="{FF2B5EF4-FFF2-40B4-BE49-F238E27FC236}">
                <a16:creationId xmlns:a16="http://schemas.microsoft.com/office/drawing/2014/main" id="{6F29F515-69BB-6CF6-C70F-BE141B4C122B}"/>
              </a:ext>
            </a:extLst>
          </p:cNvPr>
          <p:cNvSpPr txBox="1"/>
          <p:nvPr/>
        </p:nvSpPr>
        <p:spPr>
          <a:xfrm>
            <a:off x="9128049" y="5908145"/>
            <a:ext cx="2535367" cy="307777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 defTabSz="914377">
              <a:defRPr/>
            </a:pPr>
            <a:r>
              <a:rPr lang="en-GB" sz="1400" i="1" dirty="0">
                <a:solidFill>
                  <a:srgbClr val="016299"/>
                </a:solidFill>
                <a:latin typeface="Petrobras Sans" panose="020B0606020204030204" pitchFamily="34" charset="0"/>
              </a:rPr>
              <a:t>Towed streamer 75Hz RTM</a:t>
            </a:r>
            <a:endParaRPr lang="en-US" sz="1400" i="1" dirty="0">
              <a:solidFill>
                <a:srgbClr val="016299"/>
              </a:solidFill>
              <a:latin typeface="Petrobras Sans" panose="020B0606020204030204" pitchFamily="34" charset="0"/>
            </a:endParaRPr>
          </a:p>
        </p:txBody>
      </p:sp>
      <p:sp>
        <p:nvSpPr>
          <p:cNvPr id="12" name="TextBox 7">
            <a:extLst>
              <a:ext uri="{FF2B5EF4-FFF2-40B4-BE49-F238E27FC236}">
                <a16:creationId xmlns:a16="http://schemas.microsoft.com/office/drawing/2014/main" id="{286A63FB-C213-4E25-6220-EE1D36FDE630}"/>
              </a:ext>
            </a:extLst>
          </p:cNvPr>
          <p:cNvSpPr txBox="1"/>
          <p:nvPr/>
        </p:nvSpPr>
        <p:spPr>
          <a:xfrm>
            <a:off x="5192389" y="5984729"/>
            <a:ext cx="2921611" cy="307777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 defTabSz="914377">
              <a:defRPr/>
            </a:pPr>
            <a:r>
              <a:rPr lang="en-GB" sz="1400" i="1" dirty="0">
                <a:solidFill>
                  <a:srgbClr val="016299"/>
                </a:solidFill>
                <a:latin typeface="Petrobras Sans" panose="020B0606020204030204" pitchFamily="34" charset="0"/>
              </a:rPr>
              <a:t>SDAS KDM</a:t>
            </a:r>
            <a:endParaRPr lang="en-US" sz="1400" i="1" dirty="0">
              <a:solidFill>
                <a:srgbClr val="016299"/>
              </a:solidFill>
              <a:latin typeface="Petrobras Sans" panose="020B0606020204030204" pitchFamily="34" charset="0"/>
            </a:endParaRPr>
          </a:p>
        </p:txBody>
      </p:sp>
      <p:pic>
        <p:nvPicPr>
          <p:cNvPr id="13" name="Content Placeholder 5" descr="Chart, line chart&#10;&#10;Description automatically generated">
            <a:extLst>
              <a:ext uri="{FF2B5EF4-FFF2-40B4-BE49-F238E27FC236}">
                <a16:creationId xmlns:a16="http://schemas.microsoft.com/office/drawing/2014/main" id="{22DC25A4-6E79-B720-5D1B-095EBD9E094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77447" y="2059224"/>
            <a:ext cx="4087040" cy="33768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296053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1474821-22A3-54A5-E0E5-FD983D53D24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2">
            <a:extLst>
              <a:ext uri="{FF2B5EF4-FFF2-40B4-BE49-F238E27FC236}">
                <a16:creationId xmlns:a16="http://schemas.microsoft.com/office/drawing/2014/main" id="{CE8BB04A-56C6-A8B6-135D-D5204E8B5FF8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b="19291"/>
          <a:stretch/>
        </p:blipFill>
        <p:spPr>
          <a:xfrm>
            <a:off x="4549067" y="1097984"/>
            <a:ext cx="7493517" cy="3888552"/>
          </a:xfrm>
          <a:prstGeom prst="rect">
            <a:avLst/>
          </a:prstGeom>
        </p:spPr>
      </p:pic>
      <p:pic>
        <p:nvPicPr>
          <p:cNvPr id="6" name="Imagem 5">
            <a:extLst>
              <a:ext uri="{FF2B5EF4-FFF2-40B4-BE49-F238E27FC236}">
                <a16:creationId xmlns:a16="http://schemas.microsoft.com/office/drawing/2014/main" id="{747F5CD7-CAAF-1C50-EC29-EE50AFCF6848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2115" t="1951" r="2074" b="27153"/>
          <a:stretch/>
        </p:blipFill>
        <p:spPr>
          <a:xfrm>
            <a:off x="530088" y="2999792"/>
            <a:ext cx="3445565" cy="2837408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71CEC80C-4B27-F7A2-11C8-2834B4FBC245}"/>
              </a:ext>
            </a:extLst>
          </p:cNvPr>
          <p:cNvSpPr txBox="1"/>
          <p:nvPr/>
        </p:nvSpPr>
        <p:spPr>
          <a:xfrm>
            <a:off x="3454400" y="6550225"/>
            <a:ext cx="8737600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914377">
              <a:defRPr/>
            </a:pPr>
            <a:r>
              <a:rPr lang="en-US" sz="1200" i="1" dirty="0">
                <a:solidFill>
                  <a:srgbClr val="016299"/>
                </a:solidFill>
                <a:latin typeface="Petrobras Sans" panose="020B0606020204030204" pitchFamily="34" charset="0"/>
              </a:rPr>
              <a:t>Pedersen et al, A North Sea case study: Does DAS have potential for Permanent Reservoir Monitoring?, 83</a:t>
            </a:r>
            <a:r>
              <a:rPr lang="en-US" sz="1200" i="1" baseline="30000" dirty="0">
                <a:solidFill>
                  <a:srgbClr val="016299"/>
                </a:solidFill>
                <a:latin typeface="Petrobras Sans" panose="020B0606020204030204" pitchFamily="34" charset="0"/>
              </a:rPr>
              <a:t>rd</a:t>
            </a:r>
            <a:r>
              <a:rPr lang="en-US" sz="1200" i="1" dirty="0">
                <a:solidFill>
                  <a:srgbClr val="016299"/>
                </a:solidFill>
                <a:latin typeface="Petrobras Sans" panose="020B0606020204030204" pitchFamily="34" charset="0"/>
              </a:rPr>
              <a:t> EAGE Conference, 2022</a:t>
            </a:r>
          </a:p>
        </p:txBody>
      </p:sp>
      <p:sp>
        <p:nvSpPr>
          <p:cNvPr id="11" name="Título 4">
            <a:extLst>
              <a:ext uri="{FF2B5EF4-FFF2-40B4-BE49-F238E27FC236}">
                <a16:creationId xmlns:a16="http://schemas.microsoft.com/office/drawing/2014/main" id="{3EBC6966-CF9A-C712-DC13-DC29BA0FF845}"/>
              </a:ext>
            </a:extLst>
          </p:cNvPr>
          <p:cNvSpPr txBox="1">
            <a:spLocks/>
          </p:cNvSpPr>
          <p:nvPr/>
        </p:nvSpPr>
        <p:spPr>
          <a:xfrm>
            <a:off x="2534847" y="377156"/>
            <a:ext cx="8803715" cy="56165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2000" b="1" i="0" kern="1200">
                <a:solidFill>
                  <a:schemeClr val="tx1"/>
                </a:solidFill>
                <a:latin typeface="Barlow" pitchFamily="2" charset="77"/>
                <a:ea typeface="+mj-ea"/>
                <a:cs typeface="+mj-cs"/>
              </a:defRPr>
            </a:lvl1pPr>
          </a:lstStyle>
          <a:p>
            <a:pPr defTabSz="1219170"/>
            <a:r>
              <a:rPr lang="pt-BR" sz="2667" dirty="0">
                <a:solidFill>
                  <a:prstClr val="black"/>
                </a:solidFill>
              </a:rPr>
              <a:t>Exemplo dados sísmico: S-DAS PRM no Mar do Norte</a:t>
            </a:r>
          </a:p>
        </p:txBody>
      </p:sp>
      <p:sp>
        <p:nvSpPr>
          <p:cNvPr id="13" name="CaixaDeTexto 12">
            <a:extLst>
              <a:ext uri="{FF2B5EF4-FFF2-40B4-BE49-F238E27FC236}">
                <a16:creationId xmlns:a16="http://schemas.microsoft.com/office/drawing/2014/main" id="{E9E4C23E-5B6D-4A11-AA94-7E20F65B75E5}"/>
              </a:ext>
            </a:extLst>
          </p:cNvPr>
          <p:cNvSpPr txBox="1"/>
          <p:nvPr/>
        </p:nvSpPr>
        <p:spPr>
          <a:xfrm>
            <a:off x="5839052" y="5050235"/>
            <a:ext cx="4312109" cy="140551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609585">
              <a:spcAft>
                <a:spcPts val="800"/>
              </a:spcAft>
              <a:defRPr sz="2800" b="1">
                <a:latin typeface="+mj-lt"/>
                <a:ea typeface="+mj-ea"/>
                <a:cs typeface="+mj-cs"/>
                <a:sym typeface="Helvetica"/>
              </a:defRPr>
            </a:pPr>
            <a:r>
              <a:rPr lang="pt-BR" sz="2400" b="1" u="sng" dirty="0">
                <a:solidFill>
                  <a:srgbClr val="01305C"/>
                </a:solidFill>
                <a:latin typeface="Calibri Light" panose="020F0302020204030204"/>
                <a:sym typeface="Helvetica"/>
              </a:rPr>
              <a:t>Surface DAS:</a:t>
            </a:r>
          </a:p>
          <a:p>
            <a:pPr defTabSz="609585">
              <a:spcAft>
                <a:spcPts val="800"/>
              </a:spcAft>
              <a:defRPr sz="2800" b="1">
                <a:latin typeface="+mj-lt"/>
                <a:ea typeface="+mj-ea"/>
                <a:cs typeface="+mj-cs"/>
                <a:sym typeface="Helvetica"/>
              </a:defRPr>
            </a:pPr>
            <a:r>
              <a:rPr lang="pt-BR" sz="2400" b="1" dirty="0">
                <a:solidFill>
                  <a:srgbClr val="01305C"/>
                </a:solidFill>
                <a:latin typeface="Calibri Light" panose="020F0302020204030204"/>
                <a:sym typeface="Helvetica"/>
              </a:rPr>
              <a:t>- 9 km de cabo ótico monitorado</a:t>
            </a:r>
          </a:p>
          <a:p>
            <a:pPr defTabSz="609585">
              <a:spcAft>
                <a:spcPts val="800"/>
              </a:spcAft>
              <a:defRPr sz="2800" b="1">
                <a:latin typeface="+mj-lt"/>
                <a:ea typeface="+mj-ea"/>
                <a:cs typeface="+mj-cs"/>
                <a:sym typeface="Helvetica"/>
              </a:defRPr>
            </a:pPr>
            <a:r>
              <a:rPr lang="pt-BR" sz="2400" b="1" dirty="0">
                <a:solidFill>
                  <a:srgbClr val="01305C"/>
                </a:solidFill>
                <a:latin typeface="Calibri Light" panose="020F0302020204030204"/>
                <a:sym typeface="Helvetica"/>
              </a:rPr>
              <a:t>- Amostragem espacial: 2 metros</a:t>
            </a:r>
          </a:p>
        </p:txBody>
      </p:sp>
    </p:spTree>
    <p:extLst>
      <p:ext uri="{BB962C8B-B14F-4D97-AF65-F5344CB8AC3E}">
        <p14:creationId xmlns:p14="http://schemas.microsoft.com/office/powerpoint/2010/main" val="104791291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5956EA9-F67F-7DB3-FD34-8F9036F1D34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m 9">
            <a:extLst>
              <a:ext uri="{FF2B5EF4-FFF2-40B4-BE49-F238E27FC236}">
                <a16:creationId xmlns:a16="http://schemas.microsoft.com/office/drawing/2014/main" id="{DB42B166-6F55-3E15-0E7C-DE8DA97895A8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7654" b="15114"/>
          <a:stretch/>
        </p:blipFill>
        <p:spPr>
          <a:xfrm rot="5400000">
            <a:off x="7217230" y="2205447"/>
            <a:ext cx="5273036" cy="4032068"/>
          </a:xfrm>
          <a:prstGeom prst="rect">
            <a:avLst/>
          </a:prstGeom>
        </p:spPr>
      </p:pic>
      <p:pic>
        <p:nvPicPr>
          <p:cNvPr id="3" name="Imagem 2">
            <a:extLst>
              <a:ext uri="{FF2B5EF4-FFF2-40B4-BE49-F238E27FC236}">
                <a16:creationId xmlns:a16="http://schemas.microsoft.com/office/drawing/2014/main" id="{D8A6C6CC-74B9-45F3-BE5E-F48CAE5ABC1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69096" y="2167511"/>
            <a:ext cx="2914085" cy="3670863"/>
          </a:xfrm>
          <a:prstGeom prst="rect">
            <a:avLst/>
          </a:prstGeom>
        </p:spPr>
      </p:pic>
      <p:sp>
        <p:nvSpPr>
          <p:cNvPr id="7" name="Título 4">
            <a:extLst>
              <a:ext uri="{FF2B5EF4-FFF2-40B4-BE49-F238E27FC236}">
                <a16:creationId xmlns:a16="http://schemas.microsoft.com/office/drawing/2014/main" id="{009859DC-4E7E-B640-16F0-8808D5A283BB}"/>
              </a:ext>
            </a:extLst>
          </p:cNvPr>
          <p:cNvSpPr txBox="1">
            <a:spLocks/>
          </p:cNvSpPr>
          <p:nvPr/>
        </p:nvSpPr>
        <p:spPr>
          <a:xfrm>
            <a:off x="2534847" y="377156"/>
            <a:ext cx="8803715" cy="56165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2000" b="1" i="0" kern="1200">
                <a:solidFill>
                  <a:schemeClr val="tx1"/>
                </a:solidFill>
                <a:latin typeface="Barlow" pitchFamily="2" charset="77"/>
                <a:ea typeface="+mj-ea"/>
                <a:cs typeface="+mj-cs"/>
              </a:defRPr>
            </a:lvl1pPr>
          </a:lstStyle>
          <a:p>
            <a:pPr defTabSz="1219170"/>
            <a:r>
              <a:rPr lang="pt-BR" sz="2667" dirty="0">
                <a:solidFill>
                  <a:prstClr val="black"/>
                </a:solidFill>
              </a:rPr>
              <a:t>Exemplo dados sísmico: S-DAS na Petrobras</a:t>
            </a:r>
          </a:p>
        </p:txBody>
      </p:sp>
      <p:sp>
        <p:nvSpPr>
          <p:cNvPr id="8" name="Seta: de Cima para Baixo 7">
            <a:extLst>
              <a:ext uri="{FF2B5EF4-FFF2-40B4-BE49-F238E27FC236}">
                <a16:creationId xmlns:a16="http://schemas.microsoft.com/office/drawing/2014/main" id="{405AA5E6-4E03-6ECB-3D83-F48F651BD61A}"/>
              </a:ext>
            </a:extLst>
          </p:cNvPr>
          <p:cNvSpPr/>
          <p:nvPr/>
        </p:nvSpPr>
        <p:spPr>
          <a:xfrm>
            <a:off x="7515497" y="1584961"/>
            <a:ext cx="213696" cy="5050971"/>
          </a:xfrm>
          <a:prstGeom prst="upDownArrow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09585"/>
            <a:endParaRPr lang="en-US" sz="2400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9" name="CaixaDeTexto 8">
            <a:extLst>
              <a:ext uri="{FF2B5EF4-FFF2-40B4-BE49-F238E27FC236}">
                <a16:creationId xmlns:a16="http://schemas.microsoft.com/office/drawing/2014/main" id="{0828B372-9CE6-C2AC-285D-4FEEE03E6F3C}"/>
              </a:ext>
            </a:extLst>
          </p:cNvPr>
          <p:cNvSpPr txBox="1"/>
          <p:nvPr/>
        </p:nvSpPr>
        <p:spPr>
          <a:xfrm rot="16200000" flipH="1">
            <a:off x="6531639" y="3689512"/>
            <a:ext cx="1688971" cy="420564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defTabSz="609585"/>
            <a:r>
              <a:rPr lang="pt-BR" sz="2133" dirty="0">
                <a:solidFill>
                  <a:prstClr val="black"/>
                </a:solidFill>
                <a:latin typeface="Calibri" panose="020F0502020204030204"/>
              </a:rPr>
              <a:t>8 segundos</a:t>
            </a:r>
            <a:endParaRPr lang="en-US" sz="2133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11" name="Seta: de Cima para Baixo 10">
            <a:extLst>
              <a:ext uri="{FF2B5EF4-FFF2-40B4-BE49-F238E27FC236}">
                <a16:creationId xmlns:a16="http://schemas.microsoft.com/office/drawing/2014/main" id="{FBCB3C36-BD77-A533-4273-CEF9838ECDCA}"/>
              </a:ext>
            </a:extLst>
          </p:cNvPr>
          <p:cNvSpPr/>
          <p:nvPr/>
        </p:nvSpPr>
        <p:spPr>
          <a:xfrm rot="16200000">
            <a:off x="9712067" y="-641735"/>
            <a:ext cx="213696" cy="3962401"/>
          </a:xfrm>
          <a:prstGeom prst="upDownArrow">
            <a:avLst/>
          </a:prstGeom>
          <a:noFill/>
          <a:ln>
            <a:solidFill>
              <a:schemeClr val="accent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09585"/>
            <a:endParaRPr lang="en-US" sz="2400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12" name="CaixaDeTexto 11">
            <a:extLst>
              <a:ext uri="{FF2B5EF4-FFF2-40B4-BE49-F238E27FC236}">
                <a16:creationId xmlns:a16="http://schemas.microsoft.com/office/drawing/2014/main" id="{E2741288-D931-E817-89D7-D34BD73F2FA9}"/>
              </a:ext>
            </a:extLst>
          </p:cNvPr>
          <p:cNvSpPr txBox="1"/>
          <p:nvPr/>
        </p:nvSpPr>
        <p:spPr>
          <a:xfrm>
            <a:off x="9474811" y="917071"/>
            <a:ext cx="113222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609585"/>
            <a:r>
              <a:rPr lang="pt-BR" sz="2400" dirty="0">
                <a:solidFill>
                  <a:prstClr val="black"/>
                </a:solidFill>
                <a:latin typeface="Calibri" panose="020F0502020204030204"/>
              </a:rPr>
              <a:t>12 km</a:t>
            </a:r>
            <a:endParaRPr lang="en-US" sz="2400" dirty="0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1118920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2">
            <a:extLst>
              <a:ext uri="{FF2B5EF4-FFF2-40B4-BE49-F238E27FC236}">
                <a16:creationId xmlns:a16="http://schemas.microsoft.com/office/drawing/2014/main" id="{654EEE00-FB5E-4B8E-793F-2A96FC3F9D2F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349" t="16743" r="14304" b="9044"/>
          <a:stretch/>
        </p:blipFill>
        <p:spPr bwMode="auto">
          <a:xfrm>
            <a:off x="3271545" y="1969059"/>
            <a:ext cx="3312791" cy="345402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ítulo 5">
            <a:extLst>
              <a:ext uri="{FF2B5EF4-FFF2-40B4-BE49-F238E27FC236}">
                <a16:creationId xmlns:a16="http://schemas.microsoft.com/office/drawing/2014/main" id="{7F9B3B47-D6FD-FB07-2E54-9B3549ACED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21949" y="366185"/>
            <a:ext cx="8680287" cy="678844"/>
          </a:xfrm>
        </p:spPr>
        <p:txBody>
          <a:bodyPr/>
          <a:lstStyle/>
          <a:p>
            <a:r>
              <a:rPr lang="pt-BR" dirty="0"/>
              <a:t>Aquisição sísmica e monitoramento ambiental</a:t>
            </a:r>
          </a:p>
        </p:txBody>
      </p:sp>
      <p:sp>
        <p:nvSpPr>
          <p:cNvPr id="8" name="CaixaDeTexto 7">
            <a:extLst>
              <a:ext uri="{FF2B5EF4-FFF2-40B4-BE49-F238E27FC236}">
                <a16:creationId xmlns:a16="http://schemas.microsoft.com/office/drawing/2014/main" id="{1D5FB343-D7EE-3BCF-C0A0-195AB2252AA5}"/>
              </a:ext>
            </a:extLst>
          </p:cNvPr>
          <p:cNvSpPr txBox="1"/>
          <p:nvPr/>
        </p:nvSpPr>
        <p:spPr>
          <a:xfrm>
            <a:off x="3540721" y="3093130"/>
            <a:ext cx="1167164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609585">
              <a:defRPr sz="2800" b="1">
                <a:latin typeface="+mj-lt"/>
                <a:ea typeface="+mj-ea"/>
                <a:cs typeface="+mj-cs"/>
                <a:sym typeface="Helvetica"/>
              </a:defRPr>
            </a:pPr>
            <a:r>
              <a:rPr lang="en-GB" sz="2400" b="1" dirty="0">
                <a:solidFill>
                  <a:srgbClr val="92D050"/>
                </a:solidFill>
                <a:latin typeface="Aptos Black" panose="020F0502020204030204" pitchFamily="34" charset="0"/>
                <a:sym typeface="Helvetica"/>
              </a:rPr>
              <a:t>60 km</a:t>
            </a:r>
          </a:p>
        </p:txBody>
      </p:sp>
      <p:sp>
        <p:nvSpPr>
          <p:cNvPr id="13" name="CaixaDeTexto 12">
            <a:extLst>
              <a:ext uri="{FF2B5EF4-FFF2-40B4-BE49-F238E27FC236}">
                <a16:creationId xmlns:a16="http://schemas.microsoft.com/office/drawing/2014/main" id="{E5C23CF6-0578-0041-D6C0-FCC06DC456E2}"/>
              </a:ext>
            </a:extLst>
          </p:cNvPr>
          <p:cNvSpPr txBox="1"/>
          <p:nvPr/>
        </p:nvSpPr>
        <p:spPr>
          <a:xfrm>
            <a:off x="7019109" y="2775675"/>
            <a:ext cx="4746172" cy="193867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609585">
              <a:spcAft>
                <a:spcPts val="800"/>
              </a:spcAft>
              <a:defRPr sz="2800" b="1">
                <a:latin typeface="+mj-lt"/>
                <a:ea typeface="+mj-ea"/>
                <a:cs typeface="+mj-cs"/>
                <a:sym typeface="Helvetica"/>
              </a:defRPr>
            </a:pPr>
            <a:r>
              <a:rPr lang="pt-BR" sz="2133" b="1" dirty="0">
                <a:solidFill>
                  <a:srgbClr val="01305C"/>
                </a:solidFill>
                <a:latin typeface="Calibri Light" panose="020F0302020204030204"/>
                <a:sym typeface="Helvetica"/>
              </a:rPr>
              <a:t>Desafios:</a:t>
            </a:r>
          </a:p>
          <a:p>
            <a:pPr defTabSz="609585">
              <a:spcAft>
                <a:spcPts val="800"/>
              </a:spcAft>
              <a:defRPr sz="2800" b="1">
                <a:latin typeface="+mj-lt"/>
                <a:ea typeface="+mj-ea"/>
                <a:cs typeface="+mj-cs"/>
                <a:sym typeface="Helvetica"/>
              </a:defRPr>
            </a:pPr>
            <a:r>
              <a:rPr lang="pt-BR" sz="2133" b="1" dirty="0">
                <a:solidFill>
                  <a:srgbClr val="01305C"/>
                </a:solidFill>
                <a:latin typeface="Calibri Light" panose="020F0302020204030204"/>
                <a:sym typeface="Helvetica"/>
              </a:rPr>
              <a:t>-Distância mínima de 60 km entre os navios-fonte; </a:t>
            </a:r>
          </a:p>
          <a:p>
            <a:pPr defTabSz="609585">
              <a:spcAft>
                <a:spcPts val="800"/>
              </a:spcAft>
              <a:defRPr sz="2800" b="1">
                <a:latin typeface="+mj-lt"/>
                <a:ea typeface="+mj-ea"/>
                <a:cs typeface="+mj-cs"/>
                <a:sym typeface="Helvetica"/>
              </a:defRPr>
            </a:pPr>
            <a:r>
              <a:rPr lang="pt-BR" sz="2133" b="1" dirty="0">
                <a:solidFill>
                  <a:srgbClr val="01305C"/>
                </a:solidFill>
                <a:latin typeface="Calibri Light" panose="020F0302020204030204"/>
                <a:sym typeface="Helvetica"/>
              </a:rPr>
              <a:t>-</a:t>
            </a:r>
            <a:r>
              <a:rPr lang="pt-BR" sz="2133" b="1" u="sng" dirty="0">
                <a:solidFill>
                  <a:srgbClr val="01305C"/>
                </a:solidFill>
                <a:highlight>
                  <a:srgbClr val="FFFF00"/>
                </a:highlight>
                <a:latin typeface="Calibri Light" panose="020F0302020204030204"/>
                <a:sym typeface="Helvetica"/>
              </a:rPr>
              <a:t>1 km de distância mínima dos mamíferos marinhos;</a:t>
            </a:r>
          </a:p>
        </p:txBody>
      </p:sp>
    </p:spTree>
    <p:extLst>
      <p:ext uri="{BB962C8B-B14F-4D97-AF65-F5344CB8AC3E}">
        <p14:creationId xmlns:p14="http://schemas.microsoft.com/office/powerpoint/2010/main" val="134492859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C551A55-8F5D-88F5-7BA6-4F8CCF811FD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ítulo 5">
            <a:extLst>
              <a:ext uri="{FF2B5EF4-FFF2-40B4-BE49-F238E27FC236}">
                <a16:creationId xmlns:a16="http://schemas.microsoft.com/office/drawing/2014/main" id="{0BDF6FB2-6608-C05C-3078-7B12FD6DC90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Aquisição sísmica e monitoramento ambiental</a:t>
            </a:r>
          </a:p>
        </p:txBody>
      </p:sp>
      <p:sp>
        <p:nvSpPr>
          <p:cNvPr id="7" name="Espaço Reservado para Conteúdo 6">
            <a:extLst>
              <a:ext uri="{FF2B5EF4-FFF2-40B4-BE49-F238E27FC236}">
                <a16:creationId xmlns:a16="http://schemas.microsoft.com/office/drawing/2014/main" id="{4B973135-9821-BD22-06F1-70E9397ADC7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273264" y="1288365"/>
            <a:ext cx="8428971" cy="846372"/>
          </a:xfrm>
        </p:spPr>
        <p:txBody>
          <a:bodyPr/>
          <a:lstStyle/>
          <a:p>
            <a:pPr algn="ctr"/>
            <a:r>
              <a:rPr lang="pt-BR"/>
              <a:t>Monitoramento de fauna marinha (distância mínima de 1 km da fonte sísmica) </a:t>
            </a:r>
          </a:p>
          <a:p>
            <a:pPr algn="ctr"/>
            <a:endParaRPr lang="pt-BR"/>
          </a:p>
        </p:txBody>
      </p:sp>
      <p:sp>
        <p:nvSpPr>
          <p:cNvPr id="3" name="CaixaDeTexto 2">
            <a:extLst>
              <a:ext uri="{FF2B5EF4-FFF2-40B4-BE49-F238E27FC236}">
                <a16:creationId xmlns:a16="http://schemas.microsoft.com/office/drawing/2014/main" id="{B2C82BE0-0B91-1695-3AF4-9E5CA4C20DB1}"/>
              </a:ext>
            </a:extLst>
          </p:cNvPr>
          <p:cNvSpPr txBox="1"/>
          <p:nvPr/>
        </p:nvSpPr>
        <p:spPr>
          <a:xfrm>
            <a:off x="8671905" y="6355299"/>
            <a:ext cx="3520096" cy="47198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r" defTabSz="914377"/>
            <a:r>
              <a:rPr lang="pt-BR" sz="1400" i="1">
                <a:solidFill>
                  <a:srgbClr val="016299"/>
                </a:solidFill>
                <a:latin typeface="Petrobras Sans" panose="020B0606020204030204" pitchFamily="34" charset="0"/>
              </a:rPr>
              <a:t>Woodside Energy</a:t>
            </a:r>
            <a:br>
              <a:rPr lang="pt-BR" sz="1400" i="1">
                <a:solidFill>
                  <a:srgbClr val="016299"/>
                </a:solidFill>
                <a:latin typeface="Petrobras Sans" panose="020B0606020204030204" pitchFamily="34" charset="0"/>
              </a:rPr>
            </a:br>
            <a:r>
              <a:rPr lang="pt-BR" sz="1067" i="1">
                <a:solidFill>
                  <a:srgbClr val="016299"/>
                </a:solidFill>
                <a:latin typeface="Petrobras Sans" panose="020B0606020204030204" pitchFamily="34" charset="0"/>
              </a:rPr>
              <a:t>https://youtu.be/hXTcnd1pXBU?si=X-mbnl8BS0qupwtP</a:t>
            </a:r>
            <a:endParaRPr lang="en-US" sz="1067">
              <a:solidFill>
                <a:prstClr val="black"/>
              </a:solidFill>
              <a:latin typeface="Calibri"/>
            </a:endParaRPr>
          </a:p>
        </p:txBody>
      </p:sp>
      <p:pic>
        <p:nvPicPr>
          <p:cNvPr id="8" name="monitoramento_fauna_marinha">
            <a:hlinkClick r:id="" action="ppaction://media"/>
            <a:extLst>
              <a:ext uri="{FF2B5EF4-FFF2-40B4-BE49-F238E27FC236}">
                <a16:creationId xmlns:a16="http://schemas.microsoft.com/office/drawing/2014/main" id="{C1DD2333-6CF9-2A0D-AEC5-B5A333AB3EC7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rcRect l="11921" r="11919"/>
          <a:stretch/>
        </p:blipFill>
        <p:spPr>
          <a:xfrm>
            <a:off x="3977392" y="2269309"/>
            <a:ext cx="7020715" cy="39514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594816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744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8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C969BF3-5130-E005-F1DE-97C4AC8DAA0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m 5">
            <a:extLst>
              <a:ext uri="{FF2B5EF4-FFF2-40B4-BE49-F238E27FC236}">
                <a16:creationId xmlns:a16="http://schemas.microsoft.com/office/drawing/2014/main" id="{A991DF06-E806-026E-7D46-FDE62107BB73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13930" t="4036" r="16122" b="17558"/>
          <a:stretch/>
        </p:blipFill>
        <p:spPr>
          <a:xfrm>
            <a:off x="6016488" y="730264"/>
            <a:ext cx="6141131" cy="5761553"/>
          </a:xfrm>
          <a:prstGeom prst="rect">
            <a:avLst/>
          </a:prstGeom>
        </p:spPr>
      </p:pic>
      <p:sp>
        <p:nvSpPr>
          <p:cNvPr id="4" name="Título 5">
            <a:extLst>
              <a:ext uri="{FF2B5EF4-FFF2-40B4-BE49-F238E27FC236}">
                <a16:creationId xmlns:a16="http://schemas.microsoft.com/office/drawing/2014/main" id="{663E5F14-50ED-0D5E-09DF-E8A1C1EC45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21949" y="366185"/>
            <a:ext cx="8680287" cy="678844"/>
          </a:xfrm>
        </p:spPr>
        <p:txBody>
          <a:bodyPr/>
          <a:lstStyle/>
          <a:p>
            <a:r>
              <a:rPr lang="pt-BR"/>
              <a:t>Aquisição sísmica e monitoramento ambiental</a:t>
            </a:r>
          </a:p>
        </p:txBody>
      </p:sp>
      <p:sp>
        <p:nvSpPr>
          <p:cNvPr id="9" name="CaixaDeTexto 8">
            <a:extLst>
              <a:ext uri="{FF2B5EF4-FFF2-40B4-BE49-F238E27FC236}">
                <a16:creationId xmlns:a16="http://schemas.microsoft.com/office/drawing/2014/main" id="{4AFE6E85-00D5-CAC9-DB8D-F0EFC329FA2E}"/>
              </a:ext>
            </a:extLst>
          </p:cNvPr>
          <p:cNvSpPr txBox="1"/>
          <p:nvPr/>
        </p:nvSpPr>
        <p:spPr>
          <a:xfrm>
            <a:off x="3454400" y="6550225"/>
            <a:ext cx="8737600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914377">
              <a:defRPr/>
            </a:pPr>
            <a:r>
              <a:rPr lang="en-US" sz="1200" i="1" err="1">
                <a:solidFill>
                  <a:srgbClr val="016299"/>
                </a:solidFill>
                <a:latin typeface="Petrobras Sans" panose="020B0606020204030204" pitchFamily="34" charset="0"/>
              </a:rPr>
              <a:t>Bouffaut</a:t>
            </a:r>
            <a:r>
              <a:rPr lang="en-US" sz="1200" i="1">
                <a:solidFill>
                  <a:srgbClr val="016299"/>
                </a:solidFill>
                <a:latin typeface="Petrobras Sans" panose="020B0606020204030204" pitchFamily="34" charset="0"/>
              </a:rPr>
              <a:t> et al., Eavesdropping at the Speed of Light: DAS of Baleen Whales in the Arctic, Frontiers in Marine Science, 2022</a:t>
            </a:r>
          </a:p>
        </p:txBody>
      </p:sp>
      <p:sp>
        <p:nvSpPr>
          <p:cNvPr id="13" name="CaixaDeTexto 12">
            <a:extLst>
              <a:ext uri="{FF2B5EF4-FFF2-40B4-BE49-F238E27FC236}">
                <a16:creationId xmlns:a16="http://schemas.microsoft.com/office/drawing/2014/main" id="{8AA129CA-E0EF-781B-7A44-B5AB8F3F0C1B}"/>
              </a:ext>
            </a:extLst>
          </p:cNvPr>
          <p:cNvSpPr txBox="1"/>
          <p:nvPr/>
        </p:nvSpPr>
        <p:spPr>
          <a:xfrm>
            <a:off x="2474085" y="2221841"/>
            <a:ext cx="3708401" cy="290387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609585">
              <a:spcAft>
                <a:spcPts val="800"/>
              </a:spcAft>
              <a:defRPr sz="2800" b="1">
                <a:latin typeface="+mj-lt"/>
                <a:ea typeface="+mj-ea"/>
                <a:cs typeface="+mj-cs"/>
                <a:sym typeface="Helvetica"/>
              </a:defRPr>
            </a:pPr>
            <a:r>
              <a:rPr lang="pt-BR" sz="1867" b="1" u="sng">
                <a:solidFill>
                  <a:srgbClr val="01305C"/>
                </a:solidFill>
                <a:latin typeface="Calibri Light" panose="020F0302020204030204"/>
                <a:sym typeface="Helvetica"/>
              </a:rPr>
              <a:t>Monitoramento cetáceos via DAS:</a:t>
            </a:r>
          </a:p>
          <a:p>
            <a:pPr defTabSz="609585">
              <a:spcAft>
                <a:spcPts val="800"/>
              </a:spcAft>
              <a:defRPr sz="2800" b="1">
                <a:latin typeface="+mj-lt"/>
                <a:ea typeface="+mj-ea"/>
                <a:cs typeface="+mj-cs"/>
                <a:sym typeface="Helvetica"/>
              </a:defRPr>
            </a:pPr>
            <a:r>
              <a:rPr lang="pt-BR" sz="1867" b="1">
                <a:solidFill>
                  <a:srgbClr val="01305C"/>
                </a:solidFill>
                <a:latin typeface="Calibri Light" panose="020F0302020204030204"/>
                <a:sym typeface="Helvetica"/>
              </a:rPr>
              <a:t>- 120 km de cabo ótico monitorado</a:t>
            </a:r>
          </a:p>
          <a:p>
            <a:pPr defTabSz="609585">
              <a:spcAft>
                <a:spcPts val="800"/>
              </a:spcAft>
              <a:defRPr sz="2800" b="1">
                <a:latin typeface="+mj-lt"/>
                <a:ea typeface="+mj-ea"/>
                <a:cs typeface="+mj-cs"/>
                <a:sym typeface="Helvetica"/>
              </a:defRPr>
            </a:pPr>
            <a:r>
              <a:rPr lang="pt-BR" sz="1867" b="1">
                <a:solidFill>
                  <a:srgbClr val="01305C"/>
                </a:solidFill>
                <a:latin typeface="Calibri Light" panose="020F0302020204030204"/>
                <a:sym typeface="Helvetica"/>
              </a:rPr>
              <a:t>- Amostragem espacial: ≈ 4 metros (30 mil pontos amostrados)</a:t>
            </a:r>
          </a:p>
          <a:p>
            <a:pPr defTabSz="609585">
              <a:spcAft>
                <a:spcPts val="800"/>
              </a:spcAft>
              <a:defRPr sz="2800" b="1">
                <a:latin typeface="+mj-lt"/>
                <a:ea typeface="+mj-ea"/>
                <a:cs typeface="+mj-cs"/>
                <a:sym typeface="Helvetica"/>
              </a:defRPr>
            </a:pPr>
            <a:r>
              <a:rPr lang="pt-BR" sz="1867" b="1">
                <a:solidFill>
                  <a:srgbClr val="01305C"/>
                </a:solidFill>
                <a:latin typeface="Calibri Light" panose="020F0302020204030204"/>
                <a:sym typeface="Helvetica"/>
              </a:rPr>
              <a:t>- Frequência de amostragem: ≈ 645 Hz</a:t>
            </a:r>
          </a:p>
          <a:p>
            <a:pPr defTabSz="609585">
              <a:spcAft>
                <a:spcPts val="800"/>
              </a:spcAft>
              <a:defRPr sz="2800" b="1">
                <a:latin typeface="+mj-lt"/>
                <a:ea typeface="+mj-ea"/>
                <a:cs typeface="+mj-cs"/>
                <a:sym typeface="Helvetica"/>
              </a:defRPr>
            </a:pPr>
            <a:r>
              <a:rPr lang="pt-BR" sz="1867" b="1">
                <a:solidFill>
                  <a:srgbClr val="01305C"/>
                </a:solidFill>
                <a:latin typeface="Calibri Light" panose="020F0302020204030204"/>
                <a:sym typeface="Helvetica"/>
              </a:rPr>
              <a:t>- 43 dias de registro</a:t>
            </a:r>
          </a:p>
          <a:p>
            <a:pPr defTabSz="609585">
              <a:spcAft>
                <a:spcPts val="800"/>
              </a:spcAft>
              <a:defRPr sz="2800" b="1">
                <a:latin typeface="+mj-lt"/>
                <a:ea typeface="+mj-ea"/>
                <a:cs typeface="+mj-cs"/>
                <a:sym typeface="Helvetica"/>
              </a:defRPr>
            </a:pPr>
            <a:r>
              <a:rPr lang="pt-BR" sz="1867" b="1">
                <a:solidFill>
                  <a:srgbClr val="01305C"/>
                </a:solidFill>
                <a:latin typeface="Calibri Light" panose="020F0302020204030204"/>
                <a:sym typeface="Helvetica"/>
              </a:rPr>
              <a:t>- 7 TB de dados gerados por dia </a:t>
            </a:r>
            <a:endParaRPr lang="en-US" sz="1867" b="1">
              <a:solidFill>
                <a:srgbClr val="01305C"/>
              </a:solidFill>
              <a:latin typeface="Calibri Light" panose="020F0302020204030204"/>
              <a:sym typeface="Helvetica"/>
            </a:endParaRPr>
          </a:p>
        </p:txBody>
      </p:sp>
    </p:spTree>
    <p:extLst>
      <p:ext uri="{BB962C8B-B14F-4D97-AF65-F5344CB8AC3E}">
        <p14:creationId xmlns:p14="http://schemas.microsoft.com/office/powerpoint/2010/main" val="391443403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C969BF3-5130-E005-F1DE-97C4AC8DAA0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m 9">
            <a:extLst>
              <a:ext uri="{FF2B5EF4-FFF2-40B4-BE49-F238E27FC236}">
                <a16:creationId xmlns:a16="http://schemas.microsoft.com/office/drawing/2014/main" id="{FE52CE27-C4B8-B763-C2A9-CB7AFC28E9E8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2183" t="2967" r="2774" b="14186"/>
          <a:stretch/>
        </p:blipFill>
        <p:spPr>
          <a:xfrm>
            <a:off x="2745701" y="1148523"/>
            <a:ext cx="9098497" cy="4231859"/>
          </a:xfrm>
          <a:prstGeom prst="rect">
            <a:avLst/>
          </a:prstGeom>
        </p:spPr>
      </p:pic>
      <p:pic>
        <p:nvPicPr>
          <p:cNvPr id="11" name="Audio 2">
            <a:hlinkClick r:id="" action="ppaction://media"/>
            <a:extLst>
              <a:ext uri="{FF2B5EF4-FFF2-40B4-BE49-F238E27FC236}">
                <a16:creationId xmlns:a16="http://schemas.microsoft.com/office/drawing/2014/main" id="{49D31CC8-3EB3-FA1C-7574-F61EF33CC349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4151222" y="4119154"/>
            <a:ext cx="408764" cy="408764"/>
          </a:xfrm>
          <a:prstGeom prst="rect">
            <a:avLst/>
          </a:prstGeom>
        </p:spPr>
      </p:pic>
      <p:sp>
        <p:nvSpPr>
          <p:cNvPr id="4" name="Título 5">
            <a:extLst>
              <a:ext uri="{FF2B5EF4-FFF2-40B4-BE49-F238E27FC236}">
                <a16:creationId xmlns:a16="http://schemas.microsoft.com/office/drawing/2014/main" id="{663E5F14-50ED-0D5E-09DF-E8A1C1EC45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21949" y="366185"/>
            <a:ext cx="8680287" cy="678844"/>
          </a:xfrm>
        </p:spPr>
        <p:txBody>
          <a:bodyPr/>
          <a:lstStyle/>
          <a:p>
            <a:r>
              <a:rPr lang="pt-BR"/>
              <a:t>Aquisição sísmica e monitoramento ambiental</a:t>
            </a:r>
          </a:p>
        </p:txBody>
      </p:sp>
      <p:sp>
        <p:nvSpPr>
          <p:cNvPr id="2" name="CaixaDeTexto 1">
            <a:extLst>
              <a:ext uri="{FF2B5EF4-FFF2-40B4-BE49-F238E27FC236}">
                <a16:creationId xmlns:a16="http://schemas.microsoft.com/office/drawing/2014/main" id="{D3D06D19-FF2C-DE70-CCAE-820966E45CD3}"/>
              </a:ext>
            </a:extLst>
          </p:cNvPr>
          <p:cNvSpPr txBox="1"/>
          <p:nvPr/>
        </p:nvSpPr>
        <p:spPr>
          <a:xfrm>
            <a:off x="3454400" y="6550225"/>
            <a:ext cx="8737600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914377">
              <a:defRPr/>
            </a:pPr>
            <a:r>
              <a:rPr lang="en-US" sz="1200" i="1" err="1">
                <a:solidFill>
                  <a:srgbClr val="016299"/>
                </a:solidFill>
                <a:latin typeface="Petrobras Sans" panose="020B0606020204030204" pitchFamily="34" charset="0"/>
              </a:rPr>
              <a:t>Bouffaut</a:t>
            </a:r>
            <a:r>
              <a:rPr lang="en-US" sz="1200" i="1">
                <a:solidFill>
                  <a:srgbClr val="016299"/>
                </a:solidFill>
                <a:latin typeface="Petrobras Sans" panose="020B0606020204030204" pitchFamily="34" charset="0"/>
              </a:rPr>
              <a:t> et al., Eavesdropping at the Speed of Light: DAS of Baleen Whales in the Arctic, Frontiers in Marine Science, 2022</a:t>
            </a:r>
          </a:p>
        </p:txBody>
      </p:sp>
      <p:sp>
        <p:nvSpPr>
          <p:cNvPr id="5" name="CaixaDeTexto 4">
            <a:extLst>
              <a:ext uri="{FF2B5EF4-FFF2-40B4-BE49-F238E27FC236}">
                <a16:creationId xmlns:a16="http://schemas.microsoft.com/office/drawing/2014/main" id="{94BF7779-BF11-E090-5FEB-43B92E69BC0A}"/>
              </a:ext>
            </a:extLst>
          </p:cNvPr>
          <p:cNvSpPr txBox="1"/>
          <p:nvPr/>
        </p:nvSpPr>
        <p:spPr>
          <a:xfrm>
            <a:off x="3021948" y="5375727"/>
            <a:ext cx="8939267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609585"/>
            <a:r>
              <a:rPr lang="pt-BR" sz="2400">
                <a:solidFill>
                  <a:prstClr val="black"/>
                </a:solidFill>
                <a:latin typeface="Calibri" panose="020F0502020204030204"/>
              </a:rPr>
              <a:t>- A malha ótica offshore da Petrobras deve alcançar algo próximo de 1700km nos próximos anos.</a:t>
            </a:r>
          </a:p>
        </p:txBody>
      </p:sp>
    </p:spTree>
    <p:extLst>
      <p:ext uri="{BB962C8B-B14F-4D97-AF65-F5344CB8AC3E}">
        <p14:creationId xmlns:p14="http://schemas.microsoft.com/office/powerpoint/2010/main" val="229469015"/>
      </p:ext>
    </p:extLst>
  </p:cSld>
  <p:clrMapOvr>
    <a:masterClrMapping/>
  </p:clrMapOvr>
  <p:timing>
    <p:tnLst>
      <p:par>
        <p:cTn id="1" dur="indefinite" restart="never" nodeType="tmRoot">
          <p:childTnLst>
            <p:audio>
              <p:cMediaNode vol="80000">
                <p:cTn id="2" fill="remove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1"/>
                </p:tgtEl>
              </p:cMediaNode>
            </p:audio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9256FB0-CD1E-6FFC-6E80-040B81A0710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ço Reservado para Conteúdo 6">
            <a:extLst>
              <a:ext uri="{FF2B5EF4-FFF2-40B4-BE49-F238E27FC236}">
                <a16:creationId xmlns:a16="http://schemas.microsoft.com/office/drawing/2014/main" id="{F5C89FF9-141C-698E-EFAC-B0754C421BF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46603" y="1361607"/>
            <a:ext cx="6463748" cy="509813"/>
          </a:xfrm>
        </p:spPr>
        <p:txBody>
          <a:bodyPr/>
          <a:lstStyle/>
          <a:p>
            <a:r>
              <a:rPr lang="pt-BR"/>
              <a:t>Tipos de completação de poços com fibra ótica</a:t>
            </a:r>
          </a:p>
          <a:p>
            <a:endParaRPr lang="pt-BR"/>
          </a:p>
        </p:txBody>
      </p:sp>
      <p:pic>
        <p:nvPicPr>
          <p:cNvPr id="3" name="Imagem 2">
            <a:extLst>
              <a:ext uri="{FF2B5EF4-FFF2-40B4-BE49-F238E27FC236}">
                <a16:creationId xmlns:a16="http://schemas.microsoft.com/office/drawing/2014/main" id="{D8076D0E-A81F-5620-3534-FE505CC7B72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54618" y="2045083"/>
            <a:ext cx="7352113" cy="4273071"/>
          </a:xfrm>
          <a:prstGeom prst="rect">
            <a:avLst/>
          </a:prstGeom>
        </p:spPr>
      </p:pic>
      <p:sp>
        <p:nvSpPr>
          <p:cNvPr id="9" name="Título 4">
            <a:extLst>
              <a:ext uri="{FF2B5EF4-FFF2-40B4-BE49-F238E27FC236}">
                <a16:creationId xmlns:a16="http://schemas.microsoft.com/office/drawing/2014/main" id="{D2BCA12E-03C1-FC5F-9F0F-8F2135AC0A9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55784" y="335438"/>
            <a:ext cx="7572285" cy="678844"/>
          </a:xfrm>
        </p:spPr>
        <p:txBody>
          <a:bodyPr/>
          <a:lstStyle/>
          <a:p>
            <a:r>
              <a:rPr lang="pt-BR"/>
              <a:t>Aplicação DAS/DTS: monitoramento de poços</a:t>
            </a:r>
          </a:p>
        </p:txBody>
      </p:sp>
      <p:sp>
        <p:nvSpPr>
          <p:cNvPr id="12" name="CaixaDeTexto 11">
            <a:extLst>
              <a:ext uri="{FF2B5EF4-FFF2-40B4-BE49-F238E27FC236}">
                <a16:creationId xmlns:a16="http://schemas.microsoft.com/office/drawing/2014/main" id="{06A54FDC-8525-C1C2-0327-9EDF2C03A339}"/>
              </a:ext>
            </a:extLst>
          </p:cNvPr>
          <p:cNvSpPr txBox="1"/>
          <p:nvPr/>
        </p:nvSpPr>
        <p:spPr>
          <a:xfrm>
            <a:off x="3654618" y="6491817"/>
            <a:ext cx="7447721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914377">
              <a:defRPr/>
            </a:pPr>
            <a:r>
              <a:rPr lang="en-US" sz="1200" i="1">
                <a:solidFill>
                  <a:srgbClr val="016299"/>
                </a:solidFill>
                <a:latin typeface="Petrobras Sans" panose="020B0606020204030204" pitchFamily="34" charset="0"/>
              </a:rPr>
              <a:t>Mark Willis, DAS for Seismic Measurements – What Geophysicists and Engineers Need to Know, SEG DISC, 2022</a:t>
            </a:r>
          </a:p>
        </p:txBody>
      </p:sp>
      <p:sp>
        <p:nvSpPr>
          <p:cNvPr id="14" name="CaixaDeTexto 13">
            <a:extLst>
              <a:ext uri="{FF2B5EF4-FFF2-40B4-BE49-F238E27FC236}">
                <a16:creationId xmlns:a16="http://schemas.microsoft.com/office/drawing/2014/main" id="{345CE41B-1B6F-DF05-3C72-6925038240D7}"/>
              </a:ext>
            </a:extLst>
          </p:cNvPr>
          <p:cNvSpPr txBox="1"/>
          <p:nvPr/>
        </p:nvSpPr>
        <p:spPr>
          <a:xfrm>
            <a:off x="4051429" y="5785762"/>
            <a:ext cx="1531708" cy="461665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square">
            <a:spAutoFit/>
          </a:bodyPr>
          <a:lstStyle/>
          <a:p>
            <a:pPr defTabSz="609585"/>
            <a:r>
              <a:rPr lang="en-US" sz="2400" b="1">
                <a:solidFill>
                  <a:prstClr val="black"/>
                </a:solidFill>
                <a:latin typeface="Calibri Light" panose="020F0302020204030204"/>
                <a:sym typeface="Helvetica"/>
              </a:rPr>
              <a:t>Cemented</a:t>
            </a:r>
            <a:endParaRPr lang="en-US" sz="2400" b="1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B3E7559A-7573-A531-E391-F93AC00ACFB7}"/>
              </a:ext>
            </a:extLst>
          </p:cNvPr>
          <p:cNvSpPr txBox="1"/>
          <p:nvPr/>
        </p:nvSpPr>
        <p:spPr>
          <a:xfrm>
            <a:off x="5534831" y="5785762"/>
            <a:ext cx="1346925" cy="461665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square">
            <a:spAutoFit/>
          </a:bodyPr>
          <a:lstStyle/>
          <a:p>
            <a:pPr defTabSz="609585"/>
            <a:r>
              <a:rPr lang="en-US" sz="2400" b="1">
                <a:solidFill>
                  <a:prstClr val="black"/>
                </a:solidFill>
                <a:latin typeface="Calibri Light" panose="020F0302020204030204"/>
                <a:sym typeface="Helvetica"/>
              </a:rPr>
              <a:t>Clamped</a:t>
            </a:r>
            <a:endParaRPr lang="en-US" sz="2400" b="1">
              <a:solidFill>
                <a:prstClr val="black"/>
              </a:solidFill>
              <a:latin typeface="Calibri Light" panose="020F0302020204030204"/>
            </a:endParaRPr>
          </a:p>
        </p:txBody>
      </p:sp>
      <p:sp>
        <p:nvSpPr>
          <p:cNvPr id="16" name="CaixaDeTexto 15">
            <a:extLst>
              <a:ext uri="{FF2B5EF4-FFF2-40B4-BE49-F238E27FC236}">
                <a16:creationId xmlns:a16="http://schemas.microsoft.com/office/drawing/2014/main" id="{CF0A4FB4-2E5D-D8D7-4093-72BEAFFBC70D}"/>
              </a:ext>
            </a:extLst>
          </p:cNvPr>
          <p:cNvSpPr txBox="1"/>
          <p:nvPr/>
        </p:nvSpPr>
        <p:spPr>
          <a:xfrm>
            <a:off x="6776173" y="5785762"/>
            <a:ext cx="1304339" cy="461665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square">
            <a:spAutoFit/>
          </a:bodyPr>
          <a:lstStyle/>
          <a:p>
            <a:pPr defTabSz="609585"/>
            <a:r>
              <a:rPr lang="en-US" sz="2400" b="1">
                <a:solidFill>
                  <a:prstClr val="black"/>
                </a:solidFill>
                <a:latin typeface="Calibri Light" panose="020F0302020204030204"/>
                <a:sym typeface="Helvetica"/>
              </a:rPr>
              <a:t>Wireline</a:t>
            </a:r>
            <a:endParaRPr lang="en-US" sz="2400" b="1">
              <a:solidFill>
                <a:prstClr val="black"/>
              </a:solidFill>
              <a:latin typeface="Calibri Light" panose="020F0302020204030204"/>
            </a:endParaRPr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7F1257A5-DC0A-3A40-951D-5FFB9B941902}"/>
              </a:ext>
            </a:extLst>
          </p:cNvPr>
          <p:cNvSpPr txBox="1"/>
          <p:nvPr/>
        </p:nvSpPr>
        <p:spPr>
          <a:xfrm>
            <a:off x="8074794" y="5785762"/>
            <a:ext cx="1408905" cy="461665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square">
            <a:spAutoFit/>
          </a:bodyPr>
          <a:lstStyle/>
          <a:p>
            <a:pPr defTabSz="609585"/>
            <a:r>
              <a:rPr lang="en-US" sz="2400" b="1">
                <a:solidFill>
                  <a:prstClr val="black"/>
                </a:solidFill>
                <a:latin typeface="Calibri Light" panose="020F0302020204030204"/>
                <a:sym typeface="Helvetica"/>
              </a:rPr>
              <a:t> Hanging</a:t>
            </a:r>
            <a:endParaRPr lang="en-US" sz="2400" b="1">
              <a:solidFill>
                <a:prstClr val="black"/>
              </a:solidFill>
              <a:latin typeface="Calibri Light" panose="020F0302020204030204"/>
            </a:endParaRPr>
          </a:p>
        </p:txBody>
      </p:sp>
      <p:sp>
        <p:nvSpPr>
          <p:cNvPr id="18" name="CaixaDeTexto 17">
            <a:extLst>
              <a:ext uri="{FF2B5EF4-FFF2-40B4-BE49-F238E27FC236}">
                <a16:creationId xmlns:a16="http://schemas.microsoft.com/office/drawing/2014/main" id="{F45768AA-1D9F-D70F-4FCB-823F21A1331C}"/>
              </a:ext>
            </a:extLst>
          </p:cNvPr>
          <p:cNvSpPr txBox="1"/>
          <p:nvPr/>
        </p:nvSpPr>
        <p:spPr>
          <a:xfrm>
            <a:off x="9483700" y="5785762"/>
            <a:ext cx="1039224" cy="461665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square">
            <a:spAutoFit/>
          </a:bodyPr>
          <a:lstStyle/>
          <a:p>
            <a:pPr defTabSz="609585"/>
            <a:r>
              <a:rPr lang="en-US" sz="2400" b="1">
                <a:solidFill>
                  <a:prstClr val="black"/>
                </a:solidFill>
                <a:latin typeface="Calibri Light" panose="020F0302020204030204"/>
                <a:sym typeface="Helvetica"/>
              </a:rPr>
              <a:t>Coiled</a:t>
            </a:r>
            <a:endParaRPr lang="en-US" sz="2400" b="1">
              <a:solidFill>
                <a:prstClr val="black"/>
              </a:solidFill>
              <a:latin typeface="Calibri Light" panose="020F0302020204030204"/>
            </a:endParaRPr>
          </a:p>
        </p:txBody>
      </p:sp>
      <p:sp>
        <p:nvSpPr>
          <p:cNvPr id="19" name="Retângulo 18">
            <a:extLst>
              <a:ext uri="{FF2B5EF4-FFF2-40B4-BE49-F238E27FC236}">
                <a16:creationId xmlns:a16="http://schemas.microsoft.com/office/drawing/2014/main" id="{1E9F4B4E-EF68-67FB-22E8-BC8C0AA87195}"/>
              </a:ext>
            </a:extLst>
          </p:cNvPr>
          <p:cNvSpPr/>
          <p:nvPr/>
        </p:nvSpPr>
        <p:spPr>
          <a:xfrm>
            <a:off x="5634447" y="2107475"/>
            <a:ext cx="957004" cy="3678287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09585"/>
            <a:endParaRPr lang="en-US" sz="2400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20" name="Seta: para a Direita 19">
            <a:extLst>
              <a:ext uri="{FF2B5EF4-FFF2-40B4-BE49-F238E27FC236}">
                <a16:creationId xmlns:a16="http://schemas.microsoft.com/office/drawing/2014/main" id="{A79D0840-7612-03EF-8511-0B15723805D3}"/>
              </a:ext>
            </a:extLst>
          </p:cNvPr>
          <p:cNvSpPr/>
          <p:nvPr/>
        </p:nvSpPr>
        <p:spPr>
          <a:xfrm>
            <a:off x="3771193" y="5460019"/>
            <a:ext cx="661851" cy="238911"/>
          </a:xfrm>
          <a:prstGeom prst="rightArrow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09585"/>
            <a:endParaRPr lang="en-US" sz="2400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22" name="CaixaDeTexto 21">
            <a:extLst>
              <a:ext uri="{FF2B5EF4-FFF2-40B4-BE49-F238E27FC236}">
                <a16:creationId xmlns:a16="http://schemas.microsoft.com/office/drawing/2014/main" id="{D1A18558-494D-F726-4C35-F5F4F84563AA}"/>
              </a:ext>
            </a:extLst>
          </p:cNvPr>
          <p:cNvSpPr txBox="1"/>
          <p:nvPr/>
        </p:nvSpPr>
        <p:spPr>
          <a:xfrm>
            <a:off x="3697855" y="4989603"/>
            <a:ext cx="808528" cy="461665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square">
            <a:spAutoFit/>
          </a:bodyPr>
          <a:lstStyle/>
          <a:p>
            <a:pPr defTabSz="609585"/>
            <a:r>
              <a:rPr lang="en-US" sz="2400" b="1">
                <a:solidFill>
                  <a:prstClr val="black"/>
                </a:solidFill>
                <a:latin typeface="Calibri Light" panose="020F0302020204030204"/>
                <a:sym typeface="Helvetica"/>
              </a:rPr>
              <a:t>PDG</a:t>
            </a:r>
            <a:endParaRPr lang="en-US" sz="2400" b="1">
              <a:solidFill>
                <a:prstClr val="black"/>
              </a:solidFill>
              <a:latin typeface="Calibri Light" panose="020F03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120182087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48B13E4-6A3D-5F6D-660D-383E0A133B2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ço Reservado para Conteúdo 6">
            <a:extLst>
              <a:ext uri="{FF2B5EF4-FFF2-40B4-BE49-F238E27FC236}">
                <a16:creationId xmlns:a16="http://schemas.microsoft.com/office/drawing/2014/main" id="{17D0351E-A39C-2DCE-528E-64C6F9DE69C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47955" y="1105833"/>
            <a:ext cx="6075077" cy="939851"/>
          </a:xfrm>
        </p:spPr>
        <p:txBody>
          <a:bodyPr/>
          <a:lstStyle/>
          <a:p>
            <a:pPr algn="ctr"/>
            <a:r>
              <a:rPr lang="pt-BR"/>
              <a:t>Uso de fibra para monitoramento acústico e temperatura</a:t>
            </a:r>
          </a:p>
          <a:p>
            <a:endParaRPr lang="pt-BR"/>
          </a:p>
        </p:txBody>
      </p:sp>
      <p:sp>
        <p:nvSpPr>
          <p:cNvPr id="4" name="Título 4">
            <a:extLst>
              <a:ext uri="{FF2B5EF4-FFF2-40B4-BE49-F238E27FC236}">
                <a16:creationId xmlns:a16="http://schemas.microsoft.com/office/drawing/2014/main" id="{5E2EDFDB-9DDE-89D4-2354-34474CA764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55783" y="335438"/>
            <a:ext cx="8930823" cy="678844"/>
          </a:xfrm>
        </p:spPr>
        <p:txBody>
          <a:bodyPr/>
          <a:lstStyle/>
          <a:p>
            <a:r>
              <a:rPr lang="pt-BR"/>
              <a:t>Aplicação DAS/DTS: monitoramento de poços: ex. 1</a:t>
            </a:r>
          </a:p>
        </p:txBody>
      </p:sp>
      <p:pic>
        <p:nvPicPr>
          <p:cNvPr id="14" name="New picture">
            <a:extLst>
              <a:ext uri="{FF2B5EF4-FFF2-40B4-BE49-F238E27FC236}">
                <a16:creationId xmlns:a16="http://schemas.microsoft.com/office/drawing/2014/main" id="{880761FB-431C-1B9A-0741-94BE805B96F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94131" y="2662164"/>
            <a:ext cx="7463399" cy="2945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cap="flat" algn="ctr">
                <a:solidFill>
                  <a:srgbClr val="000000"/>
                </a:solidFill>
                <a:prstDash val="solid"/>
                <a:round/>
                <a:headEnd type="none" w="med" len="med"/>
                <a:tailEnd type="none" w="med" len="med"/>
              </a14:hiddenLine>
            </a:ext>
          </a:extLst>
        </p:spPr>
      </p:pic>
      <p:grpSp>
        <p:nvGrpSpPr>
          <p:cNvPr id="18" name="Agrupar 17">
            <a:extLst>
              <a:ext uri="{FF2B5EF4-FFF2-40B4-BE49-F238E27FC236}">
                <a16:creationId xmlns:a16="http://schemas.microsoft.com/office/drawing/2014/main" id="{B66F58DA-41C8-3B10-FC66-584C3C5D8656}"/>
              </a:ext>
            </a:extLst>
          </p:cNvPr>
          <p:cNvGrpSpPr/>
          <p:nvPr/>
        </p:nvGrpSpPr>
        <p:grpSpPr>
          <a:xfrm>
            <a:off x="2647438" y="1755043"/>
            <a:ext cx="1900517" cy="4114800"/>
            <a:chOff x="2050677" y="1686083"/>
            <a:chExt cx="1425388" cy="3086100"/>
          </a:xfrm>
        </p:grpSpPr>
        <p:pic>
          <p:nvPicPr>
            <p:cNvPr id="15" name="New picture">
              <a:extLst>
                <a:ext uri="{FF2B5EF4-FFF2-40B4-BE49-F238E27FC236}">
                  <a16:creationId xmlns:a16="http://schemas.microsoft.com/office/drawing/2014/main" id="{823B91CD-EBDF-F4D2-A302-D23B18ED25A7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571" r="56947"/>
            <a:stretch/>
          </p:blipFill>
          <p:spPr bwMode="auto">
            <a:xfrm>
              <a:off x="2050677" y="1686083"/>
              <a:ext cx="1425388" cy="30861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 cap="flat" algn="ctr">
                  <a:solidFill>
                    <a:srgbClr val="000000"/>
                  </a:solidFill>
                  <a:prstDash val="solid"/>
                  <a:round/>
                  <a:headEnd type="none" w="med" len="med"/>
                  <a:tailEnd type="none" w="med" len="med"/>
                </a14:hiddenLine>
              </a:ext>
            </a:extLst>
          </p:spPr>
        </p:pic>
        <p:sp>
          <p:nvSpPr>
            <p:cNvPr id="16" name="Retângulo 15">
              <a:extLst>
                <a:ext uri="{FF2B5EF4-FFF2-40B4-BE49-F238E27FC236}">
                  <a16:creationId xmlns:a16="http://schemas.microsoft.com/office/drawing/2014/main" id="{06C522F2-C4E5-1556-C879-28C70E640AC7}"/>
                </a:ext>
              </a:extLst>
            </p:cNvPr>
            <p:cNvSpPr/>
            <p:nvPr/>
          </p:nvSpPr>
          <p:spPr>
            <a:xfrm>
              <a:off x="3321424" y="3229133"/>
              <a:ext cx="154641" cy="1543050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609585"/>
              <a:endParaRPr lang="en-US" sz="2400">
                <a:solidFill>
                  <a:prstClr val="white"/>
                </a:solidFill>
                <a:latin typeface="Calibri" panose="020F0502020204030204"/>
              </a:endParaRPr>
            </a:p>
          </p:txBody>
        </p:sp>
        <p:sp>
          <p:nvSpPr>
            <p:cNvPr id="17" name="Retângulo 16">
              <a:extLst>
                <a:ext uri="{FF2B5EF4-FFF2-40B4-BE49-F238E27FC236}">
                  <a16:creationId xmlns:a16="http://schemas.microsoft.com/office/drawing/2014/main" id="{4EB6531C-32E8-581F-AEC8-B06687455C77}"/>
                </a:ext>
              </a:extLst>
            </p:cNvPr>
            <p:cNvSpPr/>
            <p:nvPr/>
          </p:nvSpPr>
          <p:spPr>
            <a:xfrm>
              <a:off x="2050677" y="4560898"/>
              <a:ext cx="154641" cy="15984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609585"/>
              <a:endParaRPr lang="en-US" sz="2400">
                <a:solidFill>
                  <a:prstClr val="white"/>
                </a:solidFill>
                <a:latin typeface="Calibri" panose="020F0502020204030204"/>
              </a:endParaRPr>
            </a:p>
          </p:txBody>
        </p:sp>
      </p:grpSp>
      <p:sp>
        <p:nvSpPr>
          <p:cNvPr id="19" name="CaixaDeTexto 18">
            <a:extLst>
              <a:ext uri="{FF2B5EF4-FFF2-40B4-BE49-F238E27FC236}">
                <a16:creationId xmlns:a16="http://schemas.microsoft.com/office/drawing/2014/main" id="{036D364E-9257-4E04-BA69-E511B2CC3EBE}"/>
              </a:ext>
            </a:extLst>
          </p:cNvPr>
          <p:cNvSpPr txBox="1"/>
          <p:nvPr/>
        </p:nvSpPr>
        <p:spPr>
          <a:xfrm>
            <a:off x="9440093" y="6522564"/>
            <a:ext cx="2751908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609585"/>
            <a:r>
              <a:rPr lang="en-US" sz="1200" i="1">
                <a:solidFill>
                  <a:srgbClr val="016299"/>
                </a:solidFill>
                <a:latin typeface="Petrobras Sans" panose="020B0606020204030204" pitchFamily="34" charset="0"/>
              </a:rPr>
              <a:t>Cherubini, et al., IPTC-23102-EA, 2023 </a:t>
            </a:r>
          </a:p>
        </p:txBody>
      </p:sp>
    </p:spTree>
    <p:extLst>
      <p:ext uri="{BB962C8B-B14F-4D97-AF65-F5344CB8AC3E}">
        <p14:creationId xmlns:p14="http://schemas.microsoft.com/office/powerpoint/2010/main" val="119328823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3C6E0CC-640A-886E-F7FE-7339A552D70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ço Reservado para Conteúdo 6">
            <a:extLst>
              <a:ext uri="{FF2B5EF4-FFF2-40B4-BE49-F238E27FC236}">
                <a16:creationId xmlns:a16="http://schemas.microsoft.com/office/drawing/2014/main" id="{4D83631E-45A0-0164-AA88-07EC9A29EB0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314292" y="886639"/>
            <a:ext cx="8484920" cy="509813"/>
          </a:xfrm>
        </p:spPr>
        <p:txBody>
          <a:bodyPr/>
          <a:lstStyle/>
          <a:p>
            <a:r>
              <a:rPr lang="pt-BR"/>
              <a:t>Monitoramento DAS e DTS: Gradiente de temperatura (DTGS)</a:t>
            </a:r>
          </a:p>
          <a:p>
            <a:endParaRPr lang="pt-BR"/>
          </a:p>
        </p:txBody>
      </p:sp>
      <p:sp>
        <p:nvSpPr>
          <p:cNvPr id="5" name="Título 4">
            <a:extLst>
              <a:ext uri="{FF2B5EF4-FFF2-40B4-BE49-F238E27FC236}">
                <a16:creationId xmlns:a16="http://schemas.microsoft.com/office/drawing/2014/main" id="{AF265090-3CFB-87FD-96B9-3670344EE3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55783" y="335438"/>
            <a:ext cx="8930823" cy="678844"/>
          </a:xfrm>
        </p:spPr>
        <p:txBody>
          <a:bodyPr/>
          <a:lstStyle/>
          <a:p>
            <a:r>
              <a:rPr lang="pt-BR"/>
              <a:t>Aplicação DAS/DTS: monitoramento de poços: ex. 2</a:t>
            </a:r>
          </a:p>
        </p:txBody>
      </p:sp>
      <p:pic>
        <p:nvPicPr>
          <p:cNvPr id="10" name="New picture">
            <a:extLst>
              <a:ext uri="{FF2B5EF4-FFF2-40B4-BE49-F238E27FC236}">
                <a16:creationId xmlns:a16="http://schemas.microsoft.com/office/drawing/2014/main" id="{AE5518DB-B884-9BCF-1A55-1198AE92044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10447" y="1396453"/>
            <a:ext cx="6438292" cy="316698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cap="flat" algn="ctr">
                <a:solidFill>
                  <a:srgbClr val="000000"/>
                </a:solidFill>
                <a:prstDash val="solid"/>
                <a:round/>
                <a:headEnd type="none" w="med" len="med"/>
                <a:tailEnd type="none" w="med" len="med"/>
              </a14:hiddenLine>
            </a:ext>
          </a:extLst>
        </p:spPr>
      </p:pic>
      <p:grpSp>
        <p:nvGrpSpPr>
          <p:cNvPr id="12" name="Agrupar 11">
            <a:extLst>
              <a:ext uri="{FF2B5EF4-FFF2-40B4-BE49-F238E27FC236}">
                <a16:creationId xmlns:a16="http://schemas.microsoft.com/office/drawing/2014/main" id="{FE0E526E-C284-3958-BD54-FC6AF9B56EE5}"/>
              </a:ext>
            </a:extLst>
          </p:cNvPr>
          <p:cNvGrpSpPr/>
          <p:nvPr/>
        </p:nvGrpSpPr>
        <p:grpSpPr>
          <a:xfrm>
            <a:off x="3001685" y="4636317"/>
            <a:ext cx="8039016" cy="2152020"/>
            <a:chOff x="2501202" y="3437879"/>
            <a:chExt cx="6029262" cy="1614015"/>
          </a:xfrm>
        </p:grpSpPr>
        <p:pic>
          <p:nvPicPr>
            <p:cNvPr id="9" name="New picture">
              <a:extLst>
                <a:ext uri="{FF2B5EF4-FFF2-40B4-BE49-F238E27FC236}">
                  <a16:creationId xmlns:a16="http://schemas.microsoft.com/office/drawing/2014/main" id="{90D6D440-84A3-7B79-B0DB-1B04F37CAD7E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b="50000"/>
            <a:stretch/>
          </p:blipFill>
          <p:spPr bwMode="auto">
            <a:xfrm>
              <a:off x="2501202" y="3437879"/>
              <a:ext cx="3416300" cy="15430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 cap="flat" algn="ctr">
                  <a:solidFill>
                    <a:srgbClr val="000000"/>
                  </a:solidFill>
                  <a:prstDash val="solid"/>
                  <a:round/>
                  <a:headEnd type="none" w="med" len="med"/>
                  <a:tailEnd type="none" w="med" len="med"/>
                </a14:hiddenLine>
              </a:ext>
            </a:extLst>
          </p:spPr>
        </p:pic>
        <p:pic>
          <p:nvPicPr>
            <p:cNvPr id="11" name="New picture">
              <a:extLst>
                <a:ext uri="{FF2B5EF4-FFF2-40B4-BE49-F238E27FC236}">
                  <a16:creationId xmlns:a16="http://schemas.microsoft.com/office/drawing/2014/main" id="{31D57487-F0D7-8AD9-E371-A1488521188E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50000"/>
            <a:stretch/>
          </p:blipFill>
          <p:spPr bwMode="auto">
            <a:xfrm>
              <a:off x="5114164" y="3508844"/>
              <a:ext cx="3416300" cy="15430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 cap="flat" algn="ctr">
                  <a:solidFill>
                    <a:srgbClr val="000000"/>
                  </a:solidFill>
                  <a:prstDash val="solid"/>
                  <a:round/>
                  <a:headEnd type="none" w="med" len="med"/>
                  <a:tailEnd type="none" w="med" len="med"/>
                </a14:hiddenLine>
              </a:ext>
            </a:extLst>
          </p:spPr>
        </p:pic>
      </p:grpSp>
      <p:sp>
        <p:nvSpPr>
          <p:cNvPr id="13" name="Retângulo 12">
            <a:extLst>
              <a:ext uri="{FF2B5EF4-FFF2-40B4-BE49-F238E27FC236}">
                <a16:creationId xmlns:a16="http://schemas.microsoft.com/office/drawing/2014/main" id="{279620A8-7B12-AFBA-228C-FCE0DB3866F5}"/>
              </a:ext>
            </a:extLst>
          </p:cNvPr>
          <p:cNvSpPr/>
          <p:nvPr/>
        </p:nvSpPr>
        <p:spPr>
          <a:xfrm>
            <a:off x="7045236" y="4705980"/>
            <a:ext cx="696685" cy="162112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09585"/>
            <a:endParaRPr lang="en-US" sz="2400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16" name="CaixaDeTexto 15">
            <a:extLst>
              <a:ext uri="{FF2B5EF4-FFF2-40B4-BE49-F238E27FC236}">
                <a16:creationId xmlns:a16="http://schemas.microsoft.com/office/drawing/2014/main" id="{F8B88D7E-580C-D84F-C58A-81EB0C2554AE}"/>
              </a:ext>
            </a:extLst>
          </p:cNvPr>
          <p:cNvSpPr txBox="1"/>
          <p:nvPr/>
        </p:nvSpPr>
        <p:spPr>
          <a:xfrm>
            <a:off x="9440093" y="6522564"/>
            <a:ext cx="2751908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609585"/>
            <a:r>
              <a:rPr lang="en-US" sz="1200" i="1">
                <a:solidFill>
                  <a:srgbClr val="016299"/>
                </a:solidFill>
                <a:latin typeface="Petrobras Sans" panose="020B0606020204030204" pitchFamily="34" charset="0"/>
              </a:rPr>
              <a:t>Cherubini, et al., IPTC-23102-EA, 2023 </a:t>
            </a:r>
          </a:p>
        </p:txBody>
      </p:sp>
    </p:spTree>
    <p:extLst>
      <p:ext uri="{BB962C8B-B14F-4D97-AF65-F5344CB8AC3E}">
        <p14:creationId xmlns:p14="http://schemas.microsoft.com/office/powerpoint/2010/main" val="22620832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D11D575-1616-D6C6-C6AE-22A946CD2AC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ulo 4">
            <a:extLst>
              <a:ext uri="{FF2B5EF4-FFF2-40B4-BE49-F238E27FC236}">
                <a16:creationId xmlns:a16="http://schemas.microsoft.com/office/drawing/2014/main" id="{0F6CBD22-3848-4A78-EEDD-92DF367EDC2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55783" y="335438"/>
            <a:ext cx="8930823" cy="678844"/>
          </a:xfrm>
        </p:spPr>
        <p:txBody>
          <a:bodyPr/>
          <a:lstStyle/>
          <a:p>
            <a:r>
              <a:rPr lang="pt-BR"/>
              <a:t>Aplicação DAS/DTS: monitoramento de poços: ex. 3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220A1F3-9AB3-645B-3133-AFF2ED71B73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869542" y="2111435"/>
            <a:ext cx="8869613" cy="4323115"/>
          </a:xfrm>
          <a:prstGeom prst="rect">
            <a:avLst/>
          </a:prstGeom>
        </p:spPr>
      </p:pic>
      <p:sp>
        <p:nvSpPr>
          <p:cNvPr id="12" name="Espaço Reservado para Conteúdo 6">
            <a:extLst>
              <a:ext uri="{FF2B5EF4-FFF2-40B4-BE49-F238E27FC236}">
                <a16:creationId xmlns:a16="http://schemas.microsoft.com/office/drawing/2014/main" id="{2C91DEFB-90C8-65A7-E426-B4E97852E7A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359116" y="1232290"/>
            <a:ext cx="8484920" cy="509813"/>
          </a:xfrm>
        </p:spPr>
        <p:txBody>
          <a:bodyPr/>
          <a:lstStyle/>
          <a:p>
            <a:r>
              <a:rPr lang="pt-BR"/>
              <a:t>Monitoramento DAS e DTS: Gradiente de temperatura (DTGS)</a:t>
            </a:r>
          </a:p>
          <a:p>
            <a:endParaRPr lang="pt-BR"/>
          </a:p>
        </p:txBody>
      </p:sp>
      <p:sp>
        <p:nvSpPr>
          <p:cNvPr id="14" name="CaixaDeTexto 13">
            <a:extLst>
              <a:ext uri="{FF2B5EF4-FFF2-40B4-BE49-F238E27FC236}">
                <a16:creationId xmlns:a16="http://schemas.microsoft.com/office/drawing/2014/main" id="{5A11621D-DD3F-3B35-466A-C31C25033379}"/>
              </a:ext>
            </a:extLst>
          </p:cNvPr>
          <p:cNvSpPr txBox="1"/>
          <p:nvPr/>
        </p:nvSpPr>
        <p:spPr>
          <a:xfrm>
            <a:off x="9440093" y="6522564"/>
            <a:ext cx="2751908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609585"/>
            <a:r>
              <a:rPr lang="en-US" sz="1200" i="1">
                <a:solidFill>
                  <a:srgbClr val="016299"/>
                </a:solidFill>
                <a:latin typeface="Petrobras Sans" panose="020B0606020204030204" pitchFamily="34" charset="0"/>
              </a:rPr>
              <a:t>Cherubini, et al., IPTC-23102-EA, 2023 </a:t>
            </a:r>
          </a:p>
        </p:txBody>
      </p:sp>
    </p:spTree>
    <p:extLst>
      <p:ext uri="{BB962C8B-B14F-4D97-AF65-F5344CB8AC3E}">
        <p14:creationId xmlns:p14="http://schemas.microsoft.com/office/powerpoint/2010/main" val="191067211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03A72BB-1AB9-3263-8961-29970B7AC6F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ítulo 4">
            <a:extLst>
              <a:ext uri="{FF2B5EF4-FFF2-40B4-BE49-F238E27FC236}">
                <a16:creationId xmlns:a16="http://schemas.microsoft.com/office/drawing/2014/main" id="{F3CB95FD-4CD4-7EF5-5A28-8B4E61B2735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err="1"/>
              <a:t>Distributed</a:t>
            </a:r>
            <a:r>
              <a:rPr lang="pt-BR"/>
              <a:t> </a:t>
            </a:r>
            <a:r>
              <a:rPr lang="pt-BR" err="1"/>
              <a:t>Acoustic</a:t>
            </a:r>
            <a:r>
              <a:rPr lang="pt-BR"/>
              <a:t> </a:t>
            </a:r>
            <a:r>
              <a:rPr lang="pt-BR" err="1"/>
              <a:t>Sensing</a:t>
            </a:r>
            <a:r>
              <a:rPr lang="pt-BR"/>
              <a:t> (DAS)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5DE0DFFB-B25F-6C2E-F954-EC2296F8A7D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15023" y="1736264"/>
            <a:ext cx="7182224" cy="509813"/>
          </a:xfrm>
        </p:spPr>
        <p:txBody>
          <a:bodyPr/>
          <a:lstStyle/>
          <a:p>
            <a:r>
              <a:rPr lang="pt-BR"/>
              <a:t>Geração/volume de dados por interrogação DAS</a:t>
            </a:r>
          </a:p>
        </p:txBody>
      </p:sp>
      <p:sp>
        <p:nvSpPr>
          <p:cNvPr id="10" name="CaixaDeTexto 9">
            <a:extLst>
              <a:ext uri="{FF2B5EF4-FFF2-40B4-BE49-F238E27FC236}">
                <a16:creationId xmlns:a16="http://schemas.microsoft.com/office/drawing/2014/main" id="{5A4CF5ED-B8B9-2B71-868F-CFB395827CD9}"/>
              </a:ext>
            </a:extLst>
          </p:cNvPr>
          <p:cNvSpPr txBox="1"/>
          <p:nvPr/>
        </p:nvSpPr>
        <p:spPr>
          <a:xfrm>
            <a:off x="3021948" y="2793884"/>
            <a:ext cx="195784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609585"/>
            <a:r>
              <a:rPr lang="pt-BR" sz="2400">
                <a:solidFill>
                  <a:prstClr val="black"/>
                </a:solidFill>
                <a:latin typeface="Calibri" panose="020F0502020204030204"/>
              </a:rPr>
              <a:t>Amostragem Espacial</a:t>
            </a:r>
          </a:p>
          <a:p>
            <a:pPr algn="ctr" defTabSz="609585"/>
            <a:endParaRPr lang="pt-BR" sz="2400">
              <a:solidFill>
                <a:prstClr val="black"/>
              </a:solidFill>
              <a:latin typeface="Calibri" panose="020F0502020204030204"/>
            </a:endParaRPr>
          </a:p>
          <a:p>
            <a:pPr algn="ctr" defTabSz="609585"/>
            <a:r>
              <a:rPr lang="pt-BR" sz="2400">
                <a:solidFill>
                  <a:prstClr val="black"/>
                </a:solidFill>
                <a:latin typeface="Calibri" panose="020F0502020204030204"/>
              </a:rPr>
              <a:t>5 metros</a:t>
            </a:r>
            <a:endParaRPr lang="en-US" sz="240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11" name="CaixaDeTexto 10">
            <a:extLst>
              <a:ext uri="{FF2B5EF4-FFF2-40B4-BE49-F238E27FC236}">
                <a16:creationId xmlns:a16="http://schemas.microsoft.com/office/drawing/2014/main" id="{D62F208A-AAD7-31B9-BB66-D22CC64C66E8}"/>
              </a:ext>
            </a:extLst>
          </p:cNvPr>
          <p:cNvSpPr txBox="1"/>
          <p:nvPr/>
        </p:nvSpPr>
        <p:spPr>
          <a:xfrm>
            <a:off x="5240341" y="2793884"/>
            <a:ext cx="195784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609585"/>
            <a:r>
              <a:rPr lang="pt-BR" sz="2400">
                <a:solidFill>
                  <a:prstClr val="black"/>
                </a:solidFill>
                <a:latin typeface="Calibri" panose="020F0502020204030204"/>
              </a:rPr>
              <a:t>Amostragem Temporal</a:t>
            </a:r>
          </a:p>
          <a:p>
            <a:pPr algn="ctr" defTabSz="609585"/>
            <a:endParaRPr lang="pt-BR" sz="2400">
              <a:solidFill>
                <a:prstClr val="black"/>
              </a:solidFill>
              <a:latin typeface="Calibri" panose="020F0502020204030204"/>
            </a:endParaRPr>
          </a:p>
          <a:p>
            <a:pPr algn="ctr" defTabSz="609585"/>
            <a:r>
              <a:rPr lang="pt-BR" sz="2400">
                <a:solidFill>
                  <a:prstClr val="black"/>
                </a:solidFill>
                <a:latin typeface="Calibri" panose="020F0502020204030204"/>
              </a:rPr>
              <a:t>4000 Hz</a:t>
            </a:r>
            <a:endParaRPr lang="en-US" sz="240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12" name="CaixaDeTexto 11">
            <a:extLst>
              <a:ext uri="{FF2B5EF4-FFF2-40B4-BE49-F238E27FC236}">
                <a16:creationId xmlns:a16="http://schemas.microsoft.com/office/drawing/2014/main" id="{7DDD85F8-ED61-AB85-64F2-DBCED6358182}"/>
              </a:ext>
            </a:extLst>
          </p:cNvPr>
          <p:cNvSpPr txBox="1"/>
          <p:nvPr/>
        </p:nvSpPr>
        <p:spPr>
          <a:xfrm>
            <a:off x="7458735" y="2820281"/>
            <a:ext cx="195784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609585"/>
            <a:r>
              <a:rPr lang="pt-BR" sz="2400">
                <a:solidFill>
                  <a:prstClr val="black"/>
                </a:solidFill>
                <a:latin typeface="Calibri" panose="020F0502020204030204"/>
              </a:rPr>
              <a:t>Bytes por amostra</a:t>
            </a:r>
          </a:p>
          <a:p>
            <a:pPr algn="ctr" defTabSz="609585"/>
            <a:endParaRPr lang="pt-BR" sz="2400">
              <a:solidFill>
                <a:prstClr val="black"/>
              </a:solidFill>
              <a:latin typeface="Calibri" panose="020F0502020204030204"/>
            </a:endParaRPr>
          </a:p>
          <a:p>
            <a:pPr algn="ctr" defTabSz="609585"/>
            <a:r>
              <a:rPr lang="pt-BR" sz="2400">
                <a:solidFill>
                  <a:prstClr val="black"/>
                </a:solidFill>
                <a:latin typeface="Calibri" panose="020F0502020204030204"/>
              </a:rPr>
              <a:t>4 Bytes</a:t>
            </a:r>
            <a:endParaRPr lang="en-US" sz="240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13" name="CaixaDeTexto 12">
            <a:extLst>
              <a:ext uri="{FF2B5EF4-FFF2-40B4-BE49-F238E27FC236}">
                <a16:creationId xmlns:a16="http://schemas.microsoft.com/office/drawing/2014/main" id="{52C2E7B7-DDD5-F300-04A1-D79F81D36D21}"/>
              </a:ext>
            </a:extLst>
          </p:cNvPr>
          <p:cNvSpPr txBox="1"/>
          <p:nvPr/>
        </p:nvSpPr>
        <p:spPr>
          <a:xfrm>
            <a:off x="9416575" y="2881872"/>
            <a:ext cx="2252027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609585"/>
            <a:r>
              <a:rPr lang="pt-BR" sz="2400">
                <a:solidFill>
                  <a:prstClr val="black"/>
                </a:solidFill>
                <a:latin typeface="Calibri" panose="020F0502020204030204"/>
              </a:rPr>
              <a:t>Comprimento fibra amostrado</a:t>
            </a:r>
          </a:p>
          <a:p>
            <a:pPr algn="ctr" defTabSz="609585"/>
            <a:endParaRPr lang="pt-BR" sz="2400">
              <a:solidFill>
                <a:prstClr val="black"/>
              </a:solidFill>
              <a:latin typeface="Calibri" panose="020F0502020204030204"/>
            </a:endParaRPr>
          </a:p>
          <a:p>
            <a:pPr algn="ctr" defTabSz="609585"/>
            <a:r>
              <a:rPr lang="pt-BR" sz="2400">
                <a:solidFill>
                  <a:prstClr val="black"/>
                </a:solidFill>
                <a:latin typeface="Calibri" panose="020F0502020204030204"/>
              </a:rPr>
              <a:t>15 km</a:t>
            </a:r>
            <a:endParaRPr lang="en-US" sz="240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82AB9BF6-C7C8-4CEB-6FA9-3963B6BB3A8C}"/>
              </a:ext>
            </a:extLst>
          </p:cNvPr>
          <p:cNvSpPr txBox="1"/>
          <p:nvPr/>
        </p:nvSpPr>
        <p:spPr>
          <a:xfrm>
            <a:off x="4895744" y="5207909"/>
            <a:ext cx="4912397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609585"/>
            <a:r>
              <a:rPr lang="pt-BR" sz="2400">
                <a:solidFill>
                  <a:prstClr val="black"/>
                </a:solidFill>
                <a:latin typeface="Calibri" panose="020F0502020204030204"/>
              </a:rPr>
              <a:t>Total de dados gerados /</a:t>
            </a:r>
            <a:r>
              <a:rPr lang="pt-BR" sz="2400" err="1">
                <a:solidFill>
                  <a:prstClr val="black"/>
                </a:solidFill>
                <a:latin typeface="Calibri" panose="020F0502020204030204"/>
              </a:rPr>
              <a:t>seg</a:t>
            </a:r>
            <a:r>
              <a:rPr lang="pt-BR" sz="2400">
                <a:solidFill>
                  <a:prstClr val="black"/>
                </a:solidFill>
                <a:latin typeface="Calibri" panose="020F0502020204030204"/>
              </a:rPr>
              <a:t>: </a:t>
            </a:r>
            <a:r>
              <a:rPr lang="pt-BR" sz="2400">
                <a:solidFill>
                  <a:prstClr val="black"/>
                </a:solidFill>
                <a:highlight>
                  <a:srgbClr val="FFFF00"/>
                </a:highlight>
                <a:latin typeface="Calibri" panose="020F0502020204030204"/>
              </a:rPr>
              <a:t>48 MB/s</a:t>
            </a:r>
            <a:endParaRPr lang="en-US" sz="2400">
              <a:solidFill>
                <a:prstClr val="black"/>
              </a:solidFill>
              <a:highlight>
                <a:srgbClr val="FFFF00"/>
              </a:highlight>
              <a:latin typeface="Calibri" panose="020F0502020204030204"/>
            </a:endParaRPr>
          </a:p>
        </p:txBody>
      </p:sp>
      <p:sp>
        <p:nvSpPr>
          <p:cNvPr id="16" name="CaixaDeTexto 15">
            <a:extLst>
              <a:ext uri="{FF2B5EF4-FFF2-40B4-BE49-F238E27FC236}">
                <a16:creationId xmlns:a16="http://schemas.microsoft.com/office/drawing/2014/main" id="{6A739CBD-EF62-1A47-F591-F48C5D3EC39B}"/>
              </a:ext>
            </a:extLst>
          </p:cNvPr>
          <p:cNvSpPr txBox="1"/>
          <p:nvPr/>
        </p:nvSpPr>
        <p:spPr>
          <a:xfrm>
            <a:off x="4895745" y="5902875"/>
            <a:ext cx="5125980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609585"/>
            <a:r>
              <a:rPr lang="pt-BR" sz="2400">
                <a:solidFill>
                  <a:prstClr val="black"/>
                </a:solidFill>
                <a:latin typeface="Calibri" panose="020F0502020204030204"/>
              </a:rPr>
              <a:t>Total de dados gerados /dia: </a:t>
            </a:r>
            <a:r>
              <a:rPr lang="pt-BR" sz="2400">
                <a:solidFill>
                  <a:prstClr val="black"/>
                </a:solidFill>
                <a:highlight>
                  <a:srgbClr val="FFFF00"/>
                </a:highlight>
                <a:latin typeface="Calibri" panose="020F0502020204030204"/>
              </a:rPr>
              <a:t>4.1 TB/dia</a:t>
            </a:r>
            <a:endParaRPr lang="en-US" sz="2400">
              <a:solidFill>
                <a:prstClr val="black"/>
              </a:solidFill>
              <a:highlight>
                <a:srgbClr val="FFFF00"/>
              </a:highlight>
              <a:latin typeface="Calibri" panose="020F0502020204030204"/>
            </a:endParaRPr>
          </a:p>
        </p:txBody>
      </p:sp>
      <p:sp>
        <p:nvSpPr>
          <p:cNvPr id="17" name="Chave Esquerda 16">
            <a:extLst>
              <a:ext uri="{FF2B5EF4-FFF2-40B4-BE49-F238E27FC236}">
                <a16:creationId xmlns:a16="http://schemas.microsoft.com/office/drawing/2014/main" id="{AEA498CA-EB4F-C0CB-E54D-E1E0800F511C}"/>
              </a:ext>
            </a:extLst>
          </p:cNvPr>
          <p:cNvSpPr/>
          <p:nvPr/>
        </p:nvSpPr>
        <p:spPr>
          <a:xfrm rot="16200000">
            <a:off x="7267165" y="464876"/>
            <a:ext cx="383140" cy="8584491"/>
          </a:xfrm>
          <a:prstGeom prst="leftBrace">
            <a:avLst/>
          </a:prstGeom>
          <a:ln w="28575">
            <a:solidFill>
              <a:srgbClr val="00B05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 defTabSz="609585"/>
            <a:endParaRPr lang="en-US" sz="2400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109037750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D83175F8-BBFE-FB7E-07CF-A69DAC014B4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21948" y="1305924"/>
            <a:ext cx="2194485" cy="509813"/>
          </a:xfrm>
        </p:spPr>
        <p:txBody>
          <a:bodyPr/>
          <a:lstStyle/>
          <a:p>
            <a:r>
              <a:rPr lang="pt-BR"/>
              <a:t>Comentários</a:t>
            </a:r>
          </a:p>
          <a:p>
            <a:endParaRPr lang="pt-BR"/>
          </a:p>
        </p:txBody>
      </p:sp>
      <p:sp>
        <p:nvSpPr>
          <p:cNvPr id="7" name="Espaço Reservado para Conteúdo 6">
            <a:extLst>
              <a:ext uri="{FF2B5EF4-FFF2-40B4-BE49-F238E27FC236}">
                <a16:creationId xmlns:a16="http://schemas.microsoft.com/office/drawing/2014/main" id="{15C9CE3A-0AA2-132A-2179-44272B825A1E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2699657" y="2263411"/>
            <a:ext cx="9387840" cy="3980635"/>
          </a:xfrm>
        </p:spPr>
        <p:txBody>
          <a:bodyPr/>
          <a:lstStyle/>
          <a:p>
            <a:r>
              <a:rPr lang="pt-BR"/>
              <a:t>-O </a:t>
            </a:r>
            <a:r>
              <a:rPr lang="pt-BR" b="1"/>
              <a:t>uso de fibra ótica </a:t>
            </a:r>
            <a:r>
              <a:rPr lang="pt-BR"/>
              <a:t>tem sido </a:t>
            </a:r>
            <a:r>
              <a:rPr lang="pt-BR" b="1"/>
              <a:t>estudado</a:t>
            </a:r>
            <a:r>
              <a:rPr lang="pt-BR"/>
              <a:t> como elemento sensor na </a:t>
            </a:r>
            <a:r>
              <a:rPr lang="pt-BR" b="1"/>
              <a:t>Petrobras</a:t>
            </a:r>
            <a:r>
              <a:rPr lang="pt-BR"/>
              <a:t> para diversas aplicações (</a:t>
            </a:r>
            <a:r>
              <a:rPr lang="pt-BR" b="1"/>
              <a:t>monitoramento e integridade</a:t>
            </a:r>
            <a:r>
              <a:rPr lang="pt-BR"/>
              <a:t>);</a:t>
            </a:r>
          </a:p>
          <a:p>
            <a:r>
              <a:rPr lang="pt-BR"/>
              <a:t>-O nível de </a:t>
            </a:r>
            <a:r>
              <a:rPr lang="pt-BR" b="1"/>
              <a:t>simplificação e robustez </a:t>
            </a:r>
            <a:r>
              <a:rPr lang="pt-BR"/>
              <a:t>alcançado com aplicação de </a:t>
            </a:r>
            <a:r>
              <a:rPr lang="pt-BR" b="1"/>
              <a:t>fibra ótica</a:t>
            </a:r>
            <a:r>
              <a:rPr lang="pt-BR"/>
              <a:t> para diversos propósitos é um </a:t>
            </a:r>
            <a:r>
              <a:rPr lang="pt-BR" b="1"/>
              <a:t>forte elemento </a:t>
            </a:r>
            <a:r>
              <a:rPr lang="pt-BR"/>
              <a:t>para a </a:t>
            </a:r>
            <a:r>
              <a:rPr lang="pt-BR" b="1"/>
              <a:t>popularização</a:t>
            </a:r>
            <a:r>
              <a:rPr lang="pt-BR"/>
              <a:t> da tecnologia;</a:t>
            </a:r>
          </a:p>
          <a:p>
            <a:r>
              <a:rPr lang="pt-BR"/>
              <a:t>-Para </a:t>
            </a:r>
            <a:r>
              <a:rPr lang="pt-BR" b="1"/>
              <a:t>aplicações permanentes </a:t>
            </a:r>
            <a:r>
              <a:rPr lang="pt-BR"/>
              <a:t>é necessários </a:t>
            </a:r>
            <a:r>
              <a:rPr lang="pt-BR" b="1"/>
              <a:t>adaptações</a:t>
            </a:r>
            <a:r>
              <a:rPr lang="pt-BR"/>
              <a:t> em certo ambientes de aplicação;</a:t>
            </a:r>
          </a:p>
          <a:p>
            <a:r>
              <a:rPr lang="pt-BR"/>
              <a:t>-A </a:t>
            </a:r>
            <a:r>
              <a:rPr lang="pt-BR" b="1"/>
              <a:t>geração e capacidade de interpretação </a:t>
            </a:r>
            <a:r>
              <a:rPr lang="pt-BR"/>
              <a:t>dos dados gerados por </a:t>
            </a:r>
            <a:r>
              <a:rPr lang="pt-BR" b="1"/>
              <a:t>fibra ótica</a:t>
            </a:r>
            <a:r>
              <a:rPr lang="pt-BR"/>
              <a:t> (sistemas distribuídos) é </a:t>
            </a:r>
            <a:r>
              <a:rPr lang="pt-BR" b="1"/>
              <a:t>desafiador</a:t>
            </a:r>
            <a:r>
              <a:rPr lang="pt-BR"/>
              <a:t> e </a:t>
            </a:r>
            <a:r>
              <a:rPr lang="pt-BR" b="1"/>
              <a:t>essencial</a:t>
            </a:r>
            <a:r>
              <a:rPr lang="pt-BR"/>
              <a:t> para a aplicação da tecnologia. </a:t>
            </a:r>
          </a:p>
          <a:p>
            <a:endParaRPr lang="pt-BR"/>
          </a:p>
        </p:txBody>
      </p:sp>
      <p:sp>
        <p:nvSpPr>
          <p:cNvPr id="4" name="Título 4">
            <a:extLst>
              <a:ext uri="{FF2B5EF4-FFF2-40B4-BE49-F238E27FC236}">
                <a16:creationId xmlns:a16="http://schemas.microsoft.com/office/drawing/2014/main" id="{CADB03B1-3352-706D-0DE7-45484109F0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21949" y="366185"/>
            <a:ext cx="8680287" cy="678844"/>
          </a:xfrm>
        </p:spPr>
        <p:txBody>
          <a:bodyPr/>
          <a:lstStyle/>
          <a:p>
            <a:r>
              <a:rPr lang="pt-BR" err="1"/>
              <a:t>Distributed</a:t>
            </a:r>
            <a:r>
              <a:rPr lang="pt-BR"/>
              <a:t> </a:t>
            </a:r>
            <a:r>
              <a:rPr lang="pt-BR" err="1"/>
              <a:t>Acoustic</a:t>
            </a:r>
            <a:r>
              <a:rPr lang="pt-BR"/>
              <a:t> </a:t>
            </a:r>
            <a:r>
              <a:rPr lang="pt-BR" err="1"/>
              <a:t>Sensing</a:t>
            </a:r>
            <a:r>
              <a:rPr lang="pt-BR"/>
              <a:t> (DAS)</a:t>
            </a:r>
          </a:p>
        </p:txBody>
      </p:sp>
    </p:spTree>
    <p:extLst>
      <p:ext uri="{BB962C8B-B14F-4D97-AF65-F5344CB8AC3E}">
        <p14:creationId xmlns:p14="http://schemas.microsoft.com/office/powerpoint/2010/main" val="3297700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ítulo 4">
            <a:extLst>
              <a:ext uri="{FF2B5EF4-FFF2-40B4-BE49-F238E27FC236}">
                <a16:creationId xmlns:a16="http://schemas.microsoft.com/office/drawing/2014/main" id="{AE1B5D43-2D31-BB5B-8844-186CED8385D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345026" y="4586831"/>
            <a:ext cx="4017820" cy="446316"/>
          </a:xfrm>
        </p:spPr>
        <p:txBody>
          <a:bodyPr/>
          <a:lstStyle/>
          <a:p>
            <a:r>
              <a:rPr lang="pt-BR"/>
              <a:t>OBRIGADO!</a:t>
            </a:r>
          </a:p>
        </p:txBody>
      </p:sp>
      <p:sp>
        <p:nvSpPr>
          <p:cNvPr id="6" name="Subtítulo 5">
            <a:extLst>
              <a:ext uri="{FF2B5EF4-FFF2-40B4-BE49-F238E27FC236}">
                <a16:creationId xmlns:a16="http://schemas.microsoft.com/office/drawing/2014/main" id="{AADC3C6A-1F75-A005-C9D4-BD96DBDCD172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345024" y="5348833"/>
            <a:ext cx="4964680" cy="446316"/>
          </a:xfrm>
        </p:spPr>
        <p:txBody>
          <a:bodyPr/>
          <a:lstStyle/>
          <a:p>
            <a:r>
              <a:rPr lang="pt-BR"/>
              <a:t>alexandreaugusto@petrobras.com.br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267BAD24-20CD-4C26-FAAD-D9A5C06EE67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126626" y="1123628"/>
            <a:ext cx="3594601" cy="46107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93675032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53220CB7-4185-C168-179A-7A2C31D8696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421499" y="1697811"/>
            <a:ext cx="7881183" cy="509813"/>
          </a:xfrm>
        </p:spPr>
        <p:txBody>
          <a:bodyPr/>
          <a:lstStyle/>
          <a:p>
            <a:r>
              <a:rPr lang="pt-BR"/>
              <a:t>Fenômenos  de </a:t>
            </a:r>
            <a:r>
              <a:rPr lang="pt-BR" err="1"/>
              <a:t>retroespalhamento</a:t>
            </a:r>
            <a:r>
              <a:rPr lang="pt-BR"/>
              <a:t> da luz incidente na FO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115BD634-EC3D-E71B-9412-E6C9D2E7DA5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316576" y="2460959"/>
            <a:ext cx="8091029" cy="3950251"/>
          </a:xfrm>
          <a:prstGeom prst="rect">
            <a:avLst/>
          </a:prstGeom>
        </p:spPr>
      </p:pic>
      <p:sp>
        <p:nvSpPr>
          <p:cNvPr id="10" name="Título 4">
            <a:extLst>
              <a:ext uri="{FF2B5EF4-FFF2-40B4-BE49-F238E27FC236}">
                <a16:creationId xmlns:a16="http://schemas.microsoft.com/office/drawing/2014/main" id="{74D5F84D-76B7-C9B9-81FC-6D1855C1A6C8}"/>
              </a:ext>
            </a:extLst>
          </p:cNvPr>
          <p:cNvSpPr txBox="1">
            <a:spLocks/>
          </p:cNvSpPr>
          <p:nvPr/>
        </p:nvSpPr>
        <p:spPr>
          <a:xfrm>
            <a:off x="3225149" y="569385"/>
            <a:ext cx="8680287" cy="678844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2000" b="1" i="0" kern="1200">
                <a:solidFill>
                  <a:schemeClr val="tx1"/>
                </a:solidFill>
                <a:latin typeface="Barlow" pitchFamily="2" charset="77"/>
                <a:ea typeface="+mj-ea"/>
                <a:cs typeface="+mj-cs"/>
              </a:defRPr>
            </a:lvl1pPr>
          </a:lstStyle>
          <a:p>
            <a:pPr defTabSz="1219170"/>
            <a:r>
              <a:rPr lang="pt-BR" sz="2667">
                <a:solidFill>
                  <a:prstClr val="black"/>
                </a:solidFill>
              </a:rPr>
              <a:t>Distributed Acoustic Sensing (DAS)</a:t>
            </a:r>
          </a:p>
        </p:txBody>
      </p:sp>
    </p:spTree>
    <p:extLst>
      <p:ext uri="{BB962C8B-B14F-4D97-AF65-F5344CB8AC3E}">
        <p14:creationId xmlns:p14="http://schemas.microsoft.com/office/powerpoint/2010/main" val="3499533045"/>
      </p:ext>
    </p:extLst>
  </p:cSld>
  <p:clrMapOvr>
    <a:masterClrMapping/>
  </p:clrMapOvr>
</p:sld>
</file>

<file path=ppt/theme/theme1.xml><?xml version="1.0" encoding="utf-8"?>
<a:theme xmlns:a="http://schemas.openxmlformats.org/drawingml/2006/main" name="CAPA">
  <a:themeElements>
    <a:clrScheme name="Tema do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Tema do 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Tema do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WRNP2025_template" id="{D88AE01F-996D-4DFA-B8C7-64D457B531BF}" vid="{5A35B367-10BD-4CFF-9E27-702953B0A489}"/>
    </a:ext>
  </a:extLst>
</a:theme>
</file>

<file path=ppt/theme/theme2.xml><?xml version="1.0" encoding="utf-8"?>
<a:theme xmlns:a="http://schemas.openxmlformats.org/drawingml/2006/main" name="Personalizar design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WRNP2025_template" id="{D88AE01F-996D-4DFA-B8C7-64D457B531BF}" vid="{88482FC0-2436-4D63-B752-E224A721602F}"/>
    </a:ext>
  </a:extLst>
</a:theme>
</file>

<file path=ppt/theme/theme3.xml><?xml version="1.0" encoding="utf-8"?>
<a:theme xmlns:a="http://schemas.openxmlformats.org/drawingml/2006/main" name="1_Personalizar design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WRNP2025_template" id="{D88AE01F-996D-4DFA-B8C7-64D457B531BF}" vid="{6C40E9DC-B042-4F33-9E9C-CF8753E29C2E}"/>
    </a:ext>
  </a:extLst>
</a:theme>
</file>

<file path=ppt/theme/theme4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734</Words>
  <Application>Microsoft Office PowerPoint</Application>
  <PresentationFormat>Widescreen</PresentationFormat>
  <Paragraphs>98</Paragraphs>
  <Slides>21</Slides>
  <Notes>1</Notes>
  <HiddenSlides>1</HiddenSlides>
  <MMClips>5</MMClips>
  <ScaleCrop>false</ScaleCrop>
  <HeadingPairs>
    <vt:vector size="6" baseType="variant">
      <vt:variant>
        <vt:lpstr>Fontes usadas</vt:lpstr>
      </vt:variant>
      <vt:variant>
        <vt:i4>8</vt:i4>
      </vt:variant>
      <vt:variant>
        <vt:lpstr>Tema</vt:lpstr>
      </vt:variant>
      <vt:variant>
        <vt:i4>3</vt:i4>
      </vt:variant>
      <vt:variant>
        <vt:lpstr>Títulos de slides</vt:lpstr>
      </vt:variant>
      <vt:variant>
        <vt:i4>21</vt:i4>
      </vt:variant>
    </vt:vector>
  </HeadingPairs>
  <TitlesOfParts>
    <vt:vector size="32" baseType="lpstr">
      <vt:lpstr>Aptos</vt:lpstr>
      <vt:lpstr>Aptos Black</vt:lpstr>
      <vt:lpstr>Arial</vt:lpstr>
      <vt:lpstr>Barlow</vt:lpstr>
      <vt:lpstr>Calibri</vt:lpstr>
      <vt:lpstr>Calibri Light</vt:lpstr>
      <vt:lpstr>Petrobras Sans</vt:lpstr>
      <vt:lpstr>Trebuchet MS</vt:lpstr>
      <vt:lpstr>CAPA</vt:lpstr>
      <vt:lpstr>Personalizar design</vt:lpstr>
      <vt:lpstr>1_Personalizar design</vt:lpstr>
      <vt:lpstr>Sensoriamento por fibra ótica (DAS) com foco em Geofísica na Petrobras </vt:lpstr>
      <vt:lpstr>Distributed Acoustic Sensing (DAS)</vt:lpstr>
      <vt:lpstr>Evolução da aquisição sísmica offshore</vt:lpstr>
      <vt:lpstr>Evolução da aquisição sísmica offshore</vt:lpstr>
      <vt:lpstr>Evolução da aquisição sísmica offshore</vt:lpstr>
      <vt:lpstr>Distributed Acoustic Sensing (DAS)</vt:lpstr>
      <vt:lpstr>Exemplo dados sísmico: S-DAS em fibra de comunicação</vt:lpstr>
      <vt:lpstr>Apresentação do PowerPoint</vt:lpstr>
      <vt:lpstr>Apresentação do PowerPoint</vt:lpstr>
      <vt:lpstr>Aquisição sísmica e monitoramento ambiental</vt:lpstr>
      <vt:lpstr>Aquisição sísmica e monitoramento ambiental</vt:lpstr>
      <vt:lpstr>Aquisição sísmica e monitoramento ambiental</vt:lpstr>
      <vt:lpstr>Aquisição sísmica e monitoramento ambiental</vt:lpstr>
      <vt:lpstr>Aplicação DAS/DTS: monitoramento de poços</vt:lpstr>
      <vt:lpstr>Aplicação DAS/DTS: monitoramento de poços: ex. 1</vt:lpstr>
      <vt:lpstr>Aplicação DAS/DTS: monitoramento de poços: ex. 2</vt:lpstr>
      <vt:lpstr>Aplicação DAS/DTS: monitoramento de poços: ex. 3</vt:lpstr>
      <vt:lpstr>Distributed Acoustic Sensing (DAS)</vt:lpstr>
      <vt:lpstr>Distributed Acoustic Sensing (DAS)</vt:lpstr>
      <vt:lpstr>OBRIGADO!</vt:lpstr>
      <vt:lpstr>Apresentação do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Alexandre Augusto Cardoso da Silva</dc:creator>
  <cp:lastModifiedBy>Alexandre Augusto Cardoso da Silva</cp:lastModifiedBy>
  <cp:revision>1</cp:revision>
  <dcterms:created xsi:type="dcterms:W3CDTF">2025-05-18T01:06:40Z</dcterms:created>
  <dcterms:modified xsi:type="dcterms:W3CDTF">2025-05-18T01:08:12Z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MSIP_Label_140b9f7d-8e3a-482f-9702-4b7ffc40985a_Enabled">
    <vt:lpwstr>true</vt:lpwstr>
  </property>
  <property fmtid="{D5CDD505-2E9C-101B-9397-08002B2CF9AE}" pid="3" name="MSIP_Label_140b9f7d-8e3a-482f-9702-4b7ffc40985a_SetDate">
    <vt:lpwstr>2025-05-18T01:08:12Z</vt:lpwstr>
  </property>
  <property fmtid="{D5CDD505-2E9C-101B-9397-08002B2CF9AE}" pid="4" name="MSIP_Label_140b9f7d-8e3a-482f-9702-4b7ffc40985a_Method">
    <vt:lpwstr>Privileged</vt:lpwstr>
  </property>
  <property fmtid="{D5CDD505-2E9C-101B-9397-08002B2CF9AE}" pid="5" name="MSIP_Label_140b9f7d-8e3a-482f-9702-4b7ffc40985a_Name">
    <vt:lpwstr>Pública</vt:lpwstr>
  </property>
  <property fmtid="{D5CDD505-2E9C-101B-9397-08002B2CF9AE}" pid="6" name="MSIP_Label_140b9f7d-8e3a-482f-9702-4b7ffc40985a_SiteId">
    <vt:lpwstr>5b6f6241-9a57-4be4-8e50-1dfa72e79a57</vt:lpwstr>
  </property>
  <property fmtid="{D5CDD505-2E9C-101B-9397-08002B2CF9AE}" pid="7" name="MSIP_Label_140b9f7d-8e3a-482f-9702-4b7ffc40985a_ActionId">
    <vt:lpwstr>dd88a85b-40a7-45ae-a86e-c452fe59a11d</vt:lpwstr>
  </property>
  <property fmtid="{D5CDD505-2E9C-101B-9397-08002B2CF9AE}" pid="8" name="MSIP_Label_140b9f7d-8e3a-482f-9702-4b7ffc40985a_ContentBits">
    <vt:lpwstr>2</vt:lpwstr>
  </property>
  <property fmtid="{D5CDD505-2E9C-101B-9397-08002B2CF9AE}" pid="9" name="MSIP_Label_140b9f7d-8e3a-482f-9702-4b7ffc40985a_Tag">
    <vt:lpwstr>10, 0, 1, 1</vt:lpwstr>
  </property>
  <property fmtid="{D5CDD505-2E9C-101B-9397-08002B2CF9AE}" pid="10" name="ClassificationContentMarkingFooterLocations">
    <vt:lpwstr>CAPA:9\Personalizar design:4\1_Personalizar design:4</vt:lpwstr>
  </property>
  <property fmtid="{D5CDD505-2E9C-101B-9397-08002B2CF9AE}" pid="11" name="ClassificationContentMarkingFooterText">
    <vt:lpwstr>PÚBLICA</vt:lpwstr>
  </property>
</Properties>
</file>