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0"/>
  </p:notesMasterIdLst>
  <p:sldIdLst>
    <p:sldId id="256" r:id="rId5"/>
    <p:sldId id="264" r:id="rId6"/>
    <p:sldId id="281" r:id="rId7"/>
    <p:sldId id="282" r:id="rId8"/>
    <p:sldId id="290" r:id="rId9"/>
    <p:sldId id="283" r:id="rId10"/>
    <p:sldId id="287" r:id="rId11"/>
    <p:sldId id="286" r:id="rId12"/>
    <p:sldId id="285" r:id="rId13"/>
    <p:sldId id="291" r:id="rId14"/>
    <p:sldId id="288" r:id="rId15"/>
    <p:sldId id="470" r:id="rId16"/>
    <p:sldId id="496" r:id="rId17"/>
    <p:sldId id="472" r:id="rId18"/>
    <p:sldId id="462" r:id="rId19"/>
    <p:sldId id="488" r:id="rId20"/>
    <p:sldId id="489" r:id="rId21"/>
    <p:sldId id="474" r:id="rId22"/>
    <p:sldId id="499" r:id="rId23"/>
    <p:sldId id="479" r:id="rId24"/>
    <p:sldId id="460" r:id="rId25"/>
    <p:sldId id="519" r:id="rId26"/>
    <p:sldId id="265" r:id="rId27"/>
    <p:sldId id="279" r:id="rId28"/>
    <p:sldId id="289" r:id="rId29"/>
  </p:sldIdLst>
  <p:sldSz cx="18288000" cy="10287000"/>
  <p:notesSz cx="6858000" cy="9144000"/>
  <p:embeddedFontLst>
    <p:embeddedFont>
      <p:font typeface="Aptos ExtraBold" panose="020B0004020202020204" pitchFamily="34" charset="0"/>
      <p:bold r:id="rId31"/>
      <p:boldItalic r:id="rId32"/>
    </p:embeddedFont>
    <p:embeddedFont>
      <p:font typeface="Barlow" panose="00000500000000000000" pitchFamily="2" charset="0"/>
      <p:regular r:id="rId33"/>
      <p:bold r:id="rId34"/>
      <p:italic r:id="rId35"/>
      <p:boldItalic r:id="rId36"/>
    </p:embeddedFont>
    <p:embeddedFont>
      <p:font typeface="Barlow Bold" panose="00000800000000000000" pitchFamily="2" charset="0"/>
      <p:regular r:id="rId37"/>
      <p:bold r:id="rId38"/>
    </p:embeddedFont>
    <p:embeddedFont>
      <p:font typeface="Barlow Medium" panose="00000600000000000000" pitchFamily="2" charset="0"/>
      <p:regular r:id="rId39"/>
      <p:italic r:id="rId40"/>
    </p:embeddedFont>
    <p:embeddedFont>
      <p:font typeface="TT Rounds Condensed Italics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49D39-E2A9-C577-2C1C-450ED1675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C1B9E-2A05-3690-7F9E-77BF856514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EADF97-2E92-86AD-6CD8-7077FA1DB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6EBFD-3B56-5753-1288-4230AC141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B49FE-9695-0948-BDCD-6B762CE9CB1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7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B49FE-9695-0948-BDCD-6B762CE9CB1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63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615D-EEF2-4020-8820-9FB99456D97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202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oogle.com/maps/d/edit?mid=16Vu1cT8XIBrzJoCaCim4phvjW-fy1wk&amp;usp=sharing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hlinkClick r:id="rId2" tooltip="https://www.google.com/maps/d/edit?mid=16Vu1cT8XIBrzJoCaCim4phvjW-fy1wk&amp;usp=sharing"/>
            <a:extLst>
              <a:ext uri="{FF2B5EF4-FFF2-40B4-BE49-F238E27FC236}">
                <a16:creationId xmlns:a16="http://schemas.microsoft.com/office/drawing/2014/main" id="{C186A7A2-ECA4-4AFB-A5E9-9ABC33409B3A}"/>
              </a:ext>
            </a:extLst>
          </p:cNvPr>
          <p:cNvSpPr/>
          <p:nvPr userDrawn="1"/>
        </p:nvSpPr>
        <p:spPr>
          <a:xfrm>
            <a:off x="0" y="2680"/>
            <a:ext cx="18292760" cy="10284320"/>
          </a:xfrm>
          <a:custGeom>
            <a:avLst/>
            <a:gdLst/>
            <a:ahLst/>
            <a:cxnLst/>
            <a:rect l="l" t="t" r="r" b="b"/>
            <a:pathLst>
              <a:path w="18292760" h="10284320">
                <a:moveTo>
                  <a:pt x="0" y="0"/>
                </a:moveTo>
                <a:lnTo>
                  <a:pt x="18292760" y="0"/>
                </a:lnTo>
                <a:lnTo>
                  <a:pt x="18292760" y="10284320"/>
                </a:lnTo>
                <a:lnTo>
                  <a:pt x="0" y="1028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RNP25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25724" y="3886061"/>
            <a:ext cx="6689964" cy="1506554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50664" y="7036336"/>
            <a:ext cx="6665028" cy="1201080"/>
          </a:xfrm>
        </p:spPr>
        <p:txBody>
          <a:bodyPr>
            <a:noAutofit/>
          </a:bodyPr>
          <a:lstStyle>
            <a:lvl1pPr marL="0" indent="0" algn="l">
              <a:buNone/>
              <a:defRPr sz="3400" b="0" i="0">
                <a:solidFill>
                  <a:schemeClr val="tx1"/>
                </a:solidFill>
                <a:latin typeface="Barlow" pitchFamily="2" charset="77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 dirty="0"/>
              <a:t>Clique para editar NOME PALESTRANTE</a:t>
            </a:r>
          </a:p>
          <a:p>
            <a:endParaRPr lang="en-US" dirty="0"/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998E250F-0937-D913-0888-E8FDEE0D29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425723" y="8828644"/>
            <a:ext cx="6689966" cy="653144"/>
          </a:xfrm>
        </p:spPr>
        <p:txBody>
          <a:bodyPr>
            <a:norm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pt-BR" sz="3400" b="0" i="1" kern="1200" dirty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Clique para editar CARGO</a:t>
            </a:r>
          </a:p>
        </p:txBody>
      </p:sp>
    </p:spTree>
    <p:extLst>
      <p:ext uri="{BB962C8B-B14F-4D97-AF65-F5344CB8AC3E}">
        <p14:creationId xmlns:p14="http://schemas.microsoft.com/office/powerpoint/2010/main" val="327512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WRNP25_MIOLO_1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2923" y="549277"/>
            <a:ext cx="13020430" cy="1018266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32924" y="2337710"/>
            <a:ext cx="13020428" cy="7647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rgbClr val="001EFF"/>
                </a:solidFill>
                <a:latin typeface="Barlow" pitchFamily="2" charset="77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32924" y="3617186"/>
            <a:ext cx="13020428" cy="6073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4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914400" indent="0">
              <a:buNone/>
              <a:defRPr/>
            </a:lvl2pPr>
          </a:lstStyle>
          <a:p>
            <a:pPr marL="0" lv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1 COLUNA</a:t>
            </a:r>
          </a:p>
        </p:txBody>
      </p:sp>
    </p:spTree>
    <p:extLst>
      <p:ext uri="{BB962C8B-B14F-4D97-AF65-F5344CB8AC3E}">
        <p14:creationId xmlns:p14="http://schemas.microsoft.com/office/powerpoint/2010/main" val="294703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res_rnp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19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MIOLO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19300" y="395288"/>
            <a:ext cx="15011400" cy="716756"/>
          </a:xfrm>
          <a:prstGeom prst="rect">
            <a:avLst/>
          </a:prstGeom>
        </p:spPr>
        <p:txBody>
          <a:bodyPr anchor="b"/>
          <a:lstStyle>
            <a:lvl1pPr algn="l">
              <a:defRPr sz="42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br>
              <a:rPr lang="en-US"/>
            </a:br>
            <a:r>
              <a:rPr lang="en-US"/>
              <a:t>OBJETIVO</a:t>
            </a:r>
            <a:endParaRPr lang="en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440" y="1507331"/>
            <a:ext cx="17282160" cy="8288158"/>
          </a:xfrm>
          <a:prstGeom prst="rect">
            <a:avLst/>
          </a:prstGeom>
        </p:spPr>
        <p:txBody>
          <a:bodyPr lIns="72000" rIns="72000"/>
          <a:lstStyle>
            <a:lvl1pPr marL="514350" indent="-514350">
              <a:buFont typeface="Wingdings" panose="05000000000000000000" pitchFamily="2" charset="2"/>
              <a:buChar char="§"/>
              <a:defRPr sz="3300" b="0" i="0">
                <a:solidFill>
                  <a:srgbClr val="004F8A"/>
                </a:solidFill>
                <a:latin typeface="Barlow Medium" pitchFamily="2" charset="77"/>
              </a:defRPr>
            </a:lvl1pPr>
            <a:lvl2pPr marL="270000" indent="0">
              <a:buFontTx/>
              <a:buNone/>
              <a:defRPr sz="3000" b="0" i="0">
                <a:latin typeface="Barlow" pitchFamily="2" charset="77"/>
              </a:defRPr>
            </a:lvl2pPr>
            <a:lvl3pPr marL="378000" indent="0">
              <a:buFontTx/>
              <a:buNone/>
              <a:defRPr sz="2400" b="0" i="0">
                <a:latin typeface="Barlow" pitchFamily="2" charset="77"/>
              </a:defRPr>
            </a:lvl3pPr>
            <a:lvl4pPr marL="486000" indent="0">
              <a:buFontTx/>
              <a:buNone/>
              <a:defRPr sz="2100" b="0" i="0">
                <a:latin typeface="Barlow" pitchFamily="2" charset="77"/>
              </a:defRPr>
            </a:lvl4pPr>
            <a:lvl5pPr marL="2743200" indent="0">
              <a:buFontTx/>
              <a:buNone/>
              <a:defRPr sz="1800" b="0" i="0">
                <a:latin typeface="Barlow" pitchFamily="2" charset="77"/>
              </a:defRPr>
            </a:lvl5pPr>
          </a:lstStyle>
          <a:p>
            <a:pPr lvl="0"/>
            <a:endParaRPr lang="pt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617221" y="639364"/>
            <a:ext cx="1356886" cy="217540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27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27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270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30F29AAB-A66E-4393-EC31-738F85587B43}"/>
              </a:ext>
            </a:extLst>
          </p:cNvPr>
          <p:cNvSpPr txBox="1">
            <a:spLocks/>
          </p:cNvSpPr>
          <p:nvPr userDrawn="1"/>
        </p:nvSpPr>
        <p:spPr>
          <a:xfrm>
            <a:off x="7485114" y="1857954"/>
            <a:ext cx="4343400" cy="1988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377042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een, laser, scene, light&#10;&#10;Description automatically generated">
            <a:extLst>
              <a:ext uri="{FF2B5EF4-FFF2-40B4-BE49-F238E27FC236}">
                <a16:creationId xmlns:a16="http://schemas.microsoft.com/office/drawing/2014/main" id="{9B0D5EA4-1355-AD11-D130-F3FA1D194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" y="0"/>
            <a:ext cx="1826895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59380" y="1180626"/>
            <a:ext cx="12359640" cy="716756"/>
          </a:xfrm>
          <a:prstGeom prst="rect">
            <a:avLst/>
          </a:prstGeom>
        </p:spPr>
        <p:txBody>
          <a:bodyPr anchor="b"/>
          <a:lstStyle>
            <a:lvl1pPr algn="l">
              <a:defRPr sz="42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br>
              <a:rPr lang="en-US"/>
            </a:br>
            <a:r>
              <a:rPr lang="en-US"/>
              <a:t>PAUTA</a:t>
            </a:r>
            <a:endParaRPr lang="en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1080" y="2224088"/>
            <a:ext cx="16009620" cy="6881812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330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270000" indent="0">
              <a:buFontTx/>
              <a:buNone/>
              <a:defRPr sz="3000" b="0" i="0">
                <a:latin typeface="Barlow" pitchFamily="2" charset="77"/>
              </a:defRPr>
            </a:lvl2pPr>
            <a:lvl3pPr marL="378000" indent="0">
              <a:buFontTx/>
              <a:buNone/>
              <a:defRPr sz="2400" b="0" i="0">
                <a:latin typeface="Barlow" pitchFamily="2" charset="77"/>
              </a:defRPr>
            </a:lvl3pPr>
            <a:lvl4pPr marL="486000" indent="0">
              <a:buFontTx/>
              <a:buNone/>
              <a:defRPr sz="2100" b="0" i="0">
                <a:latin typeface="Barlow" pitchFamily="2" charset="77"/>
              </a:defRPr>
            </a:lvl4pPr>
            <a:lvl5pPr marL="2743200" indent="0">
              <a:buFontTx/>
              <a:buNone/>
              <a:defRPr sz="1800" b="0" i="0">
                <a:latin typeface="Barlow" pitchFamily="2" charset="77"/>
              </a:defRPr>
            </a:lvl5pPr>
          </a:lstStyle>
          <a:p>
            <a:pPr lvl="0"/>
            <a:r>
              <a:rPr lang="pt-BR"/>
              <a:t>Objetivo</a:t>
            </a:r>
          </a:p>
          <a:p>
            <a:pPr lvl="0"/>
            <a:r>
              <a:rPr lang="pt-BR"/>
              <a:t>Escopo e Limitações</a:t>
            </a:r>
          </a:p>
          <a:p>
            <a:pPr lvl="0"/>
            <a:r>
              <a:rPr lang="pt-BR"/>
              <a:t>Metodologia</a:t>
            </a:r>
          </a:p>
          <a:p>
            <a:pPr lvl="0"/>
            <a:r>
              <a:rPr lang="pt-BR"/>
              <a:t>Contexto</a:t>
            </a:r>
          </a:p>
          <a:p>
            <a:pPr lvl="0"/>
            <a:r>
              <a:rPr lang="pt-BR"/>
              <a:t>Tendências Tecnológicas</a:t>
            </a:r>
          </a:p>
          <a:p>
            <a:pPr lvl="0"/>
            <a:r>
              <a:rPr lang="pt-BR"/>
              <a:t>Visão do CT-SD para o Futuro</a:t>
            </a:r>
          </a:p>
          <a:p>
            <a:pPr lvl="0"/>
            <a:r>
              <a:rPr lang="pt-BR"/>
              <a:t>Apêndices A, B e C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1257300" y="1424702"/>
            <a:ext cx="1117192" cy="217540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27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27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sz="270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30F29AAB-A66E-4393-EC31-738F85587B43}"/>
              </a:ext>
            </a:extLst>
          </p:cNvPr>
          <p:cNvSpPr txBox="1">
            <a:spLocks/>
          </p:cNvSpPr>
          <p:nvPr userDrawn="1"/>
        </p:nvSpPr>
        <p:spPr>
          <a:xfrm>
            <a:off x="7485114" y="1857954"/>
            <a:ext cx="4343400" cy="1988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/>
          </a:p>
        </p:txBody>
      </p:sp>
    </p:spTree>
    <p:extLst>
      <p:ext uri="{BB962C8B-B14F-4D97-AF65-F5344CB8AC3E}">
        <p14:creationId xmlns:p14="http://schemas.microsoft.com/office/powerpoint/2010/main" val="2726364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8E0E4-7DE4-493B-7599-03DD46DF2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674B1B-8DB1-9458-21A2-38D56BE8B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1D54C0-F49D-AFC8-FC57-AFBA5FA49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DACDB-F1B1-4F07-838D-9469CD7BADF0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D3FFAC-CE82-0E5E-4339-E3B32360F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07FBD2-5878-19E4-2539-45F7E1CC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40679-A9B4-4B36-A4CF-AE3EF7AB17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95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aude360.app.br/cdhi/" TargetMode="Externa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00" y="0"/>
            <a:ext cx="18280598" cy="10287000"/>
          </a:xfrm>
          <a:custGeom>
            <a:avLst/>
            <a:gdLst/>
            <a:ahLst/>
            <a:cxnLst/>
            <a:rect l="l" t="t" r="r" b="b"/>
            <a:pathLst>
              <a:path w="18280598" h="10287000">
                <a:moveTo>
                  <a:pt x="0" y="0"/>
                </a:moveTo>
                <a:lnTo>
                  <a:pt x="18280598" y="0"/>
                </a:lnTo>
                <a:lnTo>
                  <a:pt x="182805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DE4FC3E-CF6A-1CCA-26FA-1672DBBCB566}"/>
              </a:ext>
            </a:extLst>
          </p:cNvPr>
          <p:cNvSpPr txBox="1">
            <a:spLocks/>
          </p:cNvSpPr>
          <p:nvPr/>
        </p:nvSpPr>
        <p:spPr>
          <a:xfrm>
            <a:off x="10133013" y="4425950"/>
            <a:ext cx="8154987" cy="1435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600" b="1" dirty="0">
                <a:solidFill>
                  <a:srgbClr val="001EFF"/>
                </a:solidFill>
              </a:rPr>
              <a:t>CT-Saúde Digital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ADA4C62-6BA6-1881-64F0-E7158E96F6D0}"/>
              </a:ext>
            </a:extLst>
          </p:cNvPr>
          <p:cNvSpPr txBox="1">
            <a:spLocks/>
          </p:cNvSpPr>
          <p:nvPr/>
        </p:nvSpPr>
        <p:spPr>
          <a:xfrm>
            <a:off x="10133013" y="7288213"/>
            <a:ext cx="8154987" cy="65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/>
              <a:t>Paulo Lopes</a:t>
            </a:r>
          </a:p>
        </p:txBody>
      </p:sp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C76D5401-8468-01AF-52B1-747043254BB3}"/>
              </a:ext>
            </a:extLst>
          </p:cNvPr>
          <p:cNvSpPr txBox="1">
            <a:spLocks/>
          </p:cNvSpPr>
          <p:nvPr/>
        </p:nvSpPr>
        <p:spPr>
          <a:xfrm>
            <a:off x="10133013" y="8158163"/>
            <a:ext cx="8154987" cy="1873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/>
              <a:t>Especialista de Saúde Digital</a:t>
            </a:r>
          </a:p>
          <a:p>
            <a:pPr marL="0" indent="0">
              <a:buNone/>
            </a:pPr>
            <a:r>
              <a:rPr lang="pt-BR"/>
              <a:t>RNP - DARI SAÚDE</a:t>
            </a:r>
          </a:p>
          <a:p>
            <a:pPr marL="0" indent="0"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CA0DFD-B2B3-996B-1F1D-44BAE78E3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533151"/>
            <a:ext cx="14249400" cy="775385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C6949A5-B9A6-1343-1B2F-F4BA0DB0E7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8600" y="571500"/>
            <a:ext cx="13020675" cy="1017588"/>
          </a:xfrm>
        </p:spPr>
        <p:txBody>
          <a:bodyPr/>
          <a:lstStyle/>
          <a:p>
            <a:pPr algn="l"/>
            <a:r>
              <a:rPr lang="pt-BR" b="1" dirty="0"/>
              <a:t>Participação da Comunidade de Saúde e Tecnologia</a:t>
            </a:r>
          </a:p>
        </p:txBody>
      </p:sp>
    </p:spTree>
    <p:extLst>
      <p:ext uri="{BB962C8B-B14F-4D97-AF65-F5344CB8AC3E}">
        <p14:creationId xmlns:p14="http://schemas.microsoft.com/office/powerpoint/2010/main" val="3131783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72D224-3095-C2BA-5BA1-742253810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199" y="2489340"/>
            <a:ext cx="14401801" cy="77976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2924A617-2F1D-08C7-B8EF-4C5BA0A141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14800" y="419100"/>
            <a:ext cx="13020675" cy="1017588"/>
          </a:xfrm>
        </p:spPr>
        <p:txBody>
          <a:bodyPr/>
          <a:lstStyle/>
          <a:p>
            <a:pPr algn="l"/>
            <a:r>
              <a:rPr lang="pt-BR" b="1" dirty="0"/>
              <a:t>Reuniões de Coordenação do CT-SD</a:t>
            </a:r>
          </a:p>
        </p:txBody>
      </p:sp>
    </p:spTree>
    <p:extLst>
      <p:ext uri="{BB962C8B-B14F-4D97-AF65-F5344CB8AC3E}">
        <p14:creationId xmlns:p14="http://schemas.microsoft.com/office/powerpoint/2010/main" val="3523693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D9EEB-355B-45DE-A0B0-40260EFFC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7A7BC-DDCA-C98E-95C2-3C6C11A5BC8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282078" y="1577976"/>
            <a:ext cx="6005921" cy="8272630"/>
          </a:xfrm>
        </p:spPr>
        <p:txBody>
          <a:bodyPr vert="horz" lIns="137160" tIns="68580" rIns="137160" bIns="68580" rtlCol="0" anchor="ctr">
            <a:normAutofit lnSpcReduction="10000"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A0A8C"/>
                </a:solidFill>
                <a:latin typeface="+mn-lt"/>
              </a:rPr>
              <a:t>Identificação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das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Prioridades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Saúde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como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Ordenadoras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das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Iniciativas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de SD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A0A8C"/>
                </a:solidFill>
                <a:latin typeface="+mn-lt"/>
              </a:rPr>
              <a:t>Tipos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iniciativas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de SD e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adoção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das Classes de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Intervenções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de SD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A0A8C"/>
                </a:solidFill>
                <a:latin typeface="+mn-lt"/>
              </a:rPr>
              <a:t>Identificação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dos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Tipos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Resultados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Esperados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das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Iniciativas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de SD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na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Saúde</a:t>
            </a:r>
            <a:endParaRPr lang="en-US" dirty="0">
              <a:solidFill>
                <a:srgbClr val="0A0A8C"/>
              </a:solidFill>
              <a:latin typeface="+mn-lt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A0A8C"/>
                </a:solidFill>
                <a:latin typeface="+mn-lt"/>
              </a:rPr>
              <a:t>Identificação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de Outros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Atributos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das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Iniciativas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Saúde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Digital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A0A8C"/>
                </a:solidFill>
                <a:latin typeface="+mn-lt"/>
              </a:rPr>
              <a:t>Áreas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de interesse da RNP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em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SD  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A0A8C"/>
                </a:solidFill>
                <a:latin typeface="+mn-lt"/>
              </a:rPr>
              <a:t>Critérios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para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priorização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iniciativas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de SD a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serem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A0A8C"/>
                </a:solidFill>
                <a:latin typeface="+mn-lt"/>
              </a:rPr>
              <a:t>apoiadas</a:t>
            </a:r>
            <a:r>
              <a:rPr lang="en-US" dirty="0">
                <a:solidFill>
                  <a:srgbClr val="0A0A8C"/>
                </a:solidFill>
                <a:latin typeface="+mn-lt"/>
              </a:rPr>
              <a:t> pela RNP</a:t>
            </a:r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B51FAEDB-BD6A-EB90-6095-71AF0C0E6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8" b="12388"/>
          <a:stretch/>
        </p:blipFill>
        <p:spPr>
          <a:xfrm>
            <a:off x="3808186" y="1208790"/>
            <a:ext cx="8489132" cy="844638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36EE2AD-036D-898D-608C-57554BCAE68C}"/>
              </a:ext>
            </a:extLst>
          </p:cNvPr>
          <p:cNvSpPr txBox="1"/>
          <p:nvPr/>
        </p:nvSpPr>
        <p:spPr>
          <a:xfrm>
            <a:off x="12503737" y="665558"/>
            <a:ext cx="55626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 err="1">
                <a:solidFill>
                  <a:srgbClr val="0A0A8C"/>
                </a:solidFill>
                <a:latin typeface="Aptos ExtraBold" panose="020F0502020204030204" pitchFamily="34" charset="0"/>
              </a:rPr>
              <a:t>Metodologia</a:t>
            </a:r>
            <a:r>
              <a:rPr lang="en-US" sz="4200" b="1" dirty="0">
                <a:solidFill>
                  <a:srgbClr val="0A0A8C"/>
                </a:solidFill>
                <a:latin typeface="Aptos ExtraBold" panose="020F0502020204030204" pitchFamily="34" charset="0"/>
              </a:rPr>
              <a:t> (2023)</a:t>
            </a:r>
            <a:endParaRPr lang="pt-BR" sz="4200" b="1" dirty="0">
              <a:solidFill>
                <a:srgbClr val="0A0A8C"/>
              </a:solidFill>
              <a:latin typeface="Aptos ExtraBol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23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D7430-D45E-ABD8-5B99-D4A449960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880EE52-59C1-4FF6-82F8-9631FA6F0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343" y="7346083"/>
            <a:ext cx="2325158" cy="2325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7A4A55-B022-3FEF-C22C-9358A003B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-22860"/>
            <a:ext cx="1434084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05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31380-2E91-849C-2602-EB8A5DD77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109" y="121641"/>
            <a:ext cx="13396298" cy="93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51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934860CD-65D5-6A4E-35F5-A36C53F0AF61}"/>
              </a:ext>
            </a:extLst>
          </p:cNvPr>
          <p:cNvGraphicFramePr>
            <a:graphicFrameLocks noGrp="1"/>
          </p:cNvGraphicFramePr>
          <p:nvPr/>
        </p:nvGraphicFramePr>
        <p:xfrm>
          <a:off x="5769569" y="0"/>
          <a:ext cx="11589746" cy="3448388"/>
        </p:xfrm>
        <a:graphic>
          <a:graphicData uri="http://schemas.openxmlformats.org/drawingml/2006/table">
            <a:tbl>
              <a:tblPr firstRow="1" firstCol="1" bandRow="1"/>
              <a:tblGrid>
                <a:gridCol w="11589746">
                  <a:extLst>
                    <a:ext uri="{9D8B030D-6E8A-4147-A177-3AD203B41FA5}">
                      <a16:colId xmlns:a16="http://schemas.microsoft.com/office/drawing/2014/main" val="2456165228"/>
                    </a:ext>
                  </a:extLst>
                </a:gridCol>
              </a:tblGrid>
              <a:tr h="132258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800" b="1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Necessidade de Saúde 1</a:t>
                      </a:r>
                      <a:r>
                        <a:rPr lang="pt-BR" sz="28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: Formalização da área de SD com a ampliação da formação e educação permanente em SD com </a:t>
                      </a:r>
                      <a:r>
                        <a:rPr lang="pt-BR" sz="2800" b="1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  <a:r>
                        <a:rPr lang="pt-BR" sz="28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de melhorar a literacia e engajamento dos profissionais de saúde</a:t>
                      </a:r>
                      <a:endParaRPr lang="pt-B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220" marR="85220" marT="85220" marB="852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584296"/>
                  </a:ext>
                </a:extLst>
              </a:tr>
              <a:tr h="2125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400" b="1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Escopo</a:t>
                      </a:r>
                      <a:r>
                        <a:rPr lang="pt-BR" sz="24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endParaRPr lang="pt-B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69875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4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a) Engajamento dos profissionais de saúde e equipes multiprofissionais</a:t>
                      </a:r>
                      <a:endParaRPr lang="pt-B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69875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4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b) Fortalecer e aprimorar o modelo de formação profissional em saúde</a:t>
                      </a:r>
                      <a:endParaRPr lang="pt-B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69875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4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c) Formalização da saúde digital como política de Estado</a:t>
                      </a:r>
                      <a:endParaRPr lang="pt-B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69875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4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d) Estruturar formas permanentes de formação e capacitação em SD</a:t>
                      </a:r>
                      <a:endParaRPr lang="pt-B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220" marR="85220" marT="85220" marB="852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185869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5FEC8D86-DC70-78BA-B6FD-22815621838A}"/>
              </a:ext>
            </a:extLst>
          </p:cNvPr>
          <p:cNvGraphicFramePr>
            <a:graphicFrameLocks noGrp="1"/>
          </p:cNvGraphicFramePr>
          <p:nvPr/>
        </p:nvGraphicFramePr>
        <p:xfrm>
          <a:off x="5769567" y="3198369"/>
          <a:ext cx="11589746" cy="3567550"/>
        </p:xfrm>
        <a:graphic>
          <a:graphicData uri="http://schemas.openxmlformats.org/drawingml/2006/table">
            <a:tbl>
              <a:tblPr firstRow="1" firstCol="1" bandRow="1"/>
              <a:tblGrid>
                <a:gridCol w="11589746">
                  <a:extLst>
                    <a:ext uri="{9D8B030D-6E8A-4147-A177-3AD203B41FA5}">
                      <a16:colId xmlns:a16="http://schemas.microsoft.com/office/drawing/2014/main" val="635032236"/>
                    </a:ext>
                  </a:extLst>
                </a:gridCol>
              </a:tblGrid>
              <a:tr h="158898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600" b="1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Necessidade de Saúde 2</a:t>
                      </a:r>
                      <a:r>
                        <a:rPr lang="pt-BR" sz="26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: Garantir infraestrutura e conectividade em todos os níveis e serviços de saúde, priorizando o compartilhamento de informações e do prontuário com o </a:t>
                      </a:r>
                      <a:r>
                        <a:rPr lang="pt-BR" sz="2600" b="1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  <a:r>
                        <a:rPr lang="pt-BR" sz="26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de avançar o desenvolvimento da modalidade de Telessaúde.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58" marR="81258" marT="81258" marB="812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739163"/>
                  </a:ext>
                </a:extLst>
              </a:tr>
              <a:tr h="1978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200" b="1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Escopo</a:t>
                      </a:r>
                      <a:r>
                        <a:rPr lang="pt-BR" sz="22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69875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2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a) Garantir infraestrutura e conectividade para todos os serviços de saúde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69875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2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b) Criação de um Sistema Telessaúde nacional integrado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69875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2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c) Compartilhamento de informações e prontuários entre níveis de atenção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69875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2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d)Política de Estado de Saúde Digital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58" marR="81258" marT="81258" marB="812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119991"/>
                  </a:ext>
                </a:extLst>
              </a:tr>
            </a:tbl>
          </a:graphicData>
        </a:graphic>
      </p:graphicFrame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742A949C-4488-C245-B488-AE9C71092A57}"/>
              </a:ext>
            </a:extLst>
          </p:cNvPr>
          <p:cNvGraphicFramePr>
            <a:graphicFrameLocks noGrp="1"/>
          </p:cNvGraphicFramePr>
          <p:nvPr/>
        </p:nvGraphicFramePr>
        <p:xfrm>
          <a:off x="5798143" y="6630079"/>
          <a:ext cx="11561170" cy="3687402"/>
        </p:xfrm>
        <a:graphic>
          <a:graphicData uri="http://schemas.openxmlformats.org/drawingml/2006/table">
            <a:tbl>
              <a:tblPr firstRow="1" firstCol="1" bandRow="1"/>
              <a:tblGrid>
                <a:gridCol w="11561170">
                  <a:extLst>
                    <a:ext uri="{9D8B030D-6E8A-4147-A177-3AD203B41FA5}">
                      <a16:colId xmlns:a16="http://schemas.microsoft.com/office/drawing/2014/main" val="2990177881"/>
                    </a:ext>
                  </a:extLst>
                </a:gridCol>
              </a:tblGrid>
              <a:tr h="17474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600" b="1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Necessidade de Saúde 3</a:t>
                      </a:r>
                      <a:r>
                        <a:rPr lang="pt-BR" sz="26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: Alcançar a universalização do acesso à saúde apoiando a construção de repositórios de apps, jogos e soluções digitais, interoperáveis com o </a:t>
                      </a:r>
                      <a:r>
                        <a:rPr lang="pt-BR" sz="2600" b="1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objetivo</a:t>
                      </a:r>
                      <a:r>
                        <a:rPr lang="pt-BR" sz="26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de acelerar o compartilhamento de informações e prontuários entre os níveis de atenção.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58" marR="81258" marT="81258" marB="812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553033"/>
                  </a:ext>
                </a:extLst>
              </a:tr>
              <a:tr h="19399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200" b="1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Escopo</a:t>
                      </a:r>
                      <a:r>
                        <a:rPr lang="pt-BR" sz="22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69875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2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a) Apoio à construção de repositórios de apps e outras soluções digitais      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69875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2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b) Compartilhamento de informações e prontuários entre níveis de atenção 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69875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2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c) Saúde da mulher, com atenção ao período gravídico-puerperal 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69875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2200" kern="100">
                          <a:solidFill>
                            <a:srgbClr val="163E64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d) Universalização do acesso à saúde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58" marR="81258" marT="81258" marB="812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643418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B785DE8F-E2E9-EF90-09C3-70385233F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060278"/>
              </p:ext>
            </p:extLst>
          </p:nvPr>
        </p:nvGraphicFramePr>
        <p:xfrm>
          <a:off x="630622" y="486712"/>
          <a:ext cx="4261124" cy="3333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1124">
                  <a:extLst>
                    <a:ext uri="{9D8B030D-6E8A-4147-A177-3AD203B41FA5}">
                      <a16:colId xmlns:a16="http://schemas.microsoft.com/office/drawing/2014/main" val="231944406"/>
                    </a:ext>
                  </a:extLst>
                </a:gridCol>
              </a:tblGrid>
              <a:tr h="3285188">
                <a:tc>
                  <a:txBody>
                    <a:bodyPr/>
                    <a:lstStyle/>
                    <a:p>
                      <a:pPr marL="20701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pt-BR" sz="3000" kern="100" dirty="0">
                          <a:effectLst/>
                        </a:rPr>
                        <a:t>2024 - foram identificados os desafios a serem superados para atender às necessidade de saúde.</a:t>
                      </a:r>
                    </a:p>
                    <a:p>
                      <a:pPr marL="20701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endParaRPr lang="pt-BR" sz="3000" kern="100" dirty="0">
                        <a:effectLst/>
                      </a:endParaRPr>
                    </a:p>
                  </a:txBody>
                  <a:tcPr marL="85726" marR="85726" marT="85726" marB="85726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583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552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ABC3A-E2D9-400D-FA67-8A29FDE76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D57B1CF-C149-420F-51FF-2671032FF5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93" t="26667" r="32712" b="5338"/>
          <a:stretch/>
        </p:blipFill>
        <p:spPr>
          <a:xfrm>
            <a:off x="5181600" y="571500"/>
            <a:ext cx="12572856" cy="841363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 cmpd="dbl">
            <a:solidFill>
              <a:schemeClr val="tx2">
                <a:lumMod val="90000"/>
                <a:lumOff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4971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DA7DA7FD-11FC-5E3D-6CE0-0AC7EF142B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47652" y="5681382"/>
            <a:ext cx="417985" cy="41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pt-BR" sz="2700">
              <a:solidFill>
                <a:srgbClr val="0A0A8C"/>
              </a:solidFill>
              <a:latin typeface="Calibri" panose="020F0502020204030204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A9C00CD-DCD2-7F90-E9B6-4D6F925ACDB8}"/>
              </a:ext>
            </a:extLst>
          </p:cNvPr>
          <p:cNvSpPr txBox="1"/>
          <p:nvPr/>
        </p:nvSpPr>
        <p:spPr>
          <a:xfrm>
            <a:off x="5653876" y="1057394"/>
            <a:ext cx="88451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pt-BR" sz="5400" b="1">
                <a:solidFill>
                  <a:srgbClr val="0A0A8C"/>
                </a:solidFill>
                <a:latin typeface="Barlow Medium" pitchFamily="2" charset="77"/>
              </a:rPr>
              <a:t> </a:t>
            </a:r>
            <a:endParaRPr lang="pt-BR" sz="5400" b="1">
              <a:solidFill>
                <a:srgbClr val="0A0A8C"/>
              </a:solidFill>
              <a:latin typeface="Calibri" panose="020F0502020204030204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CFC924-9190-D910-9655-533D63209538}"/>
              </a:ext>
            </a:extLst>
          </p:cNvPr>
          <p:cNvSpPr txBox="1"/>
          <p:nvPr/>
        </p:nvSpPr>
        <p:spPr>
          <a:xfrm>
            <a:off x="3287192" y="8731685"/>
            <a:ext cx="580571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pt-BR" sz="2700">
                <a:solidFill>
                  <a:srgbClr val="0A0A8C"/>
                </a:solidFill>
                <a:latin typeface="Barlow Medium" pitchFamily="2" charset="77"/>
              </a:rPr>
              <a:t> </a:t>
            </a:r>
            <a:endParaRPr lang="pt-BR" sz="2700">
              <a:solidFill>
                <a:srgbClr val="0A0A8C"/>
              </a:solidFill>
              <a:latin typeface="Calibri" panose="020F0502020204030204"/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7C35204E-B303-9B92-D9BD-77F60E28CE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91604" y="4914900"/>
            <a:ext cx="417985" cy="41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pt-BR" sz="2700">
              <a:solidFill>
                <a:srgbClr val="0A0A8C"/>
              </a:solidFill>
              <a:latin typeface="Calibri" panose="020F0502020204030204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25D73A4A-189D-F5F0-890A-3B49BE84C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920204" y="5143500"/>
            <a:ext cx="417985" cy="41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pt-BR" sz="2700">
              <a:solidFill>
                <a:srgbClr val="0A0A8C"/>
              </a:solidFill>
              <a:latin typeface="Calibri" panose="020F0502020204030204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DD9C407D-BEB0-1C38-FCDB-CE0C0F958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48804" y="5372100"/>
            <a:ext cx="417985" cy="41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pt-BR" sz="2700">
              <a:solidFill>
                <a:srgbClr val="0A0A8C"/>
              </a:solidFill>
              <a:latin typeface="Calibri" panose="020F0502020204030204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84FA8D6-5E21-A335-C437-4E7B5C6726D2}"/>
              </a:ext>
            </a:extLst>
          </p:cNvPr>
          <p:cNvSpPr txBox="1">
            <a:spLocks/>
          </p:cNvSpPr>
          <p:nvPr/>
        </p:nvSpPr>
        <p:spPr>
          <a:xfrm>
            <a:off x="0" y="21555"/>
            <a:ext cx="18288000" cy="100843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0A92"/>
                </a:solidFill>
                <a:latin typeface="Barlow Medium" pitchFamily="2" charset="77"/>
                <a:ea typeface="+mj-ea"/>
                <a:cs typeface="+mj-cs"/>
              </a:defRPr>
            </a:lvl1pPr>
          </a:lstStyle>
          <a:p>
            <a:pPr algn="ctr" defTabSz="1371600">
              <a:defRPr/>
            </a:pPr>
            <a:r>
              <a:rPr lang="pt-BR" sz="5400" b="1">
                <a:solidFill>
                  <a:srgbClr val="0A0A8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Desafios CDHI </a:t>
            </a:r>
            <a:endParaRPr lang="pt-BR" sz="5400" b="1">
              <a:solidFill>
                <a:srgbClr val="0A0A8C"/>
              </a:solidFill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55371D2-D44C-0007-F169-96F86D3D8FAC}"/>
              </a:ext>
            </a:extLst>
          </p:cNvPr>
          <p:cNvGrpSpPr/>
          <p:nvPr/>
        </p:nvGrpSpPr>
        <p:grpSpPr>
          <a:xfrm>
            <a:off x="4055121" y="917166"/>
            <a:ext cx="4392990" cy="8950501"/>
            <a:chOff x="85725" y="47626"/>
            <a:chExt cx="3200400" cy="5887516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352479A-5914-7A85-C9F3-D717FA6BC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817" t="22639" r="68767" b="51968"/>
            <a:stretch/>
          </p:blipFill>
          <p:spPr>
            <a:xfrm>
              <a:off x="85725" y="47626"/>
              <a:ext cx="3200400" cy="174141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4B893B0-91B5-2CB0-E2DD-0703C67FD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36" t="61358" r="68848" b="21528"/>
            <a:stretch/>
          </p:blipFill>
          <p:spPr>
            <a:xfrm>
              <a:off x="85725" y="4761496"/>
              <a:ext cx="3200400" cy="117364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1B855C99-52B6-5BBD-7E67-3B3D6C6C5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36" t="29027" r="68848" b="50326"/>
            <a:stretch/>
          </p:blipFill>
          <p:spPr>
            <a:xfrm>
              <a:off x="85725" y="3345554"/>
              <a:ext cx="3200400" cy="14159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3AF1DF10-42D4-DD35-D05A-B5AC2C1C1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817" t="51462" r="68767" b="25784"/>
            <a:stretch/>
          </p:blipFill>
          <p:spPr>
            <a:xfrm>
              <a:off x="85725" y="1785111"/>
              <a:ext cx="3200400" cy="156044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1785322-B8B7-50F1-B8F4-95C72C54CC77}"/>
              </a:ext>
            </a:extLst>
          </p:cNvPr>
          <p:cNvGrpSpPr/>
          <p:nvPr/>
        </p:nvGrpSpPr>
        <p:grpSpPr>
          <a:xfrm>
            <a:off x="8860765" y="876300"/>
            <a:ext cx="4392990" cy="8885814"/>
            <a:chOff x="3822838" y="47626"/>
            <a:chExt cx="3200400" cy="5844965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C0BCB3F3-8AE3-CD05-9739-C8B3FEEEC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571" t="38055" r="69012" b="41250"/>
            <a:stretch/>
          </p:blipFill>
          <p:spPr>
            <a:xfrm>
              <a:off x="3822838" y="47626"/>
              <a:ext cx="3200400" cy="14192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C782B676-AE2C-D5A3-4161-9FEBC7C2A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737" t="27045" r="68846" b="41506"/>
            <a:stretch/>
          </p:blipFill>
          <p:spPr>
            <a:xfrm>
              <a:off x="3822838" y="1466851"/>
              <a:ext cx="3200400" cy="215679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2C4D046A-9D3E-8AE5-C164-43659EA8A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737" t="59131" r="68846" b="7883"/>
            <a:stretch/>
          </p:blipFill>
          <p:spPr>
            <a:xfrm>
              <a:off x="3822838" y="3630401"/>
              <a:ext cx="3200400" cy="22621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736E5563-47B6-1A4C-106D-B17C0A3E792E}"/>
              </a:ext>
            </a:extLst>
          </p:cNvPr>
          <p:cNvGrpSpPr/>
          <p:nvPr/>
        </p:nvGrpSpPr>
        <p:grpSpPr>
          <a:xfrm>
            <a:off x="13666410" y="935722"/>
            <a:ext cx="4392990" cy="9206279"/>
            <a:chOff x="7653131" y="47626"/>
            <a:chExt cx="3200400" cy="6055762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8897428F-CA87-F263-18DC-0028FE34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909" t="38261" r="68675" b="28753"/>
            <a:stretch/>
          </p:blipFill>
          <p:spPr>
            <a:xfrm>
              <a:off x="7653131" y="3841198"/>
              <a:ext cx="3200400" cy="22621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BDF9464C-AA9B-32F4-13F6-53FB1299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823" t="29306" r="68760" b="45359"/>
            <a:stretch/>
          </p:blipFill>
          <p:spPr>
            <a:xfrm>
              <a:off x="7653131" y="47626"/>
              <a:ext cx="3200400" cy="173748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D30887CA-9274-FBD0-6EDD-0D4E82C9C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823" t="65179" r="68760" b="4840"/>
            <a:stretch/>
          </p:blipFill>
          <p:spPr>
            <a:xfrm>
              <a:off x="7653131" y="1785111"/>
              <a:ext cx="3200400" cy="20560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76572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áfico&#10;&#10;O conteúdo gerado por IA pode estar incorreto.">
            <a:extLst>
              <a:ext uri="{FF2B5EF4-FFF2-40B4-BE49-F238E27FC236}">
                <a16:creationId xmlns:a16="http://schemas.microsoft.com/office/drawing/2014/main" id="{6F5FA4C5-F901-A092-A8A9-F7B5530CFC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t="9610" r="-66"/>
          <a:stretch/>
        </p:blipFill>
        <p:spPr bwMode="auto">
          <a:xfrm>
            <a:off x="3962399" y="2829367"/>
            <a:ext cx="13796707" cy="55822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D2075C54-D93B-3761-EE27-92750BA5DB0F}"/>
              </a:ext>
            </a:extLst>
          </p:cNvPr>
          <p:cNvSpPr txBox="1">
            <a:spLocks/>
          </p:cNvSpPr>
          <p:nvPr/>
        </p:nvSpPr>
        <p:spPr>
          <a:xfrm>
            <a:off x="2687620" y="928776"/>
            <a:ext cx="12359640" cy="7167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0A92"/>
                </a:solidFill>
                <a:latin typeface="Barlow Medium" pitchFamily="2" charset="77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endParaRPr lang="pt-BR" sz="420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F823D934-5C23-51E0-188B-BB2918B64160}"/>
              </a:ext>
            </a:extLst>
          </p:cNvPr>
          <p:cNvSpPr txBox="1">
            <a:spLocks/>
          </p:cNvSpPr>
          <p:nvPr/>
        </p:nvSpPr>
        <p:spPr>
          <a:xfrm>
            <a:off x="597499" y="337751"/>
            <a:ext cx="16539882" cy="100843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0A92"/>
                </a:solidFill>
                <a:latin typeface="Barlow Medium" pitchFamily="2" charset="77"/>
                <a:ea typeface="+mj-ea"/>
                <a:cs typeface="+mj-cs"/>
              </a:defRPr>
            </a:lvl1pPr>
          </a:lstStyle>
          <a:p>
            <a:pPr algn="ctr" defTabSz="1371600">
              <a:defRPr/>
            </a:pPr>
            <a:r>
              <a:rPr lang="pt-BR" sz="42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 – Modelo de IPD para a RNP</a:t>
            </a:r>
            <a:endParaRPr lang="pt-BR" sz="4200" b="1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23343D8-B853-6429-AB40-A7947F95BFB6}"/>
              </a:ext>
            </a:extLst>
          </p:cNvPr>
          <p:cNvSpPr txBox="1"/>
          <p:nvPr/>
        </p:nvSpPr>
        <p:spPr>
          <a:xfrm>
            <a:off x="12003584" y="8524386"/>
            <a:ext cx="608735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pt-BR" sz="2700" b="1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IPD - </a:t>
            </a:r>
            <a:r>
              <a:rPr lang="pt-BR" sz="270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Infraestrutura Pública Digital</a:t>
            </a:r>
            <a:endParaRPr lang="pt-BR" sz="270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8903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CBD1BF-5A8C-3F69-B10E-9BC92C57D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7D72D17-EDF5-9276-6EAB-E3128C99F9AF}"/>
              </a:ext>
            </a:extLst>
          </p:cNvPr>
          <p:cNvGrpSpPr/>
          <p:nvPr/>
        </p:nvGrpSpPr>
        <p:grpSpPr>
          <a:xfrm>
            <a:off x="0" y="0"/>
            <a:ext cx="18246904" cy="10287000"/>
            <a:chOff x="44981" y="0"/>
            <a:chExt cx="12164602" cy="6858000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F2AC33DD-5363-DDEE-F0D3-E7B437E3D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1541" r="5692" b="31046"/>
            <a:stretch/>
          </p:blipFill>
          <p:spPr>
            <a:xfrm>
              <a:off x="44981" y="2802688"/>
              <a:ext cx="12164602" cy="2828925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0B66748-BAEA-8994-767A-2324F8778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1541" r="5692" b="31046"/>
            <a:stretch/>
          </p:blipFill>
          <p:spPr>
            <a:xfrm>
              <a:off x="44981" y="0"/>
              <a:ext cx="12164602" cy="2828925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54BBAFD6-BBA7-11F7-F567-53855DA53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1541" r="5692" b="31046"/>
            <a:stretch/>
          </p:blipFill>
          <p:spPr>
            <a:xfrm>
              <a:off x="44981" y="4029075"/>
              <a:ext cx="12164602" cy="2828925"/>
            </a:xfrm>
            <a:prstGeom prst="rect">
              <a:avLst/>
            </a:prstGeom>
          </p:spPr>
        </p:pic>
      </p:grpSp>
      <p:sp>
        <p:nvSpPr>
          <p:cNvPr id="21" name="Título 1">
            <a:extLst>
              <a:ext uri="{FF2B5EF4-FFF2-40B4-BE49-F238E27FC236}">
                <a16:creationId xmlns:a16="http://schemas.microsoft.com/office/drawing/2014/main" id="{4D225300-9028-C8DE-1139-E908A330E3B7}"/>
              </a:ext>
            </a:extLst>
          </p:cNvPr>
          <p:cNvSpPr txBox="1">
            <a:spLocks/>
          </p:cNvSpPr>
          <p:nvPr/>
        </p:nvSpPr>
        <p:spPr>
          <a:xfrm>
            <a:off x="2687620" y="928776"/>
            <a:ext cx="12359640" cy="7167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0A92"/>
                </a:solidFill>
                <a:latin typeface="Barlow Medium" pitchFamily="2" charset="77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endParaRPr lang="pt-BR" sz="420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B4ECC4E0-7F24-0364-BE38-E1C5DEACB15C}"/>
              </a:ext>
            </a:extLst>
          </p:cNvPr>
          <p:cNvSpPr txBox="1">
            <a:spLocks/>
          </p:cNvSpPr>
          <p:nvPr/>
        </p:nvSpPr>
        <p:spPr>
          <a:xfrm>
            <a:off x="-727078" y="41793"/>
            <a:ext cx="16678708" cy="100843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0A92"/>
                </a:solidFill>
                <a:latin typeface="Barlow Medium" pitchFamily="2" charset="77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50000"/>
              </a:lnSpc>
              <a:defRPr/>
            </a:pPr>
            <a:r>
              <a:rPr lang="pt-BR" sz="4200" b="1" dirty="0"/>
              <a:t>Exemplo de Resultado Esperado em 2025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4C53E0-7FB6-CDE6-4B20-8A6F4EC973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23" t="28618" r="31627" b="7155"/>
          <a:stretch/>
        </p:blipFill>
        <p:spPr>
          <a:xfrm>
            <a:off x="830768" y="3068332"/>
            <a:ext cx="7292896" cy="660709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18939AF-63A0-9562-13BC-A35C7A7172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23" t="28618" r="31627" b="7155"/>
          <a:stretch/>
        </p:blipFill>
        <p:spPr>
          <a:xfrm>
            <a:off x="5497552" y="2133716"/>
            <a:ext cx="7292896" cy="66070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A623814-2989-98E2-F770-94EA3788F8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23" t="28618" r="31627" b="7155"/>
          <a:stretch/>
        </p:blipFill>
        <p:spPr>
          <a:xfrm>
            <a:off x="9727004" y="986886"/>
            <a:ext cx="7292896" cy="660709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16DCFD7-AE20-DEEE-1042-4985456DF44C}"/>
              </a:ext>
            </a:extLst>
          </p:cNvPr>
          <p:cNvSpPr txBox="1"/>
          <p:nvPr/>
        </p:nvSpPr>
        <p:spPr>
          <a:xfrm>
            <a:off x="3242557" y="2283501"/>
            <a:ext cx="29941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200" b="1">
                <a:solidFill>
                  <a:schemeClr val="tx2">
                    <a:lumMod val="90000"/>
                    <a:lumOff val="10000"/>
                  </a:schemeClr>
                </a:solidFill>
              </a:rPr>
              <a:t>VISÕES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24976A-41F6-A661-D6EE-B6587126011E}"/>
              </a:ext>
            </a:extLst>
          </p:cNvPr>
          <p:cNvSpPr txBox="1"/>
          <p:nvPr/>
        </p:nvSpPr>
        <p:spPr>
          <a:xfrm>
            <a:off x="4256545" y="9329179"/>
            <a:ext cx="311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tx2">
                    <a:lumMod val="90000"/>
                    <a:lumOff val="10000"/>
                  </a:schemeClr>
                </a:solidFill>
              </a:rPr>
              <a:t>Curto Prazo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3A277D5-2CAD-AB7A-EE57-FDD874BC63DA}"/>
              </a:ext>
            </a:extLst>
          </p:cNvPr>
          <p:cNvSpPr txBox="1"/>
          <p:nvPr/>
        </p:nvSpPr>
        <p:spPr>
          <a:xfrm>
            <a:off x="8682127" y="8515623"/>
            <a:ext cx="311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tx2">
                    <a:lumMod val="90000"/>
                    <a:lumOff val="10000"/>
                  </a:schemeClr>
                </a:solidFill>
              </a:rPr>
              <a:t>Médio Prazo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8460244-3456-5ED1-370F-5BB3A250D4C3}"/>
              </a:ext>
            </a:extLst>
          </p:cNvPr>
          <p:cNvSpPr txBox="1"/>
          <p:nvPr/>
        </p:nvSpPr>
        <p:spPr>
          <a:xfrm>
            <a:off x="13621195" y="7362305"/>
            <a:ext cx="311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tx2">
                    <a:lumMod val="90000"/>
                    <a:lumOff val="10000"/>
                  </a:schemeClr>
                </a:solidFill>
              </a:rPr>
              <a:t>Longo Prazo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BA7EBCF-890B-CE27-86F1-F9F7CA7B452B}"/>
              </a:ext>
            </a:extLst>
          </p:cNvPr>
          <p:cNvSpPr txBox="1"/>
          <p:nvPr/>
        </p:nvSpPr>
        <p:spPr>
          <a:xfrm>
            <a:off x="1025570" y="4515523"/>
            <a:ext cx="46588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>
                <a:solidFill>
                  <a:srgbClr val="0033CC"/>
                </a:solidFill>
              </a:rPr>
              <a:t>Desafios da Saúde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34A376F-D3D3-3068-FB1A-E55D11428E21}"/>
              </a:ext>
            </a:extLst>
          </p:cNvPr>
          <p:cNvSpPr txBox="1"/>
          <p:nvPr/>
        </p:nvSpPr>
        <p:spPr>
          <a:xfrm>
            <a:off x="5772934" y="3576795"/>
            <a:ext cx="46588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>
                <a:solidFill>
                  <a:srgbClr val="0033CC"/>
                </a:solidFill>
              </a:rPr>
              <a:t>Desafios da Saúde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442A34C-66DD-7D6D-D7ED-5A538D340164}"/>
              </a:ext>
            </a:extLst>
          </p:cNvPr>
          <p:cNvSpPr txBox="1"/>
          <p:nvPr/>
        </p:nvSpPr>
        <p:spPr>
          <a:xfrm>
            <a:off x="10048546" y="2422317"/>
            <a:ext cx="46588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>
                <a:solidFill>
                  <a:srgbClr val="0033CC"/>
                </a:solidFill>
              </a:rPr>
              <a:t>Desafios da Saúde</a:t>
            </a:r>
          </a:p>
        </p:txBody>
      </p:sp>
    </p:spTree>
    <p:extLst>
      <p:ext uri="{BB962C8B-B14F-4D97-AF65-F5344CB8AC3E}">
        <p14:creationId xmlns:p14="http://schemas.microsoft.com/office/powerpoint/2010/main" val="256984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0" y="647700"/>
            <a:ext cx="13020675" cy="1017588"/>
          </a:xfrm>
        </p:spPr>
        <p:txBody>
          <a:bodyPr>
            <a:normAutofit/>
          </a:bodyPr>
          <a:lstStyle/>
          <a:p>
            <a:pPr algn="l"/>
            <a:r>
              <a:rPr lang="pt-BR" sz="4800" b="1" dirty="0"/>
              <a:t>Definição de Saúde Digital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BC16E8A-6233-CAE6-9323-077B014A81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0" y="2628900"/>
            <a:ext cx="12874625" cy="381635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BR" sz="4800" b="1" dirty="0"/>
              <a:t>A Saúde Digital </a:t>
            </a:r>
            <a:r>
              <a:rPr lang="pt-BR" sz="4800" dirty="0"/>
              <a:t>é o campo do conhecimento associado ao uso de Tecnologias da Informação e Comunicação (</a:t>
            </a:r>
            <a:r>
              <a:rPr lang="pt-BR" sz="4800" dirty="0" err="1"/>
              <a:t>TICs</a:t>
            </a:r>
            <a:r>
              <a:rPr lang="pt-BR" sz="4800" dirty="0"/>
              <a:t>) </a:t>
            </a:r>
            <a:r>
              <a:rPr lang="pt-BR" sz="4800" b="1" dirty="0"/>
              <a:t>para melhorar a saúde.</a:t>
            </a:r>
          </a:p>
        </p:txBody>
      </p:sp>
    </p:spTree>
    <p:extLst>
      <p:ext uri="{BB962C8B-B14F-4D97-AF65-F5344CB8AC3E}">
        <p14:creationId xmlns:p14="http://schemas.microsoft.com/office/powerpoint/2010/main" val="1344928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C4F3A-EFE1-B9B6-5A9B-A42684BD9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2CF3-D2AA-7FB0-7CAF-AD914CDFA23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267200" y="342900"/>
            <a:ext cx="7575550" cy="982663"/>
          </a:xfrm>
        </p:spPr>
        <p:txBody>
          <a:bodyPr vert="horz" lIns="137160" tIns="68580" rIns="137160" bIns="68580" rtlCol="0" anchor="b">
            <a:normAutofit/>
          </a:bodyPr>
          <a:lstStyle/>
          <a:p>
            <a:r>
              <a:rPr lang="en-US" b="1" dirty="0" err="1"/>
              <a:t>Objetivo</a:t>
            </a:r>
            <a:r>
              <a:rPr lang="en-US" b="1" dirty="0"/>
              <a:t> do CT-SD para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1D285-300D-80BA-86AC-26E56D6FFEC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0" y="1638300"/>
            <a:ext cx="9296400" cy="7467600"/>
          </a:xfrm>
        </p:spPr>
        <p:txBody>
          <a:bodyPr vert="horz" lIns="137160" tIns="68580" rIns="137160" bIns="68580" rtlCol="0" anchor="t">
            <a:noAutofit/>
          </a:bodyPr>
          <a:lstStyle/>
          <a:p>
            <a:pPr marL="0" lvl="1" indent="0">
              <a:lnSpc>
                <a:spcPct val="170000"/>
              </a:lnSpc>
              <a:spcBef>
                <a:spcPts val="1500"/>
              </a:spcBef>
              <a:buNone/>
            </a:pPr>
            <a:r>
              <a:rPr lang="pt-BR" sz="3600" dirty="0">
                <a:solidFill>
                  <a:srgbClr val="004F8A"/>
                </a:solidFill>
                <a:latin typeface="Barlow Medium" pitchFamily="2" charset="77"/>
              </a:rPr>
              <a:t>Aplicar a </a:t>
            </a:r>
            <a:r>
              <a:rPr lang="pt-BR" sz="3600" b="1" dirty="0">
                <a:solidFill>
                  <a:srgbClr val="004F8A"/>
                </a:solidFill>
                <a:latin typeface="Barlow Medium" pitchFamily="2" charset="77"/>
              </a:rPr>
              <a:t>metodologia de design de futuros </a:t>
            </a:r>
            <a:r>
              <a:rPr lang="pt-BR" sz="3600" dirty="0">
                <a:solidFill>
                  <a:srgbClr val="004F8A"/>
                </a:solidFill>
                <a:latin typeface="Barlow Medium" pitchFamily="2" charset="77"/>
              </a:rPr>
              <a:t> para prospecção de visão de futuro, consolidando os </a:t>
            </a:r>
            <a:r>
              <a:rPr lang="pt-BR" sz="3600" b="1" dirty="0">
                <a:solidFill>
                  <a:srgbClr val="004F8A"/>
                </a:solidFill>
                <a:latin typeface="Barlow Medium" pitchFamily="2" charset="77"/>
              </a:rPr>
              <a:t>aprendizados dos anos anteriores </a:t>
            </a:r>
            <a:r>
              <a:rPr lang="pt-BR" sz="3600" dirty="0">
                <a:solidFill>
                  <a:srgbClr val="004F8A"/>
                </a:solidFill>
                <a:latin typeface="Barlow Medium" pitchFamily="2" charset="77"/>
              </a:rPr>
              <a:t>e aprimorando sua capacidade de prospectar tecnologias baseados em desafios da Saúde Digital no contexto do Sistema RNP. </a:t>
            </a:r>
          </a:p>
        </p:txBody>
      </p:sp>
    </p:spTree>
    <p:extLst>
      <p:ext uri="{BB962C8B-B14F-4D97-AF65-F5344CB8AC3E}">
        <p14:creationId xmlns:p14="http://schemas.microsoft.com/office/powerpoint/2010/main" val="817028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5744F-C479-FA24-E4DF-B163BEC3E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7465428-1312-2C9F-5D1F-0A38711F3C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1448" y="5681382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pt-BR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F8CBEB-6DB9-0860-27FF-A7436554ED9E}"/>
              </a:ext>
            </a:extLst>
          </p:cNvPr>
          <p:cNvSpPr txBox="1"/>
          <p:nvPr/>
        </p:nvSpPr>
        <p:spPr>
          <a:xfrm>
            <a:off x="-3634740" y="1208322"/>
            <a:ext cx="204435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pt-BR" sz="5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  <a:r>
              <a:rPr lang="pt-BR" sz="4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Atividade colaborativa:  Preenchimento da Tabela</a:t>
            </a:r>
            <a:endParaRPr lang="pt-BR" sz="42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A6BD87C8-69D0-E945-DE42-03BCB7BE74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pt-BR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C9323E38-DC1F-B032-C3B5-EB8F687C8C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pt-BR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EA6DA50C-FFCD-1207-37FE-2AD4F786C3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72600" y="53721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pt-BR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8FF94E3-3D4A-6D80-42AE-BD3887A633D7}"/>
              </a:ext>
            </a:extLst>
          </p:cNvPr>
          <p:cNvSpPr txBox="1">
            <a:spLocks/>
          </p:cNvSpPr>
          <p:nvPr/>
        </p:nvSpPr>
        <p:spPr>
          <a:xfrm>
            <a:off x="3978615" y="337751"/>
            <a:ext cx="13158765" cy="100843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000A92"/>
                </a:solidFill>
                <a:latin typeface="Barlow Medium" pitchFamily="2" charset="77"/>
                <a:ea typeface="+mj-ea"/>
                <a:cs typeface="+mj-cs"/>
              </a:defRPr>
            </a:lvl1pPr>
          </a:lstStyle>
          <a:p>
            <a:pPr algn="ctr" defTabSz="1371600">
              <a:defRPr/>
            </a:pPr>
            <a:r>
              <a:rPr lang="pt-BR" sz="4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Priorização dos Desafios que serão trabalhados em 2025</a:t>
            </a:r>
            <a:endParaRPr lang="pt-BR" sz="4000" b="1" dirty="0">
              <a:solidFill>
                <a:schemeClr val="tx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1E3FA6-3726-5217-A998-D3ADC02D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16" t="26699" r="15820" b="28400"/>
          <a:stretch/>
        </p:blipFill>
        <p:spPr>
          <a:xfrm>
            <a:off x="3978616" y="2512004"/>
            <a:ext cx="13751416" cy="529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24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AA9A3-EF80-F14C-7D58-957855FAE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F576134-7555-81B6-2FFB-B5F5C7594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779" y="30018"/>
            <a:ext cx="13412446" cy="101854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2C08410-4985-7A0F-12BC-2E5F76B31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535" y="1296581"/>
            <a:ext cx="9606930" cy="76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7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Diagrama&#10;&#10;O conteúdo gerado por IA pode estar incorreto.">
            <a:extLst>
              <a:ext uri="{FF2B5EF4-FFF2-40B4-BE49-F238E27FC236}">
                <a16:creationId xmlns:a16="http://schemas.microsoft.com/office/drawing/2014/main" id="{3F3922AA-0A7A-BC9F-E7DF-4F6CB1FF8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0"/>
            <a:ext cx="4114800" cy="10287000"/>
          </a:xfrm>
          <a:prstGeom prst="rect">
            <a:avLst/>
          </a:prstGeom>
        </p:spPr>
      </p:pic>
      <p:sp>
        <p:nvSpPr>
          <p:cNvPr id="12" name="Seta: para a Esquerda 11">
            <a:extLst>
              <a:ext uri="{FF2B5EF4-FFF2-40B4-BE49-F238E27FC236}">
                <a16:creationId xmlns:a16="http://schemas.microsoft.com/office/drawing/2014/main" id="{761E7CE3-79DE-C46B-1782-A72CFA06F26A}"/>
              </a:ext>
            </a:extLst>
          </p:cNvPr>
          <p:cNvSpPr/>
          <p:nvPr/>
        </p:nvSpPr>
        <p:spPr>
          <a:xfrm>
            <a:off x="8529144" y="5394058"/>
            <a:ext cx="4398580" cy="107205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pic>
        <p:nvPicPr>
          <p:cNvPr id="13" name="Imagem 12" descr="Código QR&#10;&#10;O conteúdo gerado por IA pode estar incorreto.">
            <a:extLst>
              <a:ext uri="{FF2B5EF4-FFF2-40B4-BE49-F238E27FC236}">
                <a16:creationId xmlns:a16="http://schemas.microsoft.com/office/drawing/2014/main" id="{49797CFC-D6EA-C0CE-A19F-3DAD5AB24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37" y="6632945"/>
            <a:ext cx="3128878" cy="312887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8A7C5DE-9B5C-6CC1-38D3-495863B69A85}"/>
              </a:ext>
            </a:extLst>
          </p:cNvPr>
          <p:cNvSpPr txBox="1"/>
          <p:nvPr/>
        </p:nvSpPr>
        <p:spPr>
          <a:xfrm>
            <a:off x="9297559" y="3600281"/>
            <a:ext cx="3005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Amanhã 20/05</a:t>
            </a:r>
          </a:p>
          <a:p>
            <a:r>
              <a:rPr lang="pt-BR" sz="3600" dirty="0"/>
              <a:t>Das 10h às 12h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A35BF5-6BEE-7DF7-8FD2-086A016C9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5462" y="0"/>
            <a:ext cx="41148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7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E630F77-D455-4977-8845-671CD236B083}"/>
              </a:ext>
            </a:extLst>
          </p:cNvPr>
          <p:cNvSpPr/>
          <p:nvPr/>
        </p:nvSpPr>
        <p:spPr>
          <a:xfrm>
            <a:off x="4267200" y="345817"/>
            <a:ext cx="12268200" cy="994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/>
              <a:t>PROSPECÇÃO DE SD NA RNP</a:t>
            </a:r>
            <a:endParaRPr lang="pt-BR" sz="36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600" dirty="0"/>
              <a:t>CT Saúde Digital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600" dirty="0"/>
              <a:t>CT Ciência de Dados e Inteligência Artificial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t-BR" sz="3600" dirty="0"/>
          </a:p>
          <a:p>
            <a:pPr lvl="0"/>
            <a:r>
              <a:rPr lang="pt-BR" sz="3600" b="1" dirty="0"/>
              <a:t>SIG-CIDIAS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600" dirty="0"/>
              <a:t>Espaço da Comunidade de Saúde Digital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600" dirty="0"/>
              <a:t>Troca de experiências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600" dirty="0"/>
              <a:t>Melhores Práticas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600" dirty="0"/>
              <a:t>Identificação de problemas, desafios e necessidades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600" dirty="0"/>
              <a:t>Compor redes de competências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t-BR" sz="3600" dirty="0"/>
          </a:p>
          <a:p>
            <a:pPr lvl="0"/>
            <a:r>
              <a:rPr lang="es-ES" sz="4000" b="1" dirty="0"/>
              <a:t>RUTE-ALC</a:t>
            </a:r>
            <a:endParaRPr lang="pt-BR" sz="3600" b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ES" sz="3600" dirty="0"/>
              <a:t>SIG Salud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ES" sz="3600" dirty="0"/>
              <a:t>SIG Salud Digital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s-ES" sz="3600" dirty="0"/>
          </a:p>
          <a:p>
            <a:r>
              <a:rPr lang="es-ES" sz="3600" b="1" dirty="0"/>
              <a:t>COOPERAÇÃO BRASIL-SUÉCIA EM SD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ES" sz="3600" dirty="0" err="1"/>
              <a:t>Inovação</a:t>
            </a:r>
            <a:r>
              <a:rPr lang="es-ES" sz="3600" dirty="0"/>
              <a:t> </a:t>
            </a:r>
            <a:r>
              <a:rPr lang="es-ES" sz="3600" dirty="0" err="1"/>
              <a:t>com</a:t>
            </a:r>
            <a:r>
              <a:rPr lang="es-ES" sz="3600" dirty="0"/>
              <a:t> IA </a:t>
            </a:r>
            <a:r>
              <a:rPr lang="es-ES" sz="3600" dirty="0" err="1"/>
              <a:t>na</a:t>
            </a:r>
            <a:r>
              <a:rPr lang="es-ES" sz="3600" dirty="0"/>
              <a:t> </a:t>
            </a:r>
            <a:r>
              <a:rPr lang="es-ES" sz="3600" dirty="0" err="1"/>
              <a:t>Saúde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266469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78"/>
            <a:ext cx="18292760" cy="10284322"/>
          </a:xfrm>
          <a:custGeom>
            <a:avLst/>
            <a:gdLst/>
            <a:ahLst/>
            <a:cxnLst/>
            <a:rect l="l" t="t" r="r" b="b"/>
            <a:pathLst>
              <a:path w="18292760" h="10284322">
                <a:moveTo>
                  <a:pt x="0" y="0"/>
                </a:moveTo>
                <a:lnTo>
                  <a:pt x="18292760" y="0"/>
                </a:lnTo>
                <a:lnTo>
                  <a:pt x="18292760" y="10284322"/>
                </a:lnTo>
                <a:lnTo>
                  <a:pt x="0" y="10284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1836752" y="4090423"/>
            <a:ext cx="5843850" cy="549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40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OBRIGADO (A)!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836750" y="5252475"/>
            <a:ext cx="5843848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3600" i="1" spc="33" dirty="0">
                <a:solidFill>
                  <a:srgbClr val="FFFFFF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paulo.lopes@rnp.br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95800" y="571500"/>
            <a:ext cx="13020675" cy="1017588"/>
          </a:xfrm>
        </p:spPr>
        <p:txBody>
          <a:bodyPr>
            <a:normAutofit/>
          </a:bodyPr>
          <a:lstStyle/>
          <a:p>
            <a:pPr algn="l"/>
            <a:r>
              <a:rPr lang="pt-BR" sz="4800" b="1" dirty="0"/>
              <a:t>Objetivo do CT Saúde Digital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BC16E8A-6233-CAE6-9323-077B014A81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95800" y="2552700"/>
            <a:ext cx="12212637" cy="459898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BR" sz="4800" dirty="0"/>
              <a:t>O objetivo central do CT-SD é contribuir para que a RNP construa a sua visão estratégica de Saúde Digital (SD), por meio de competências e método.</a:t>
            </a:r>
          </a:p>
        </p:txBody>
      </p:sp>
    </p:spTree>
    <p:extLst>
      <p:ext uri="{BB962C8B-B14F-4D97-AF65-F5344CB8AC3E}">
        <p14:creationId xmlns:p14="http://schemas.microsoft.com/office/powerpoint/2010/main" val="2940541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48200" y="800100"/>
            <a:ext cx="13020675" cy="1017588"/>
          </a:xfrm>
        </p:spPr>
        <p:txBody>
          <a:bodyPr>
            <a:normAutofit/>
          </a:bodyPr>
          <a:lstStyle/>
          <a:p>
            <a:pPr algn="l"/>
            <a:r>
              <a:rPr lang="pt-BR" sz="5400" b="1" dirty="0"/>
              <a:t>Coordenação do CT Saúde Digital</a:t>
            </a:r>
          </a:p>
        </p:txBody>
      </p:sp>
      <p:pic>
        <p:nvPicPr>
          <p:cNvPr id="1026" name="Picture 2" descr="Foto do perfil de CLAUDIA Moro">
            <a:extLst>
              <a:ext uri="{FF2B5EF4-FFF2-40B4-BE49-F238E27FC236}">
                <a16:creationId xmlns:a16="http://schemas.microsoft.com/office/drawing/2014/main" id="{FA7AF235-43AB-441C-BAF9-8A90CD41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427" y="3390900"/>
            <a:ext cx="2627026" cy="262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 do perfil de Mariana de Mello Gusso">
            <a:extLst>
              <a:ext uri="{FF2B5EF4-FFF2-40B4-BE49-F238E27FC236}">
                <a16:creationId xmlns:a16="http://schemas.microsoft.com/office/drawing/2014/main" id="{5A2DBD59-4B98-4852-9D35-259DCF8A4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083" y="3390900"/>
            <a:ext cx="2627026" cy="262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7B61B6C-5DB7-4CAE-97E0-006618C0A42C}"/>
              </a:ext>
            </a:extLst>
          </p:cNvPr>
          <p:cNvSpPr txBox="1"/>
          <p:nvPr/>
        </p:nvSpPr>
        <p:spPr>
          <a:xfrm>
            <a:off x="8937686" y="6132248"/>
            <a:ext cx="2493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Dra. Mariana Gusso</a:t>
            </a:r>
          </a:p>
          <a:p>
            <a:r>
              <a:rPr lang="pt-BR" sz="2200" b="1" dirty="0"/>
              <a:t>PUC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CD5775F-5F2F-495C-B3E2-BB92AC1BF8A1}"/>
              </a:ext>
            </a:extLst>
          </p:cNvPr>
          <p:cNvSpPr txBox="1"/>
          <p:nvPr/>
        </p:nvSpPr>
        <p:spPr>
          <a:xfrm>
            <a:off x="5334000" y="6170348"/>
            <a:ext cx="2316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Dra. Claudia Moro</a:t>
            </a:r>
          </a:p>
          <a:p>
            <a:r>
              <a:rPr lang="pt-BR" sz="2200" b="1" dirty="0"/>
              <a:t>PUC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FF30BEB-A9E4-3273-B7C7-8708ED9FD22A}"/>
              </a:ext>
            </a:extLst>
          </p:cNvPr>
          <p:cNvSpPr txBox="1"/>
          <p:nvPr/>
        </p:nvSpPr>
        <p:spPr>
          <a:xfrm>
            <a:off x="12115800" y="6126659"/>
            <a:ext cx="26589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err="1"/>
              <a:t>MSc</a:t>
            </a:r>
            <a:r>
              <a:rPr lang="pt-BR" sz="2200" b="1" dirty="0"/>
              <a:t>. Gilberto Branco</a:t>
            </a:r>
          </a:p>
          <a:p>
            <a:r>
              <a:rPr lang="pt-BR" sz="2200" b="1" dirty="0"/>
              <a:t>RNP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A21BE11-2F6D-D727-C038-AC1F571E80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001" r="20999"/>
          <a:stretch/>
        </p:blipFill>
        <p:spPr>
          <a:xfrm>
            <a:off x="12191201" y="3413760"/>
            <a:ext cx="3124999" cy="260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71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08AE7EC-BE02-BA60-7EAF-93F16A70D8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532"/>
          <a:stretch/>
        </p:blipFill>
        <p:spPr>
          <a:xfrm>
            <a:off x="3794760" y="64294"/>
            <a:ext cx="10748962" cy="1015841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BCD771C-25E2-4E49-8668-17643ECF0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6600" y="280473"/>
            <a:ext cx="3432369" cy="3422847"/>
          </a:xfrm>
          <a:prstGeom prst="rect">
            <a:avLst/>
          </a:prstGeom>
        </p:spPr>
      </p:pic>
      <p:pic>
        <p:nvPicPr>
          <p:cNvPr id="10" name="Imagem 9" descr="Código QR&#10;&#10;O conteúdo gerado por IA pode estar incorreto.">
            <a:extLst>
              <a:ext uri="{FF2B5EF4-FFF2-40B4-BE49-F238E27FC236}">
                <a16:creationId xmlns:a16="http://schemas.microsoft.com/office/drawing/2014/main" id="{56D8DA4F-05AC-93CE-DAC0-C069B3227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962" y="6591300"/>
            <a:ext cx="3422847" cy="34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38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67325" y="549275"/>
            <a:ext cx="13020675" cy="1017588"/>
          </a:xfrm>
        </p:spPr>
        <p:txBody>
          <a:bodyPr/>
          <a:lstStyle/>
          <a:p>
            <a:pPr algn="l"/>
            <a:r>
              <a:rPr lang="pt-BR" b="1" dirty="0"/>
              <a:t>Organizações Participantes</a:t>
            </a:r>
          </a:p>
        </p:txBody>
      </p:sp>
      <p:pic>
        <p:nvPicPr>
          <p:cNvPr id="2050" name="Picture 2" descr="https://abrasco.org.br/wp-content/uploads/2023/03/Abrasco-logo2-200px.png">
            <a:extLst>
              <a:ext uri="{FF2B5EF4-FFF2-40B4-BE49-F238E27FC236}">
                <a16:creationId xmlns:a16="http://schemas.microsoft.com/office/drawing/2014/main" id="{AE73BFD6-CDE2-4F04-855B-B3FCF3129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0" y="4235013"/>
            <a:ext cx="3469336" cy="101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iedade Brasileira de Informática em Saúde">
            <a:extLst>
              <a:ext uri="{FF2B5EF4-FFF2-40B4-BE49-F238E27FC236}">
                <a16:creationId xmlns:a16="http://schemas.microsoft.com/office/drawing/2014/main" id="{FC081306-800A-4F28-A052-B0A07AA8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901" y="2395614"/>
            <a:ext cx="2841678" cy="101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beb.org.br/wp-content/uploads/2023/04/sbeb.png">
            <a:extLst>
              <a:ext uri="{FF2B5EF4-FFF2-40B4-BE49-F238E27FC236}">
                <a16:creationId xmlns:a16="http://schemas.microsoft.com/office/drawing/2014/main" id="{73226B2C-8F14-4CD1-B1D7-7478B89D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628" y="4295107"/>
            <a:ext cx="1862514" cy="127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BTMS">
            <a:extLst>
              <a:ext uri="{FF2B5EF4-FFF2-40B4-BE49-F238E27FC236}">
                <a16:creationId xmlns:a16="http://schemas.microsoft.com/office/drawing/2014/main" id="{32E4665F-28C0-4E20-A1AC-0C9FF97C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121" y="2187161"/>
            <a:ext cx="3116034" cy="13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NCURSO DA EBSERH : MPF em Pelotas ajuíza ação para garantir ...">
            <a:extLst>
              <a:ext uri="{FF2B5EF4-FFF2-40B4-BE49-F238E27FC236}">
                <a16:creationId xmlns:a16="http://schemas.microsoft.com/office/drawing/2014/main" id="{F66F6091-5605-4D25-B26B-D1A82D44D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454" y="8369234"/>
            <a:ext cx="3045488" cy="163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undação Oswaldo Cruz | PoP-AM">
            <a:extLst>
              <a:ext uri="{FF2B5EF4-FFF2-40B4-BE49-F238E27FC236}">
                <a16:creationId xmlns:a16="http://schemas.microsoft.com/office/drawing/2014/main" id="{7DB119B9-8350-4A1B-B5AD-59417DAFE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166" y="7734300"/>
            <a:ext cx="43243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4" descr="ABCIS">
            <a:extLst>
              <a:ext uri="{FF2B5EF4-FFF2-40B4-BE49-F238E27FC236}">
                <a16:creationId xmlns:a16="http://schemas.microsoft.com/office/drawing/2014/main" id="{F07D93B0-F064-4CC8-8BEF-7BAFCEB230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39200" y="48387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pt-BR" sz="3600"/>
          </a:p>
        </p:txBody>
      </p:sp>
      <p:pic>
        <p:nvPicPr>
          <p:cNvPr id="2064" name="Picture 16" descr="https://saudedigitalbrasil.com.br/wp-content/uploads/2021/07/SDB_logo_para_fundo-branco.png">
            <a:extLst>
              <a:ext uri="{FF2B5EF4-FFF2-40B4-BE49-F238E27FC236}">
                <a16:creationId xmlns:a16="http://schemas.microsoft.com/office/drawing/2014/main" id="{39326D83-2DC8-4AAF-A8FD-EC2B7613B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3" r="36300"/>
          <a:stretch/>
        </p:blipFill>
        <p:spPr bwMode="auto">
          <a:xfrm>
            <a:off x="5717313" y="6713214"/>
            <a:ext cx="5159572" cy="70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C70D21-5E49-4CA4-A544-4C0B71264C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3502" y="2187161"/>
            <a:ext cx="2743340" cy="1435174"/>
          </a:xfrm>
          <a:prstGeom prst="rect">
            <a:avLst/>
          </a:prstGeom>
        </p:spPr>
      </p:pic>
      <p:pic>
        <p:nvPicPr>
          <p:cNvPr id="2068" name="Picture 20" descr="www.sbc.org.br">
            <a:extLst>
              <a:ext uri="{FF2B5EF4-FFF2-40B4-BE49-F238E27FC236}">
                <a16:creationId xmlns:a16="http://schemas.microsoft.com/office/drawing/2014/main" id="{9E24013E-6349-4CC3-9C9D-D0E5E301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516" y="4115165"/>
            <a:ext cx="3107426" cy="163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sarah.br/media/3462/logo_header.png">
            <a:extLst>
              <a:ext uri="{FF2B5EF4-FFF2-40B4-BE49-F238E27FC236}">
                <a16:creationId xmlns:a16="http://schemas.microsoft.com/office/drawing/2014/main" id="{EF6DFD94-D952-450B-B23A-3EFB39AEE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2"/>
          <a:stretch/>
        </p:blipFill>
        <p:spPr bwMode="auto">
          <a:xfrm>
            <a:off x="8886281" y="8343900"/>
            <a:ext cx="3759394" cy="15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778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inha do tempo&#10;&#10;O conteúdo gerado por IA pode estar incorreto.">
            <a:extLst>
              <a:ext uri="{FF2B5EF4-FFF2-40B4-BE49-F238E27FC236}">
                <a16:creationId xmlns:a16="http://schemas.microsoft.com/office/drawing/2014/main" id="{D003217E-7128-B285-6E3E-E93FC2079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33" y="876300"/>
            <a:ext cx="14562667" cy="81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5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42079" y="491660"/>
            <a:ext cx="13020675" cy="1017588"/>
          </a:xfrm>
        </p:spPr>
        <p:txBody>
          <a:bodyPr/>
          <a:lstStyle/>
          <a:p>
            <a:pPr algn="l"/>
            <a:r>
              <a:rPr lang="pt-BR" b="1" dirty="0"/>
              <a:t>Projeto de Curta Duração - 2023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E3ADE74-7D48-473B-8845-CF170985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744379" y="5143501"/>
            <a:ext cx="1615638" cy="1541826"/>
          </a:xfrm>
          <a:prstGeom prst="ellipse">
            <a:avLst/>
          </a:prstGeom>
          <a:ln w="952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3064D51-92D1-4EA5-BD32-7D52BDA40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744379" y="7265668"/>
            <a:ext cx="1615638" cy="1598076"/>
          </a:xfrm>
          <a:prstGeom prst="ellipse">
            <a:avLst/>
          </a:prstGeom>
          <a:ln w="952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15B13A3-186B-4CBA-B75F-C4301D26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5735345" y="632601"/>
            <a:ext cx="1615638" cy="1628774"/>
          </a:xfrm>
          <a:prstGeom prst="ellipse">
            <a:avLst/>
          </a:prstGeom>
          <a:ln w="952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E0A853D-860A-4E44-9C81-F8C3D24AB4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237"/>
          <a:stretch/>
        </p:blipFill>
        <p:spPr>
          <a:xfrm>
            <a:off x="4792885" y="2341963"/>
            <a:ext cx="6962806" cy="435478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87DFAEF-7305-4B8C-9C6F-53B699BF2527}"/>
              </a:ext>
            </a:extLst>
          </p:cNvPr>
          <p:cNvSpPr txBox="1"/>
          <p:nvPr/>
        </p:nvSpPr>
        <p:spPr>
          <a:xfrm>
            <a:off x="14974519" y="2289585"/>
            <a:ext cx="32578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Profa. Dra. Mariana Gusso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0CAB585-061D-42C9-9512-83B446A9680E}"/>
              </a:ext>
            </a:extLst>
          </p:cNvPr>
          <p:cNvSpPr txBox="1"/>
          <p:nvPr/>
        </p:nvSpPr>
        <p:spPr>
          <a:xfrm>
            <a:off x="15618927" y="6627393"/>
            <a:ext cx="16765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Paola Kusma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E7E1C3A-9ECB-49BA-BE7B-066C0D3D2DDA}"/>
              </a:ext>
            </a:extLst>
          </p:cNvPr>
          <p:cNvSpPr txBox="1"/>
          <p:nvPr/>
        </p:nvSpPr>
        <p:spPr>
          <a:xfrm>
            <a:off x="15677805" y="8978801"/>
            <a:ext cx="19903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Bruno Reinaldo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4164762-61D4-431B-A8F1-6CE8793AB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5819645" y="2898829"/>
            <a:ext cx="1615638" cy="1615638"/>
          </a:xfrm>
          <a:prstGeom prst="ellipse">
            <a:avLst/>
          </a:prstGeom>
          <a:ln w="952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41169EC8-F0E4-43FB-ADF9-EDE143658308}"/>
              </a:ext>
            </a:extLst>
          </p:cNvPr>
          <p:cNvSpPr txBox="1"/>
          <p:nvPr/>
        </p:nvSpPr>
        <p:spPr>
          <a:xfrm>
            <a:off x="14974518" y="4514467"/>
            <a:ext cx="30812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Profa. Dra. Claudia Moro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5DC19EF-0D16-4D95-A38C-4157CC235D67}"/>
              </a:ext>
            </a:extLst>
          </p:cNvPr>
          <p:cNvSpPr/>
          <p:nvPr/>
        </p:nvSpPr>
        <p:spPr>
          <a:xfrm>
            <a:off x="3811599" y="1624305"/>
            <a:ext cx="10664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/>
              <a:t>Identificação dos grupos de pesquisas em SD no Brasil.</a:t>
            </a:r>
            <a:endParaRPr lang="pt-BR" sz="96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A3B6760-2AA6-4BD7-BF95-D16F28B87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439" y="6652793"/>
            <a:ext cx="10447150" cy="352816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BC01D2D-A49C-4C14-B51F-62724290C7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9345" y="9246760"/>
            <a:ext cx="1367938" cy="3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6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35E4373-07C4-447A-A437-0568ABCC4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919" y="3012454"/>
            <a:ext cx="11249042" cy="561788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327A2C6-CD4B-4AC1-8F29-9C3BAC9F9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767221" y="4485273"/>
            <a:ext cx="1615638" cy="1627178"/>
          </a:xfrm>
          <a:prstGeom prst="ellipse">
            <a:avLst/>
          </a:prstGeom>
          <a:ln w="952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743AB33-B50D-4158-8F9F-11C83F25B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5869417" y="6971440"/>
            <a:ext cx="1615638" cy="1602248"/>
          </a:xfrm>
          <a:prstGeom prst="ellipse">
            <a:avLst/>
          </a:prstGeom>
          <a:ln w="952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918674B-7F93-4130-BF54-A5FD320B5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5754085" y="2059837"/>
            <a:ext cx="1628774" cy="1628774"/>
          </a:xfrm>
          <a:prstGeom prst="ellipse">
            <a:avLst/>
          </a:prstGeom>
          <a:ln w="952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70C5A3-943A-4709-BE6F-19AA86F31E0C}"/>
              </a:ext>
            </a:extLst>
          </p:cNvPr>
          <p:cNvSpPr txBox="1"/>
          <p:nvPr/>
        </p:nvSpPr>
        <p:spPr>
          <a:xfrm>
            <a:off x="15343454" y="3875175"/>
            <a:ext cx="2222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Prof. Dr. Ivan Pisa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EA9E4F5-4011-4A46-929A-A31F2323FA1F}"/>
              </a:ext>
            </a:extLst>
          </p:cNvPr>
          <p:cNvSpPr txBox="1"/>
          <p:nvPr/>
        </p:nvSpPr>
        <p:spPr>
          <a:xfrm>
            <a:off x="14982636" y="6167551"/>
            <a:ext cx="3054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Prof. Dra. Josceli Tenório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1879E24-A97D-454F-9243-930B083A0E59}"/>
              </a:ext>
            </a:extLst>
          </p:cNvPr>
          <p:cNvSpPr txBox="1"/>
          <p:nvPr/>
        </p:nvSpPr>
        <p:spPr>
          <a:xfrm>
            <a:off x="14703854" y="8714479"/>
            <a:ext cx="352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Prof. Me. Fernando Sequeira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FA5DB09-938E-4F84-B583-34BDBF461FEA}"/>
              </a:ext>
            </a:extLst>
          </p:cNvPr>
          <p:cNvSpPr/>
          <p:nvPr/>
        </p:nvSpPr>
        <p:spPr>
          <a:xfrm>
            <a:off x="3811919" y="1824571"/>
            <a:ext cx="11249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dirty="0"/>
              <a:t>Identificação da Classificação de Intervenções de Saúde Digital da Organização Mundial de Saúde (OMS) adaptada para o Brasil.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25141AD-5C36-43C0-95C7-45860E6EBC1B}"/>
              </a:ext>
            </a:extLst>
          </p:cNvPr>
          <p:cNvSpPr/>
          <p:nvPr/>
        </p:nvSpPr>
        <p:spPr>
          <a:xfrm>
            <a:off x="6733639" y="8868367"/>
            <a:ext cx="5907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hlinkClick r:id="rId6"/>
              </a:rPr>
              <a:t>https://saude360.app.br/cdhi/</a:t>
            </a:r>
            <a:endParaRPr lang="pt-BR" sz="3600" dirty="0"/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BC6DD2B5-A325-31CC-B170-07FC0729EF60}"/>
              </a:ext>
            </a:extLst>
          </p:cNvPr>
          <p:cNvSpPr txBox="1">
            <a:spLocks/>
          </p:cNvSpPr>
          <p:nvPr/>
        </p:nvSpPr>
        <p:spPr>
          <a:xfrm>
            <a:off x="3842079" y="491660"/>
            <a:ext cx="13020675" cy="1017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b="1"/>
              <a:t>Projeto de Curta Duração - 2023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173820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452AA9114C74DB233E85CC49C021D" ma:contentTypeVersion="13" ma:contentTypeDescription="Create a new document." ma:contentTypeScope="" ma:versionID="22bb10662a4e9040469ecb479258da48">
  <xsd:schema xmlns:xsd="http://www.w3.org/2001/XMLSchema" xmlns:xs="http://www.w3.org/2001/XMLSchema" xmlns:p="http://schemas.microsoft.com/office/2006/metadata/properties" xmlns:ns2="2b5e868a-31e1-4ebe-9651-7b5e2b90c47f" xmlns:ns3="2aa2c7b6-9799-4ab1-b0ee-3db142e654af" targetNamespace="http://schemas.microsoft.com/office/2006/metadata/properties" ma:root="true" ma:fieldsID="5ca055a7fcefba3cd192426c34e939c6" ns2:_="" ns3:_="">
    <xsd:import namespace="2b5e868a-31e1-4ebe-9651-7b5e2b90c47f"/>
    <xsd:import namespace="2aa2c7b6-9799-4ab1-b0ee-3db142e654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5e868a-31e1-4ebe-9651-7b5e2b90c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6d6704-c1be-48d0-823f-e0f8bcbfaa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2c7b6-9799-4ab1-b0ee-3db142e654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198d749-8989-4e1d-bf29-fc41001de84f}" ma:internalName="TaxCatchAll" ma:showField="CatchAllData" ma:web="2aa2c7b6-9799-4ab1-b0ee-3db142e654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5e868a-31e1-4ebe-9651-7b5e2b90c47f">
      <Terms xmlns="http://schemas.microsoft.com/office/infopath/2007/PartnerControls"/>
    </lcf76f155ced4ddcb4097134ff3c332f>
    <TaxCatchAll xmlns="2aa2c7b6-9799-4ab1-b0ee-3db142e654af" xsi:nil="true"/>
  </documentManagement>
</p:properties>
</file>

<file path=customXml/itemProps1.xml><?xml version="1.0" encoding="utf-8"?>
<ds:datastoreItem xmlns:ds="http://schemas.openxmlformats.org/officeDocument/2006/customXml" ds:itemID="{971D7515-7658-457C-BAD7-DC105DCF66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5e868a-31e1-4ebe-9651-7b5e2b90c47f"/>
    <ds:schemaRef ds:uri="2aa2c7b6-9799-4ab1-b0ee-3db142e654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601128-A008-4136-8A91-93CAE25EDB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790C9F-0129-429F-8082-D1BAE2A56C96}">
  <ds:schemaRefs>
    <ds:schemaRef ds:uri="http://schemas.microsoft.com/office/2006/metadata/properties"/>
    <ds:schemaRef ds:uri="http://schemas.microsoft.com/office/infopath/2007/PartnerControls"/>
    <ds:schemaRef ds:uri="2b5e868a-31e1-4ebe-9651-7b5e2b90c47f"/>
    <ds:schemaRef ds:uri="2aa2c7b6-9799-4ab1-b0ee-3db142e654a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698</Words>
  <Application>Microsoft Office PowerPoint</Application>
  <PresentationFormat>Personalizar</PresentationFormat>
  <Paragraphs>100</Paragraphs>
  <Slides>25</Slides>
  <Notes>4</Notes>
  <HiddenSlides>2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5" baseType="lpstr">
      <vt:lpstr>Arial</vt:lpstr>
      <vt:lpstr>Barlow Medium</vt:lpstr>
      <vt:lpstr>TT Rounds Condensed Italics</vt:lpstr>
      <vt:lpstr>Calibri</vt:lpstr>
      <vt:lpstr>Barlow</vt:lpstr>
      <vt:lpstr>Aptos</vt:lpstr>
      <vt:lpstr>Aptos ExtraBold</vt:lpstr>
      <vt:lpstr>Wingdings</vt:lpstr>
      <vt:lpstr>Barlow Bold</vt:lpstr>
      <vt:lpstr>Office Theme</vt:lpstr>
      <vt:lpstr>Apresentação do PowerPoint</vt:lpstr>
      <vt:lpstr>Definição de Saúde Digital</vt:lpstr>
      <vt:lpstr>Objetivo do CT Saúde Digital</vt:lpstr>
      <vt:lpstr>Coordenação do CT Saúde Digital</vt:lpstr>
      <vt:lpstr>Apresentação do PowerPoint</vt:lpstr>
      <vt:lpstr>Organizações Participantes</vt:lpstr>
      <vt:lpstr>Apresentação do PowerPoint</vt:lpstr>
      <vt:lpstr>Projeto de Curta Duração - 2023</vt:lpstr>
      <vt:lpstr>Apresentação do PowerPoint</vt:lpstr>
      <vt:lpstr>Participação da Comunidade de Saúde e Tecnologia</vt:lpstr>
      <vt:lpstr>Reuniões de Coordenação do CT-SD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Objetivo do CT-SD para 2025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Gilberto Vieira Branco</dc:creator>
  <cp:lastModifiedBy>Paulo Lopes</cp:lastModifiedBy>
  <cp:revision>8</cp:revision>
  <dcterms:created xsi:type="dcterms:W3CDTF">2006-08-16T00:00:00Z</dcterms:created>
  <dcterms:modified xsi:type="dcterms:W3CDTF">2025-05-19T14:36:05Z</dcterms:modified>
  <dc:identifier>DAGU-R9fxh8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0x01010010D452AA9114C74DB233E85CC49C021D</vt:lpwstr>
  </property>
  <property fmtid="{D5CDD505-2E9C-101B-9397-08002B2CF9AE}" pid="3" name="MediaServiceImageTags">
    <vt:lpwstr/>
  </property>
  <property fmtid="{D5CDD505-2E9C-101B-9397-08002B2CF9AE}" pid="4" name="Order">
    <vt:r8>518600</vt:r8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</Properties>
</file>