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Barlow" panose="00000500000000000000" pitchFamily="2" charset="0"/>
      <p:regular r:id="rId21"/>
    </p:embeddedFont>
    <p:embeddedFont>
      <p:font typeface="Barlow Bold" panose="00000800000000000000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(MS) Bold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Bold" panose="020B0806030504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customXml" Target="../customXml/item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 primeira revolução industrial deu-se início ali na metade do século XVIII e transformou radicalmente</a:t>
            </a:r>
          </a:p>
          <a:p>
            <a:r>
              <a:rPr lang="en-US"/>
              <a:t>a maneira como a gente enxerga o ensino hoje.</a:t>
            </a:r>
          </a:p>
          <a:p>
            <a:r>
              <a:rPr lang="en-US"/>
              <a:t>Antes dessa revolução, a maior parte do ensino era em ambientes rurais, a vivência era em um ambiente totalmente rural,</a:t>
            </a:r>
          </a:p>
          <a:p>
            <a:r>
              <a:rPr lang="en-US"/>
              <a:t>e trabalhando a agricultura, o ensino informal e transmitido de geração para geração.</a:t>
            </a:r>
          </a:p>
          <a:p>
            <a:r>
              <a:rPr lang="en-US"/>
              <a:t>Muitas vezes, isso focando em habilidades práticas da agricultura e, consequentemente, o ofício artesanal.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Sendo assim, a revolução industrial possibilitou uma grande transformação na educação.</a:t>
            </a:r>
          </a:p>
          <a:p>
            <a:r>
              <a:rPr lang="en-US"/>
              <a:t>O desenvolvimento de um sistema de ensino público, de uma metodologia de ensino,</a:t>
            </a:r>
          </a:p>
          <a:p>
            <a:r>
              <a:rPr lang="en-US"/>
              <a:t>uma forma obrigatória de alguns países adotando o ensino como uma prática para alavancar o crescimento industrial,</a:t>
            </a:r>
          </a:p>
          <a:p>
            <a:r>
              <a:rPr lang="en-US"/>
              <a:t>a economia e etc.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Diante disso, nós enxergamos que as tecnologias atuais, na nossa época,</a:t>
            </a:r>
          </a:p>
          <a:p>
            <a:r>
              <a:rPr lang="en-US"/>
              <a:t>podemos usar como catalisadores de nova transformação no ambiente de ensino.</a:t>
            </a:r>
          </a:p>
          <a:p>
            <a:r>
              <a:rPr lang="en-US"/>
              <a:t>Atualmente, o sistema de ensino, na grande maioria, segue inalterado no que diz respeito à metodologia,</a:t>
            </a:r>
          </a:p>
          <a:p>
            <a:r>
              <a:rPr lang="en-US"/>
              <a:t>a forma como se aplica o ensino, se mantém da mesma maneira como foi concebida na primeira revolução industrial.</a:t>
            </a:r>
          </a:p>
          <a:p>
            <a:r>
              <a:rPr lang="en-US"/>
              <a:t>Então, hoje, nós temos vários catalisadores, como Big Data, para, por exemplo, analisar padrões de aprendizado,</a:t>
            </a:r>
          </a:p>
          <a:p>
            <a:r>
              <a:rPr lang="en-US"/>
              <a:t>tecnologias digitais como inteligência artificial, para adaptar conteúdo,</a:t>
            </a:r>
          </a:p>
          <a:p>
            <a:r>
              <a:rPr lang="en-US"/>
              <a:t>para entender como está sendo o processo de ensino e aprendizado dentro das salas de aula.</a:t>
            </a:r>
          </a:p>
          <a:p>
            <a:r>
              <a:rPr lang="en-US"/>
              <a:t>Demandas de mercado, atualmente, crescem abundantemente e que fazem com que haja uma necessidade de mudança da grade curricular.</a:t>
            </a:r>
          </a:p>
          <a:p>
            <a:r>
              <a:rPr lang="en-US"/>
              <a:t>A transformação dessa grade curricular nem sempre acompanha essa mudança repentina demandada pelo mercado.</a:t>
            </a:r>
          </a:p>
          <a:p>
            <a:r>
              <a:rPr lang="en-US"/>
              <a:t>Bem como a forma de educar visando a cidadania global, a sustentabilidade e etc.</a:t>
            </a:r>
          </a:p>
          <a:p>
            <a:r>
              <a:rPr lang="en-US"/>
              <a:t>E também uma tecnologia que hoje existe, chamada 5G, que possibilita redes privativas,</a:t>
            </a:r>
          </a:p>
          <a:p>
            <a:r>
              <a:rPr lang="en-US"/>
              <a:t>demandando uma alta possibilidade de consumo de banda, uma baixa latência</a:t>
            </a:r>
          </a:p>
          <a:p>
            <a:r>
              <a:rPr lang="en-US"/>
              <a:t>e possibilitando também acoplar tecnologias que possam consumir boa parte dessa banda de dados.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 nosso projeto, nossa proposta é criar um sistema de visão computacional conectado a uma rede privativa 5G</a:t>
            </a:r>
          </a:p>
          <a:p>
            <a:r>
              <a:rPr lang="en-US"/>
              <a:t>e, a partir disso, estudar o engajamento observacional dos alunos em sala de aula.</a:t>
            </a:r>
          </a:p>
          <a:p>
            <a:r>
              <a:rPr lang="en-US"/>
              <a:t>Temos um protótipo, estamos criando um protótipo dessa sala no Inatel</a:t>
            </a:r>
          </a:p>
          <a:p>
            <a:r>
              <a:rPr lang="en-US"/>
              <a:t>e, inicialmente, no que diz respeito à visão 5G, nós contamos com um sistema que a gente chamou de 5G na Box,</a:t>
            </a:r>
          </a:p>
          <a:p>
            <a:r>
              <a:rPr lang="en-US"/>
              <a:t>onde a gente vai estar conectando toda a infraestrutura de rede de câmeras,</a:t>
            </a:r>
          </a:p>
          <a:p>
            <a:r>
              <a:rPr lang="en-US"/>
              <a:t>fazendo reconhecimento facial, detectando o comportamento e, com isso,</a:t>
            </a:r>
          </a:p>
          <a:p>
            <a:r>
              <a:rPr lang="en-US"/>
              <a:t>possibilitar montar um perfil de engajamento observacional desses alunos em sala de aula.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Como características do sistema de visão 5G,</a:t>
            </a:r>
          </a:p>
          <a:p>
            <a:r>
              <a:rPr lang="en-US"/>
              <a:t>nosso sistema de visão 5G tem o objetivo de ser modular, desagregável,</a:t>
            </a:r>
          </a:p>
          <a:p>
            <a:r>
              <a:rPr lang="en-US"/>
              <a:t>o uso de protocolos avançados de transmissão de vídeo,</a:t>
            </a:r>
          </a:p>
          <a:p>
            <a:r>
              <a:rPr lang="en-US"/>
              <a:t>com o objetivo de fazer com que as câmeras possam se conversar,</a:t>
            </a:r>
          </a:p>
          <a:p>
            <a:r>
              <a:rPr lang="en-US"/>
              <a:t>trocar mensagens entre elas,</a:t>
            </a:r>
          </a:p>
          <a:p>
            <a:r>
              <a:rPr lang="en-US"/>
              <a:t>analisar em tempo real os dados e as informações,</a:t>
            </a:r>
          </a:p>
          <a:p>
            <a:r>
              <a:rPr lang="en-US"/>
              <a:t>as ações que estão sendo realizadas ali em sala de aula,</a:t>
            </a:r>
          </a:p>
          <a:p>
            <a:r>
              <a:rPr lang="en-US"/>
              <a:t>infraestrutura computacional baseada em microserviços para que possam se conversar,</a:t>
            </a:r>
          </a:p>
          <a:p>
            <a:r>
              <a:rPr lang="en-US"/>
              <a:t>e sistema de comunicação de câmera, como comentei.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Seguindo, para a parte de detecção do comportamento,</a:t>
            </a:r>
          </a:p>
          <a:p>
            <a:r>
              <a:rPr lang="en-US"/>
              <a:t>as ações associadas com o desenvolvimento de atividades escolares vão estar bem presentes.</a:t>
            </a:r>
          </a:p>
          <a:p>
            <a:r>
              <a:rPr lang="en-US"/>
              <a:t>Hoje, nós vamos estar fazendo avaliações e especificações em parceria</a:t>
            </a:r>
          </a:p>
          <a:p>
            <a:r>
              <a:rPr lang="en-US"/>
              <a:t>com uma área de pesquisa comportamental,</a:t>
            </a:r>
          </a:p>
          <a:p>
            <a:r>
              <a:rPr lang="en-US"/>
              <a:t>envolvendo psicólogos, neuropedagogos e etc.,</a:t>
            </a:r>
          </a:p>
          <a:p>
            <a:r>
              <a:rPr lang="en-US"/>
              <a:t>que vão poder definir um protocolo de ações,</a:t>
            </a:r>
          </a:p>
          <a:p>
            <a:r>
              <a:rPr lang="en-US"/>
              <a:t>de comportamentos,</a:t>
            </a:r>
          </a:p>
          <a:p>
            <a:r>
              <a:rPr lang="en-US"/>
              <a:t>que vão estar sendo dados pesos e medidas</a:t>
            </a:r>
          </a:p>
          <a:p>
            <a:r>
              <a:rPr lang="en-US"/>
              <a:t>para que seja estimado se é uma ação que gera um engajamento com a sala de aula</a:t>
            </a:r>
          </a:p>
          <a:p>
            <a:r>
              <a:rPr lang="en-US"/>
              <a:t>ou uma perca de engajamento com a sala de aula.</a:t>
            </a:r>
          </a:p>
          <a:p>
            <a:r>
              <a:rPr lang="en-US"/>
              <a:t>Isso vai ser implementado em um módulo de detecção</a:t>
            </a:r>
          </a:p>
          <a:p>
            <a:r>
              <a:rPr lang="en-US"/>
              <a:t>e, consequentemente, criar uma base de dados</a:t>
            </a:r>
          </a:p>
          <a:p>
            <a:r>
              <a:rPr lang="en-US"/>
              <a:t>usando todo esse sistema de visão 5G.</a:t>
            </a:r>
          </a:p>
          <a:p>
            <a:r>
              <a:rPr lang="en-US"/>
              <a:t>E daí, estimar o perfil de engajamento observacional.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Aqui nós temos um conjunto de ações que extraimos de a partir de artigos de protocolos de engajamento observacional. Temos ações que representam engajamento como, reading, raising hand, paying attention. </a:t>
            </a:r>
          </a:p>
          <a:p>
            <a:r>
              <a:rPr lang="en-US"/>
              <a:t>Ações que representam desengajamento como sleeping on_phone. </a:t>
            </a:r>
          </a:p>
          <a:p>
            <a:endParaRPr lang="en-US"/>
          </a:p>
          <a:p>
            <a:r>
              <a:rPr lang="en-US"/>
              <a:t>Os Artigos apresentam mais ações que seram adicionadas a medida que nossa base for aumentando.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Um ponto que talvez pode ser comentado caso alguem pergunte: Começamos a treinar o modelo com mais ações, porém o modelo não estava obtendo uma acuracia boa (menos de 60%). Então decidimos começar com um numero menor de ações e ir aumentando de forma gradual. Pois cada ação pode ter seu nivel de dificuldade para o modelo aprender. Eu adicionei a ação talking e a acuracia do modelo caiu bastante por exemplo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Aqui temos um fluxo conceitual da aplicação. Temos no primeiro ponto a sala de aula onde cameras 5G capturam imagens dos estudantes, os frames são enviados para a aplicação onde com auxilio de redes neurais fazemos a detecção dos estudantes e classificação da ação que cada estudante está realizando. As ações extraídas são enviadas para a analise de engajamento (aqui falta descrever o que analise de engajamento vai fazer) e após isso são enviados para as dashboards onde podemos tirar insights a partir dos dados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Na detecção do comportamento, nós vamos ter</a:t>
            </a:r>
          </a:p>
          <a:p>
            <a:r>
              <a:rPr lang="en-US"/>
              <a:t>duas medidas, em particular, de engajamento.</a:t>
            </a:r>
          </a:p>
          <a:p>
            <a:r>
              <a:rPr lang="en-US"/>
              <a:t>São as ações individualmente,</a:t>
            </a:r>
          </a:p>
          <a:p>
            <a:r>
              <a:rPr lang="en-US"/>
              <a:t>cada ação é analisada em um tempos menores</a:t>
            </a:r>
          </a:p>
          <a:p>
            <a:r>
              <a:rPr lang="en-US"/>
              <a:t>e um conjunto de ações analisada em um tempo maior.</a:t>
            </a:r>
          </a:p>
          <a:p>
            <a:r>
              <a:rPr lang="en-US"/>
              <a:t>Então, a partir daí, nós vamos estar entendendo</a:t>
            </a:r>
          </a:p>
          <a:p>
            <a:r>
              <a:rPr lang="en-US"/>
              <a:t>que tipos de ações, que peso,</a:t>
            </a:r>
          </a:p>
          <a:p>
            <a:r>
              <a:rPr lang="en-US"/>
              <a:t>o que está gerando engajamento</a:t>
            </a:r>
          </a:p>
          <a:p>
            <a:r>
              <a:rPr lang="en-US"/>
              <a:t>e o que está fazendo perder esse engajamento</a:t>
            </a:r>
          </a:p>
          <a:p>
            <a:r>
              <a:rPr lang="en-US"/>
              <a:t>e como isso está sucedendo em sala de aula.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Vocês podem observar</a:t>
            </a:r>
          </a:p>
          <a:p>
            <a:r>
              <a:rPr lang="en-US"/>
              <a:t>que as estimativas de engajamento observacional</a:t>
            </a:r>
          </a:p>
          <a:p>
            <a:r>
              <a:rPr lang="en-US"/>
              <a:t>vão ser criadas a partir de combinações dessas ações.</a:t>
            </a:r>
          </a:p>
          <a:p>
            <a:r>
              <a:rPr lang="en-US"/>
              <a:t>Aqui está um exemplo dos dados clusterizados.</a:t>
            </a:r>
          </a:p>
          <a:p>
            <a:r>
              <a:rPr lang="en-US"/>
              <a:t>Então, cada ponto preto desse, na realidade, são ações</a:t>
            </a:r>
          </a:p>
          <a:p>
            <a:r>
              <a:rPr lang="en-US"/>
              <a:t>e o conjunto de ações que pode informar o nível de engajamento.</a:t>
            </a:r>
          </a:p>
          <a:p>
            <a:r>
              <a:rPr lang="en-US"/>
              <a:t>Alto, médio, baixo, desengajado.</a:t>
            </a:r>
          </a:p>
          <a:p>
            <a:r>
              <a:rPr lang="en-US"/>
              <a:t>E se está desengajado, quais foram as ações</a:t>
            </a:r>
          </a:p>
          <a:p>
            <a:r>
              <a:rPr lang="en-US"/>
              <a:t>para que a gente possa entender esse perfil de engajamento.</a:t>
            </a:r>
          </a:p>
          <a:p>
            <a:r>
              <a:rPr lang="en-US"/>
              <a:t>O que nós acreditamos com isso?</a:t>
            </a:r>
          </a:p>
          <a:p>
            <a:r>
              <a:rPr lang="en-US"/>
              <a:t>Nós vamos passar a perceber que tipo de ações mais engaja,</a:t>
            </a:r>
          </a:p>
          <a:p>
            <a:r>
              <a:rPr lang="en-US"/>
              <a:t>o que acontece em sala de aula diante dessas ações</a:t>
            </a:r>
          </a:p>
          <a:p>
            <a:r>
              <a:rPr lang="en-US"/>
              <a:t>e como nós podemos olhar para essas informações</a:t>
            </a:r>
          </a:p>
          <a:p>
            <a:r>
              <a:rPr lang="en-US"/>
              <a:t>e transformar a maneira como nós olhamos o sistema de ensino atual.</a:t>
            </a:r>
          </a:p>
          <a:p>
            <a:r>
              <a:rPr lang="en-US"/>
              <a:t>A partir do momento que a gente identifica, por exemplo,</a:t>
            </a:r>
          </a:p>
          <a:p>
            <a:r>
              <a:rPr lang="en-US"/>
              <a:t>citando um exemplo que acontece muito,</a:t>
            </a:r>
          </a:p>
          <a:p>
            <a:r>
              <a:rPr lang="en-US"/>
              <a:t>hoje em dia, na nossa época, em sala de aula.</a:t>
            </a:r>
          </a:p>
          <a:p>
            <a:r>
              <a:rPr lang="en-US"/>
              <a:t>Uma pessoa utilizando um celular, um jovem,</a:t>
            </a:r>
          </a:p>
          <a:p>
            <a:r>
              <a:rPr lang="en-US"/>
              <a:t>algum aluno utilizando um celular em sala de aula.</a:t>
            </a:r>
          </a:p>
          <a:p>
            <a:r>
              <a:rPr lang="en-US"/>
              <a:t>Então, hoje isso pode ser classificado</a:t>
            </a:r>
          </a:p>
          <a:p>
            <a:r>
              <a:rPr lang="en-US"/>
              <a:t>como uma ação de baixo engajamento em sala de aula.</a:t>
            </a:r>
          </a:p>
          <a:p>
            <a:r>
              <a:rPr lang="en-US"/>
              <a:t>No entanto, também pode ser gerado um insight</a:t>
            </a:r>
          </a:p>
          <a:p>
            <a:r>
              <a:rPr lang="en-US"/>
              <a:t>da maneira que nós vemos essa ação.</a:t>
            </a:r>
          </a:p>
          <a:p>
            <a:r>
              <a:rPr lang="en-US"/>
              <a:t>Por exemplo, a partir do momento que nós identificamos</a:t>
            </a:r>
          </a:p>
          <a:p>
            <a:r>
              <a:rPr lang="en-US"/>
              <a:t>o uso de celular como um potencial desengajamento</a:t>
            </a:r>
          </a:p>
          <a:p>
            <a:r>
              <a:rPr lang="en-US"/>
              <a:t>em sala de aula, nós podemos incluir algumas coisas,</a:t>
            </a:r>
          </a:p>
          <a:p>
            <a:r>
              <a:rPr lang="en-US"/>
              <a:t>alguns elementos que possam transformar essa ação</a:t>
            </a:r>
          </a:p>
          <a:p>
            <a:r>
              <a:rPr lang="en-US"/>
              <a:t>de perda de engajamento como uma ação que possa engajar.</a:t>
            </a:r>
          </a:p>
          <a:p>
            <a:r>
              <a:rPr lang="en-US"/>
              <a:t>Então, remodelar esse sistema de ensino,</a:t>
            </a:r>
          </a:p>
          <a:p>
            <a:r>
              <a:rPr lang="en-US"/>
              <a:t>mudar alguns fatores que possam contribuir</a:t>
            </a:r>
          </a:p>
          <a:p>
            <a:r>
              <a:rPr lang="en-US"/>
              <a:t>para que possa cada vez mais trazer engajamento,</a:t>
            </a:r>
          </a:p>
          <a:p>
            <a:r>
              <a:rPr lang="en-US"/>
              <a:t>informação e toda essa infraestrutura</a:t>
            </a:r>
          </a:p>
          <a:p>
            <a:r>
              <a:rPr lang="en-US"/>
              <a:t>de informações, de dados, de visão computacional</a:t>
            </a:r>
          </a:p>
          <a:p>
            <a:r>
              <a:rPr lang="en-US"/>
              <a:t>vai estar dando a possibilidade de termos insights valiosos</a:t>
            </a:r>
          </a:p>
          <a:p>
            <a:r>
              <a:rPr lang="en-US"/>
              <a:t>para montar um perfil de engajamento necessário,</a:t>
            </a:r>
          </a:p>
          <a:p>
            <a:r>
              <a:rPr lang="en-US"/>
              <a:t>atual e que possa ser transformador.</a:t>
            </a:r>
          </a:p>
          <a:p>
            <a:r>
              <a:rPr lang="en-US"/>
              <a:t>Atualmente, as demandas como, por exemplo,</a:t>
            </a:r>
          </a:p>
          <a:p>
            <a:r>
              <a:rPr lang="en-US"/>
              <a:t>mudança de grade curricular, gera-se um tempo de observância,</a:t>
            </a:r>
          </a:p>
          <a:p>
            <a:r>
              <a:rPr lang="en-US"/>
              <a:t>um tempo de análise, um tempo de estudo, um tempo de pesquisa,</a:t>
            </a:r>
          </a:p>
          <a:p>
            <a:r>
              <a:rPr lang="en-US"/>
              <a:t>mas com um sistema que possa apoiar nessas decisões,</a:t>
            </a:r>
          </a:p>
          <a:p>
            <a:r>
              <a:rPr lang="en-US"/>
              <a:t>que possa gerar conhecimento,</a:t>
            </a:r>
          </a:p>
          <a:p>
            <a:r>
              <a:rPr lang="en-US"/>
              <a:t>essa demanda pode surgir de maneira mais rápida,</a:t>
            </a:r>
          </a:p>
          <a:p>
            <a:r>
              <a:rPr lang="en-US"/>
              <a:t>pode mudar e gerar cada vez mais informação e conhecimento</a:t>
            </a:r>
          </a:p>
          <a:p>
            <a:r>
              <a:rPr lang="en-US"/>
              <a:t>sobre como nós podemos melhorar o sistema de ensino.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0" y="0"/>
            <a:ext cx="18280598" cy="10287000"/>
            <a:chOff x="0" y="0"/>
            <a:chExt cx="2437413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4094" cy="13716000"/>
            </a:xfrm>
            <a:custGeom>
              <a:avLst/>
              <a:gdLst/>
              <a:ahLst/>
              <a:cxnLst/>
              <a:rect l="l" t="t" r="r" b="b"/>
              <a:pathLst>
                <a:path w="24374094" h="13716000">
                  <a:moveTo>
                    <a:pt x="0" y="0"/>
                  </a:moveTo>
                  <a:lnTo>
                    <a:pt x="24374094" y="0"/>
                  </a:lnTo>
                  <a:lnTo>
                    <a:pt x="2437409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869717" y="4541668"/>
            <a:ext cx="10061382" cy="857072"/>
            <a:chOff x="0" y="0"/>
            <a:chExt cx="13415177" cy="11427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15177" cy="1142763"/>
            </a:xfrm>
            <a:custGeom>
              <a:avLst/>
              <a:gdLst/>
              <a:ahLst/>
              <a:cxnLst/>
              <a:rect l="l" t="t" r="r" b="b"/>
              <a:pathLst>
                <a:path w="13415177" h="1142763">
                  <a:moveTo>
                    <a:pt x="0" y="0"/>
                  </a:moveTo>
                  <a:lnTo>
                    <a:pt x="13415177" y="0"/>
                  </a:lnTo>
                  <a:lnTo>
                    <a:pt x="13415177" y="1142763"/>
                  </a:lnTo>
                  <a:lnTo>
                    <a:pt x="0" y="11427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13415177" cy="10856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4968"/>
                </a:lnSpc>
              </a:pPr>
              <a:r>
                <a:rPr lang="en-US" sz="4600" b="1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Sala de aula inteligente - Visão 5G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959268" y="5686593"/>
            <a:ext cx="7971832" cy="1540384"/>
            <a:chOff x="0" y="0"/>
            <a:chExt cx="10629109" cy="20538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629109" cy="2053846"/>
            </a:xfrm>
            <a:custGeom>
              <a:avLst/>
              <a:gdLst/>
              <a:ahLst/>
              <a:cxnLst/>
              <a:rect l="l" t="t" r="r" b="b"/>
              <a:pathLst>
                <a:path w="10629109" h="2053846">
                  <a:moveTo>
                    <a:pt x="0" y="0"/>
                  </a:moveTo>
                  <a:lnTo>
                    <a:pt x="10629109" y="0"/>
                  </a:lnTo>
                  <a:lnTo>
                    <a:pt x="10629109" y="2053846"/>
                  </a:lnTo>
                  <a:lnTo>
                    <a:pt x="0" y="20538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10629109" cy="202527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670"/>
                </a:lnSpc>
              </a:pPr>
              <a:endParaRPr/>
            </a:p>
            <a:p>
              <a:pPr algn="r">
                <a:lnSpc>
                  <a:spcPts val="3670"/>
                </a:lnSpc>
              </a:pPr>
              <a:r>
                <a:rPr lang="en-US" sz="3399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Rogério Casal / Leonardo Ribeiro</a:t>
              </a:r>
            </a:p>
            <a:p>
              <a:pPr algn="r">
                <a:lnSpc>
                  <a:spcPts val="3670"/>
                </a:lnSpc>
              </a:pPr>
              <a:endParaRPr lang="en-US" sz="3399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4325600" y="7378932"/>
            <a:ext cx="3243521" cy="2376616"/>
          </a:xfrm>
          <a:custGeom>
            <a:avLst/>
            <a:gdLst/>
            <a:ahLst/>
            <a:cxnLst/>
            <a:rect l="l" t="t" r="r" b="b"/>
            <a:pathLst>
              <a:path w="6453720" h="4728817">
                <a:moveTo>
                  <a:pt x="0" y="0"/>
                </a:moveTo>
                <a:lnTo>
                  <a:pt x="6453720" y="0"/>
                </a:lnTo>
                <a:lnTo>
                  <a:pt x="6453720" y="4728817"/>
                </a:lnTo>
                <a:lnTo>
                  <a:pt x="0" y="4728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84966" y="329017"/>
            <a:ext cx="1289418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Características sistema de visão 5G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84966" y="1631456"/>
            <a:ext cx="7562024" cy="470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 algn="l">
              <a:lnSpc>
                <a:spcPts val="415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Modular e desagregável;</a:t>
            </a:r>
          </a:p>
          <a:p>
            <a:pPr marL="690879" lvl="1" indent="-345439" algn="l">
              <a:lnSpc>
                <a:spcPts val="415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Uso de protocolos avançados de transmissão de vídeo;</a:t>
            </a:r>
          </a:p>
          <a:p>
            <a:pPr marL="690879" lvl="1" indent="-345439" algn="l">
              <a:lnSpc>
                <a:spcPts val="415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Sistema de comunicação entre câmeras.</a:t>
            </a:r>
          </a:p>
          <a:p>
            <a:pPr marL="690879" lvl="1" indent="-345439" algn="l">
              <a:lnSpc>
                <a:spcPts val="415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Infraestrutura computacional baseada em microsserviços;</a:t>
            </a:r>
          </a:p>
          <a:p>
            <a:pPr marL="690879" lvl="1" indent="-345439" algn="l">
              <a:lnSpc>
                <a:spcPts val="415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Analises em tempo real;</a:t>
            </a:r>
          </a:p>
          <a:p>
            <a:pPr algn="l">
              <a:lnSpc>
                <a:spcPts val="4159"/>
              </a:lnSpc>
            </a:pPr>
            <a:endParaRPr lang="en-US" sz="31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841372" y="175514"/>
            <a:ext cx="14451388" cy="166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3"/>
              </a:lnSpc>
            </a:pPr>
            <a:r>
              <a:rPr lang="en-US" sz="5199" b="1" spc="10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Detecção de comportamento e engajamento observacional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57435" y="2412018"/>
            <a:ext cx="1121830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Ações associadas com o envolvimento em atividades escolares 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170394" y="6385364"/>
            <a:ext cx="3274112" cy="1649149"/>
            <a:chOff x="0" y="0"/>
            <a:chExt cx="862318" cy="434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2318" cy="434344"/>
            </a:xfrm>
            <a:custGeom>
              <a:avLst/>
              <a:gdLst/>
              <a:ahLst/>
              <a:cxnLst/>
              <a:rect l="l" t="t" r="r" b="b"/>
              <a:pathLst>
                <a:path w="862318" h="434344">
                  <a:moveTo>
                    <a:pt x="85125" y="0"/>
                  </a:moveTo>
                  <a:lnTo>
                    <a:pt x="777193" y="0"/>
                  </a:lnTo>
                  <a:cubicBezTo>
                    <a:pt x="799769" y="0"/>
                    <a:pt x="821421" y="8969"/>
                    <a:pt x="837385" y="24933"/>
                  </a:cubicBezTo>
                  <a:cubicBezTo>
                    <a:pt x="853349" y="40897"/>
                    <a:pt x="862318" y="62549"/>
                    <a:pt x="862318" y="85125"/>
                  </a:cubicBezTo>
                  <a:lnTo>
                    <a:pt x="862318" y="349219"/>
                  </a:lnTo>
                  <a:cubicBezTo>
                    <a:pt x="862318" y="371795"/>
                    <a:pt x="853349" y="393447"/>
                    <a:pt x="837385" y="409411"/>
                  </a:cubicBezTo>
                  <a:cubicBezTo>
                    <a:pt x="821421" y="425375"/>
                    <a:pt x="799769" y="434344"/>
                    <a:pt x="777193" y="434344"/>
                  </a:cubicBezTo>
                  <a:lnTo>
                    <a:pt x="85125" y="434344"/>
                  </a:lnTo>
                  <a:cubicBezTo>
                    <a:pt x="62549" y="434344"/>
                    <a:pt x="40897" y="425375"/>
                    <a:pt x="24933" y="409411"/>
                  </a:cubicBezTo>
                  <a:cubicBezTo>
                    <a:pt x="8969" y="393447"/>
                    <a:pt x="0" y="371795"/>
                    <a:pt x="0" y="349219"/>
                  </a:cubicBezTo>
                  <a:lnTo>
                    <a:pt x="0" y="85125"/>
                  </a:lnTo>
                  <a:cubicBezTo>
                    <a:pt x="0" y="62549"/>
                    <a:pt x="8969" y="40897"/>
                    <a:pt x="24933" y="24933"/>
                  </a:cubicBezTo>
                  <a:cubicBezTo>
                    <a:pt x="40897" y="8969"/>
                    <a:pt x="62549" y="0"/>
                    <a:pt x="85125" y="0"/>
                  </a:cubicBezTo>
                  <a:close/>
                </a:path>
              </a:pathLst>
            </a:custGeom>
            <a:solidFill>
              <a:srgbClr val="FFE6C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62318" cy="481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Avaliadores especializados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41372" y="3551751"/>
            <a:ext cx="3556131" cy="1521569"/>
            <a:chOff x="0" y="0"/>
            <a:chExt cx="936594" cy="4007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6594" cy="400742"/>
            </a:xfrm>
            <a:custGeom>
              <a:avLst/>
              <a:gdLst/>
              <a:ahLst/>
              <a:cxnLst/>
              <a:rect l="l" t="t" r="r" b="b"/>
              <a:pathLst>
                <a:path w="936594" h="400742">
                  <a:moveTo>
                    <a:pt x="78374" y="0"/>
                  </a:moveTo>
                  <a:lnTo>
                    <a:pt x="858220" y="0"/>
                  </a:lnTo>
                  <a:cubicBezTo>
                    <a:pt x="901505" y="0"/>
                    <a:pt x="936594" y="35089"/>
                    <a:pt x="936594" y="78374"/>
                  </a:cubicBezTo>
                  <a:lnTo>
                    <a:pt x="936594" y="322368"/>
                  </a:lnTo>
                  <a:cubicBezTo>
                    <a:pt x="936594" y="343154"/>
                    <a:pt x="928337" y="363089"/>
                    <a:pt x="913639" y="377787"/>
                  </a:cubicBezTo>
                  <a:cubicBezTo>
                    <a:pt x="898941" y="392485"/>
                    <a:pt x="879006" y="400742"/>
                    <a:pt x="858220" y="400742"/>
                  </a:cubicBezTo>
                  <a:lnTo>
                    <a:pt x="78374" y="400742"/>
                  </a:lnTo>
                  <a:cubicBezTo>
                    <a:pt x="57588" y="400742"/>
                    <a:pt x="37653" y="392485"/>
                    <a:pt x="22955" y="377787"/>
                  </a:cubicBezTo>
                  <a:cubicBezTo>
                    <a:pt x="8257" y="363089"/>
                    <a:pt x="0" y="343154"/>
                    <a:pt x="0" y="322368"/>
                  </a:cubicBezTo>
                  <a:lnTo>
                    <a:pt x="0" y="78374"/>
                  </a:lnTo>
                  <a:cubicBezTo>
                    <a:pt x="0" y="57588"/>
                    <a:pt x="8257" y="37653"/>
                    <a:pt x="22955" y="22955"/>
                  </a:cubicBezTo>
                  <a:cubicBezTo>
                    <a:pt x="37653" y="8257"/>
                    <a:pt x="57588" y="0"/>
                    <a:pt x="78374" y="0"/>
                  </a:cubicBezTo>
                  <a:close/>
                </a:path>
              </a:pathLst>
            </a:custGeom>
            <a:solidFill>
              <a:srgbClr val="DAE8F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36594" cy="44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Definir ações a serem detectadas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41098" y="3575252"/>
            <a:ext cx="4295914" cy="1474566"/>
            <a:chOff x="0" y="0"/>
            <a:chExt cx="1131434" cy="3883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1434" cy="388363"/>
            </a:xfrm>
            <a:custGeom>
              <a:avLst/>
              <a:gdLst/>
              <a:ahLst/>
              <a:cxnLst/>
              <a:rect l="l" t="t" r="r" b="b"/>
              <a:pathLst>
                <a:path w="1131434" h="388363">
                  <a:moveTo>
                    <a:pt x="64878" y="0"/>
                  </a:moveTo>
                  <a:lnTo>
                    <a:pt x="1066557" y="0"/>
                  </a:lnTo>
                  <a:cubicBezTo>
                    <a:pt x="1102387" y="0"/>
                    <a:pt x="1131434" y="29047"/>
                    <a:pt x="1131434" y="64878"/>
                  </a:cubicBezTo>
                  <a:lnTo>
                    <a:pt x="1131434" y="323485"/>
                  </a:lnTo>
                  <a:cubicBezTo>
                    <a:pt x="1131434" y="359316"/>
                    <a:pt x="1102387" y="388363"/>
                    <a:pt x="1066557" y="388363"/>
                  </a:cubicBezTo>
                  <a:lnTo>
                    <a:pt x="64878" y="388363"/>
                  </a:lnTo>
                  <a:cubicBezTo>
                    <a:pt x="29047" y="388363"/>
                    <a:pt x="0" y="359316"/>
                    <a:pt x="0" y="323485"/>
                  </a:cubicBezTo>
                  <a:lnTo>
                    <a:pt x="0" y="64878"/>
                  </a:lnTo>
                  <a:cubicBezTo>
                    <a:pt x="0" y="29047"/>
                    <a:pt x="29047" y="0"/>
                    <a:pt x="64878" y="0"/>
                  </a:cubicBezTo>
                  <a:close/>
                </a:path>
              </a:pathLst>
            </a:custGeom>
            <a:solidFill>
              <a:srgbClr val="D5E8D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1434" cy="435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Criar base de dados de ações usando sistema Visão 5G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69340" y="3592039"/>
            <a:ext cx="3905296" cy="1393989"/>
            <a:chOff x="0" y="0"/>
            <a:chExt cx="1028555" cy="3671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8555" cy="367141"/>
            </a:xfrm>
            <a:custGeom>
              <a:avLst/>
              <a:gdLst/>
              <a:ahLst/>
              <a:cxnLst/>
              <a:rect l="l" t="t" r="r" b="b"/>
              <a:pathLst>
                <a:path w="1028555" h="367141">
                  <a:moveTo>
                    <a:pt x="71367" y="0"/>
                  </a:moveTo>
                  <a:lnTo>
                    <a:pt x="957188" y="0"/>
                  </a:lnTo>
                  <a:cubicBezTo>
                    <a:pt x="996603" y="0"/>
                    <a:pt x="1028555" y="31952"/>
                    <a:pt x="1028555" y="71367"/>
                  </a:cubicBezTo>
                  <a:lnTo>
                    <a:pt x="1028555" y="295774"/>
                  </a:lnTo>
                  <a:cubicBezTo>
                    <a:pt x="1028555" y="335189"/>
                    <a:pt x="996603" y="367141"/>
                    <a:pt x="957188" y="367141"/>
                  </a:cubicBezTo>
                  <a:lnTo>
                    <a:pt x="71367" y="367141"/>
                  </a:lnTo>
                  <a:cubicBezTo>
                    <a:pt x="31952" y="367141"/>
                    <a:pt x="0" y="335189"/>
                    <a:pt x="0" y="295774"/>
                  </a:cubicBezTo>
                  <a:lnTo>
                    <a:pt x="0" y="71367"/>
                  </a:lnTo>
                  <a:cubicBezTo>
                    <a:pt x="0" y="31952"/>
                    <a:pt x="31952" y="0"/>
                    <a:pt x="71367" y="0"/>
                  </a:cubicBezTo>
                  <a:close/>
                </a:path>
              </a:pathLst>
            </a:custGeom>
            <a:solidFill>
              <a:srgbClr val="F8CE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028555" cy="41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Implementar modulo de IA para detecção de ações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900524" y="6492800"/>
            <a:ext cx="3180106" cy="1541713"/>
            <a:chOff x="0" y="0"/>
            <a:chExt cx="837559" cy="4060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37559" cy="406048"/>
            </a:xfrm>
            <a:custGeom>
              <a:avLst/>
              <a:gdLst/>
              <a:ahLst/>
              <a:cxnLst/>
              <a:rect l="l" t="t" r="r" b="b"/>
              <a:pathLst>
                <a:path w="837559" h="406048">
                  <a:moveTo>
                    <a:pt x="87641" y="0"/>
                  </a:moveTo>
                  <a:lnTo>
                    <a:pt x="749917" y="0"/>
                  </a:lnTo>
                  <a:cubicBezTo>
                    <a:pt x="773161" y="0"/>
                    <a:pt x="795453" y="9234"/>
                    <a:pt x="811889" y="25670"/>
                  </a:cubicBezTo>
                  <a:cubicBezTo>
                    <a:pt x="828325" y="42106"/>
                    <a:pt x="837559" y="64397"/>
                    <a:pt x="837559" y="87641"/>
                  </a:cubicBezTo>
                  <a:lnTo>
                    <a:pt x="837559" y="318407"/>
                  </a:lnTo>
                  <a:cubicBezTo>
                    <a:pt x="837559" y="341650"/>
                    <a:pt x="828325" y="363942"/>
                    <a:pt x="811889" y="380378"/>
                  </a:cubicBezTo>
                  <a:cubicBezTo>
                    <a:pt x="795453" y="396814"/>
                    <a:pt x="773161" y="406048"/>
                    <a:pt x="749917" y="406048"/>
                  </a:cubicBezTo>
                  <a:lnTo>
                    <a:pt x="87641" y="406048"/>
                  </a:lnTo>
                  <a:cubicBezTo>
                    <a:pt x="64397" y="406048"/>
                    <a:pt x="42106" y="396814"/>
                    <a:pt x="25670" y="380378"/>
                  </a:cubicBezTo>
                  <a:cubicBezTo>
                    <a:pt x="9234" y="363942"/>
                    <a:pt x="0" y="341650"/>
                    <a:pt x="0" y="318407"/>
                  </a:cubicBezTo>
                  <a:lnTo>
                    <a:pt x="0" y="87641"/>
                  </a:lnTo>
                  <a:cubicBezTo>
                    <a:pt x="0" y="64397"/>
                    <a:pt x="9234" y="42106"/>
                    <a:pt x="25670" y="25670"/>
                  </a:cubicBezTo>
                  <a:cubicBezTo>
                    <a:pt x="42106" y="9234"/>
                    <a:pt x="64397" y="0"/>
                    <a:pt x="87641" y="0"/>
                  </a:cubicBezTo>
                  <a:close/>
                </a:path>
              </a:pathLst>
            </a:custGeom>
            <a:solidFill>
              <a:srgbClr val="E1D5E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37559" cy="453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Estimar perfil de engajamento observacional</a:t>
              </a:r>
            </a:p>
          </p:txBody>
        </p:sp>
      </p:grpSp>
      <p:sp>
        <p:nvSpPr>
          <p:cNvPr id="21" name="AutoShape 21"/>
          <p:cNvSpPr/>
          <p:nvPr/>
        </p:nvSpPr>
        <p:spPr>
          <a:xfrm>
            <a:off x="5619438" y="5073320"/>
            <a:ext cx="0" cy="131204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2" name="AutoShape 22"/>
          <p:cNvSpPr/>
          <p:nvPr/>
        </p:nvSpPr>
        <p:spPr>
          <a:xfrm>
            <a:off x="7397503" y="4312535"/>
            <a:ext cx="11435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3" name="AutoShape 23"/>
          <p:cNvSpPr/>
          <p:nvPr/>
        </p:nvSpPr>
        <p:spPr>
          <a:xfrm flipV="1">
            <a:off x="12837012" y="4289034"/>
            <a:ext cx="1432328" cy="2350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4" name="AutoShape 24"/>
          <p:cNvSpPr/>
          <p:nvPr/>
        </p:nvSpPr>
        <p:spPr>
          <a:xfrm>
            <a:off x="16490577" y="4986028"/>
            <a:ext cx="0" cy="150677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64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811760" y="175514"/>
            <a:ext cx="14476240" cy="166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3"/>
              </a:lnSpc>
            </a:pPr>
            <a:r>
              <a:rPr lang="en-US" sz="5199" b="1" spc="10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Comportamento e engajamento observacional: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846691" y="6301157"/>
            <a:ext cx="1314771" cy="13147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00309" y="0"/>
                  </a:moveTo>
                  <a:lnTo>
                    <a:pt x="512491" y="0"/>
                  </a:lnTo>
                  <a:cubicBezTo>
                    <a:pt x="592138" y="0"/>
                    <a:pt x="668523" y="31640"/>
                    <a:pt x="724841" y="87959"/>
                  </a:cubicBezTo>
                  <a:cubicBezTo>
                    <a:pt x="781160" y="144278"/>
                    <a:pt x="812800" y="220662"/>
                    <a:pt x="812800" y="300309"/>
                  </a:cubicBezTo>
                  <a:lnTo>
                    <a:pt x="812800" y="512491"/>
                  </a:lnTo>
                  <a:cubicBezTo>
                    <a:pt x="812800" y="592138"/>
                    <a:pt x="781160" y="668523"/>
                    <a:pt x="724841" y="724841"/>
                  </a:cubicBezTo>
                  <a:cubicBezTo>
                    <a:pt x="668523" y="781160"/>
                    <a:pt x="592138" y="812800"/>
                    <a:pt x="512491" y="812800"/>
                  </a:cubicBezTo>
                  <a:lnTo>
                    <a:pt x="300309" y="812800"/>
                  </a:lnTo>
                  <a:cubicBezTo>
                    <a:pt x="220662" y="812800"/>
                    <a:pt x="144278" y="781160"/>
                    <a:pt x="87959" y="724841"/>
                  </a:cubicBezTo>
                  <a:cubicBezTo>
                    <a:pt x="31640" y="668523"/>
                    <a:pt x="0" y="592138"/>
                    <a:pt x="0" y="512491"/>
                  </a:cubicBezTo>
                  <a:lnTo>
                    <a:pt x="0" y="300309"/>
                  </a:lnTo>
                  <a:cubicBezTo>
                    <a:pt x="0" y="220662"/>
                    <a:pt x="31640" y="144278"/>
                    <a:pt x="87959" y="87959"/>
                  </a:cubicBezTo>
                  <a:cubicBezTo>
                    <a:pt x="144278" y="31640"/>
                    <a:pt x="220662" y="0"/>
                    <a:pt x="300309" y="0"/>
                  </a:cubicBezTo>
                  <a:close/>
                </a:path>
              </a:pathLst>
            </a:custGeom>
            <a:blipFill>
              <a:blip r:embed="rId4"/>
              <a:stretch>
                <a:fillRect t="-3716" b="-371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961621" y="6332518"/>
            <a:ext cx="1331533" cy="13315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96529" y="0"/>
                  </a:moveTo>
                  <a:lnTo>
                    <a:pt x="516271" y="0"/>
                  </a:lnTo>
                  <a:cubicBezTo>
                    <a:pt x="680039" y="0"/>
                    <a:pt x="812800" y="132761"/>
                    <a:pt x="812800" y="296529"/>
                  </a:cubicBezTo>
                  <a:lnTo>
                    <a:pt x="812800" y="516271"/>
                  </a:lnTo>
                  <a:cubicBezTo>
                    <a:pt x="812800" y="680039"/>
                    <a:pt x="680039" y="812800"/>
                    <a:pt x="516271" y="812800"/>
                  </a:cubicBezTo>
                  <a:lnTo>
                    <a:pt x="296529" y="812800"/>
                  </a:lnTo>
                  <a:cubicBezTo>
                    <a:pt x="132761" y="812800"/>
                    <a:pt x="0" y="680039"/>
                    <a:pt x="0" y="516271"/>
                  </a:cubicBezTo>
                  <a:lnTo>
                    <a:pt x="0" y="296529"/>
                  </a:lnTo>
                  <a:cubicBezTo>
                    <a:pt x="0" y="132761"/>
                    <a:pt x="132761" y="0"/>
                    <a:pt x="296529" y="0"/>
                  </a:cubicBezTo>
                  <a:close/>
                </a:path>
              </a:pathLst>
            </a:custGeom>
            <a:blipFill>
              <a:blip r:embed="rId5"/>
              <a:stretch>
                <a:fillRect t="-2392" b="-239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700101" y="6267886"/>
            <a:ext cx="1407590" cy="14075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0506" y="0"/>
                  </a:moveTo>
                  <a:lnTo>
                    <a:pt x="532294" y="0"/>
                  </a:lnTo>
                  <a:cubicBezTo>
                    <a:pt x="687213" y="0"/>
                    <a:pt x="812800" y="125587"/>
                    <a:pt x="812800" y="280506"/>
                  </a:cubicBezTo>
                  <a:lnTo>
                    <a:pt x="812800" y="532294"/>
                  </a:lnTo>
                  <a:cubicBezTo>
                    <a:pt x="812800" y="687213"/>
                    <a:pt x="687213" y="812800"/>
                    <a:pt x="532294" y="812800"/>
                  </a:cubicBezTo>
                  <a:lnTo>
                    <a:pt x="280506" y="812800"/>
                  </a:lnTo>
                  <a:cubicBezTo>
                    <a:pt x="125587" y="812800"/>
                    <a:pt x="0" y="687213"/>
                    <a:pt x="0" y="532294"/>
                  </a:cubicBezTo>
                  <a:lnTo>
                    <a:pt x="0" y="280506"/>
                  </a:lnTo>
                  <a:cubicBezTo>
                    <a:pt x="0" y="125587"/>
                    <a:pt x="125587" y="0"/>
                    <a:pt x="280506" y="0"/>
                  </a:cubicBezTo>
                  <a:close/>
                </a:path>
              </a:pathLst>
            </a:custGeom>
            <a:blipFill>
              <a:blip r:embed="rId6"/>
              <a:stretch>
                <a:fillRect t="-17955" b="-1795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713703" y="6301157"/>
            <a:ext cx="1224297" cy="1303908"/>
            <a:chOff x="0" y="0"/>
            <a:chExt cx="812800" cy="8656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65652"/>
            </a:xfrm>
            <a:custGeom>
              <a:avLst/>
              <a:gdLst/>
              <a:ahLst/>
              <a:cxnLst/>
              <a:rect l="l" t="t" r="r" b="b"/>
              <a:pathLst>
                <a:path w="812800" h="865652">
                  <a:moveTo>
                    <a:pt x="322502" y="0"/>
                  </a:moveTo>
                  <a:lnTo>
                    <a:pt x="490298" y="0"/>
                  </a:lnTo>
                  <a:cubicBezTo>
                    <a:pt x="575831" y="0"/>
                    <a:pt x="657861" y="33978"/>
                    <a:pt x="718341" y="94459"/>
                  </a:cubicBezTo>
                  <a:cubicBezTo>
                    <a:pt x="778822" y="154939"/>
                    <a:pt x="812800" y="236969"/>
                    <a:pt x="812800" y="322502"/>
                  </a:cubicBezTo>
                  <a:lnTo>
                    <a:pt x="812800" y="543151"/>
                  </a:lnTo>
                  <a:cubicBezTo>
                    <a:pt x="812800" y="721264"/>
                    <a:pt x="668411" y="865652"/>
                    <a:pt x="490298" y="865652"/>
                  </a:cubicBezTo>
                  <a:lnTo>
                    <a:pt x="322502" y="865652"/>
                  </a:lnTo>
                  <a:cubicBezTo>
                    <a:pt x="236969" y="865652"/>
                    <a:pt x="154939" y="831675"/>
                    <a:pt x="94459" y="771194"/>
                  </a:cubicBezTo>
                  <a:cubicBezTo>
                    <a:pt x="33978" y="710713"/>
                    <a:pt x="0" y="628684"/>
                    <a:pt x="0" y="543151"/>
                  </a:cubicBezTo>
                  <a:lnTo>
                    <a:pt x="0" y="322502"/>
                  </a:lnTo>
                  <a:cubicBezTo>
                    <a:pt x="0" y="236969"/>
                    <a:pt x="33978" y="154939"/>
                    <a:pt x="94459" y="94459"/>
                  </a:cubicBezTo>
                  <a:cubicBezTo>
                    <a:pt x="154939" y="33978"/>
                    <a:pt x="236969" y="0"/>
                    <a:pt x="322502" y="0"/>
                  </a:cubicBezTo>
                  <a:close/>
                </a:path>
              </a:pathLst>
            </a:custGeom>
            <a:blipFill>
              <a:blip r:embed="rId7"/>
              <a:stretch>
                <a:fillRect l="-4280" r="-428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490242" y="6332518"/>
            <a:ext cx="1305520" cy="130552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02437" y="0"/>
                  </a:moveTo>
                  <a:lnTo>
                    <a:pt x="510363" y="0"/>
                  </a:lnTo>
                  <a:cubicBezTo>
                    <a:pt x="590574" y="0"/>
                    <a:pt x="667500" y="31864"/>
                    <a:pt x="724218" y="88582"/>
                  </a:cubicBezTo>
                  <a:cubicBezTo>
                    <a:pt x="780936" y="145300"/>
                    <a:pt x="812800" y="222226"/>
                    <a:pt x="812800" y="302437"/>
                  </a:cubicBezTo>
                  <a:lnTo>
                    <a:pt x="812800" y="510363"/>
                  </a:lnTo>
                  <a:cubicBezTo>
                    <a:pt x="812800" y="590574"/>
                    <a:pt x="780936" y="667500"/>
                    <a:pt x="724218" y="724218"/>
                  </a:cubicBezTo>
                  <a:cubicBezTo>
                    <a:pt x="667500" y="780936"/>
                    <a:pt x="590574" y="812800"/>
                    <a:pt x="510363" y="812800"/>
                  </a:cubicBezTo>
                  <a:lnTo>
                    <a:pt x="302437" y="812800"/>
                  </a:lnTo>
                  <a:cubicBezTo>
                    <a:pt x="222226" y="812800"/>
                    <a:pt x="145300" y="780936"/>
                    <a:pt x="88582" y="724218"/>
                  </a:cubicBezTo>
                  <a:cubicBezTo>
                    <a:pt x="31864" y="667500"/>
                    <a:pt x="0" y="590574"/>
                    <a:pt x="0" y="510363"/>
                  </a:cubicBezTo>
                  <a:lnTo>
                    <a:pt x="0" y="302437"/>
                  </a:lnTo>
                  <a:cubicBezTo>
                    <a:pt x="0" y="222226"/>
                    <a:pt x="31864" y="145300"/>
                    <a:pt x="88582" y="88582"/>
                  </a:cubicBezTo>
                  <a:cubicBezTo>
                    <a:pt x="145300" y="31864"/>
                    <a:pt x="222226" y="0"/>
                    <a:pt x="302437" y="0"/>
                  </a:cubicBezTo>
                  <a:close/>
                </a:path>
              </a:pathLst>
            </a:custGeom>
            <a:blipFill>
              <a:blip r:embed="rId8"/>
              <a:stretch>
                <a:fillRect l="-13025" r="-13025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6635755" y="6332518"/>
            <a:ext cx="1310008" cy="131000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01401" y="0"/>
                  </a:moveTo>
                  <a:lnTo>
                    <a:pt x="511399" y="0"/>
                  </a:lnTo>
                  <a:cubicBezTo>
                    <a:pt x="677858" y="0"/>
                    <a:pt x="812800" y="134942"/>
                    <a:pt x="812800" y="301401"/>
                  </a:cubicBezTo>
                  <a:lnTo>
                    <a:pt x="812800" y="511399"/>
                  </a:lnTo>
                  <a:cubicBezTo>
                    <a:pt x="812800" y="677858"/>
                    <a:pt x="677858" y="812800"/>
                    <a:pt x="511399" y="812800"/>
                  </a:cubicBezTo>
                  <a:lnTo>
                    <a:pt x="301401" y="812800"/>
                  </a:lnTo>
                  <a:cubicBezTo>
                    <a:pt x="134942" y="812800"/>
                    <a:pt x="0" y="677858"/>
                    <a:pt x="0" y="511399"/>
                  </a:cubicBezTo>
                  <a:lnTo>
                    <a:pt x="0" y="301401"/>
                  </a:lnTo>
                  <a:cubicBezTo>
                    <a:pt x="0" y="134942"/>
                    <a:pt x="134942" y="0"/>
                    <a:pt x="301401" y="0"/>
                  </a:cubicBezTo>
                  <a:close/>
                </a:path>
              </a:pathLst>
            </a:custGeom>
            <a:blipFill>
              <a:blip r:embed="rId9"/>
              <a:stretch>
                <a:fillRect l="-190" r="-190"/>
              </a:stretch>
            </a:blipFill>
          </p:spPr>
        </p:sp>
      </p:grpSp>
      <p:sp>
        <p:nvSpPr>
          <p:cNvPr id="17" name="AutoShape 17"/>
          <p:cNvSpPr/>
          <p:nvPr/>
        </p:nvSpPr>
        <p:spPr>
          <a:xfrm flipV="1">
            <a:off x="6504076" y="5334716"/>
            <a:ext cx="0" cy="966441"/>
          </a:xfrm>
          <a:prstGeom prst="line">
            <a:avLst/>
          </a:prstGeom>
          <a:ln w="38100" cap="rnd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V="1">
            <a:off x="11943831" y="5331986"/>
            <a:ext cx="0" cy="974519"/>
          </a:xfrm>
          <a:prstGeom prst="line">
            <a:avLst/>
          </a:prstGeom>
          <a:ln w="38100" cap="rnd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13627388" y="5334716"/>
            <a:ext cx="18217" cy="997802"/>
          </a:xfrm>
          <a:prstGeom prst="line">
            <a:avLst/>
          </a:prstGeom>
          <a:ln w="38100" cap="rnd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15403896" y="5334716"/>
            <a:ext cx="0" cy="933170"/>
          </a:xfrm>
          <a:prstGeom prst="line">
            <a:avLst/>
          </a:prstGeom>
          <a:ln w="38100" cap="rnd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H="1">
            <a:off x="8325851" y="5331986"/>
            <a:ext cx="16320" cy="969171"/>
          </a:xfrm>
          <a:prstGeom prst="line">
            <a:avLst/>
          </a:prstGeom>
          <a:ln w="38100" cap="rnd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0143001" y="5331986"/>
            <a:ext cx="0" cy="1000531"/>
          </a:xfrm>
          <a:prstGeom prst="line">
            <a:avLst/>
          </a:prstGeom>
          <a:ln w="38100" cap="rnd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7290759" y="5334716"/>
            <a:ext cx="0" cy="997802"/>
          </a:xfrm>
          <a:prstGeom prst="line">
            <a:avLst/>
          </a:prstGeom>
          <a:ln w="38100" cap="rnd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4655501" y="5334716"/>
            <a:ext cx="8214" cy="983215"/>
          </a:xfrm>
          <a:prstGeom prst="line">
            <a:avLst/>
          </a:prstGeom>
          <a:ln w="38100" cap="rnd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988186" y="6317931"/>
            <a:ext cx="1334630" cy="1334630"/>
          </a:xfrm>
          <a:custGeom>
            <a:avLst/>
            <a:gdLst/>
            <a:ahLst/>
            <a:cxnLst/>
            <a:rect l="l" t="t" r="r" b="b"/>
            <a:pathLst>
              <a:path w="1334630" h="1334630">
                <a:moveTo>
                  <a:pt x="0" y="0"/>
                </a:moveTo>
                <a:lnTo>
                  <a:pt x="1334630" y="0"/>
                </a:lnTo>
                <a:lnTo>
                  <a:pt x="1334630" y="1334630"/>
                </a:lnTo>
                <a:lnTo>
                  <a:pt x="0" y="1334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65058" y="6306505"/>
            <a:ext cx="1357545" cy="1357545"/>
          </a:xfrm>
          <a:custGeom>
            <a:avLst/>
            <a:gdLst/>
            <a:ahLst/>
            <a:cxnLst/>
            <a:rect l="l" t="t" r="r" b="b"/>
            <a:pathLst>
              <a:path w="1357545" h="1357545">
                <a:moveTo>
                  <a:pt x="0" y="0"/>
                </a:moveTo>
                <a:lnTo>
                  <a:pt x="1357546" y="0"/>
                </a:lnTo>
                <a:lnTo>
                  <a:pt x="1357546" y="1357545"/>
                </a:lnTo>
                <a:lnTo>
                  <a:pt x="0" y="13575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9215584" y="3236537"/>
            <a:ext cx="3690672" cy="493577"/>
            <a:chOff x="0" y="0"/>
            <a:chExt cx="1188573" cy="1589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88573" cy="158955"/>
            </a:xfrm>
            <a:custGeom>
              <a:avLst/>
              <a:gdLst/>
              <a:ahLst/>
              <a:cxnLst/>
              <a:rect l="l" t="t" r="r" b="b"/>
              <a:pathLst>
                <a:path w="1188573" h="158955">
                  <a:moveTo>
                    <a:pt x="0" y="0"/>
                  </a:moveTo>
                  <a:lnTo>
                    <a:pt x="1188573" y="0"/>
                  </a:lnTo>
                  <a:lnTo>
                    <a:pt x="1188573" y="158955"/>
                  </a:lnTo>
                  <a:lnTo>
                    <a:pt x="0" y="158955"/>
                  </a:ln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1188573" cy="178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4"/>
                </a:lnSpc>
              </a:pPr>
              <a:r>
                <a:rPr lang="en-US" sz="171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Ações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924367" y="4918277"/>
            <a:ext cx="1478697" cy="416439"/>
            <a:chOff x="0" y="0"/>
            <a:chExt cx="536715" cy="15115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6715" cy="151153"/>
            </a:xfrm>
            <a:custGeom>
              <a:avLst/>
              <a:gdLst/>
              <a:ahLst/>
              <a:cxnLst/>
              <a:rect l="l" t="t" r="r" b="b"/>
              <a:pathLst>
                <a:path w="536715" h="151153">
                  <a:moveTo>
                    <a:pt x="75576" y="0"/>
                  </a:moveTo>
                  <a:lnTo>
                    <a:pt x="461139" y="0"/>
                  </a:lnTo>
                  <a:cubicBezTo>
                    <a:pt x="481183" y="0"/>
                    <a:pt x="500406" y="7962"/>
                    <a:pt x="514580" y="22136"/>
                  </a:cubicBezTo>
                  <a:cubicBezTo>
                    <a:pt x="528753" y="36309"/>
                    <a:pt x="536715" y="55532"/>
                    <a:pt x="536715" y="75576"/>
                  </a:cubicBezTo>
                  <a:lnTo>
                    <a:pt x="536715" y="75576"/>
                  </a:lnTo>
                  <a:cubicBezTo>
                    <a:pt x="536715" y="117316"/>
                    <a:pt x="502879" y="151153"/>
                    <a:pt x="461139" y="151153"/>
                  </a:cubicBezTo>
                  <a:lnTo>
                    <a:pt x="75576" y="151153"/>
                  </a:lnTo>
                  <a:cubicBezTo>
                    <a:pt x="33837" y="151153"/>
                    <a:pt x="0" y="117316"/>
                    <a:pt x="0" y="75576"/>
                  </a:cubicBezTo>
                  <a:lnTo>
                    <a:pt x="0" y="75576"/>
                  </a:lnTo>
                  <a:cubicBezTo>
                    <a:pt x="0" y="33837"/>
                    <a:pt x="33837" y="0"/>
                    <a:pt x="75576" y="0"/>
                  </a:cubicBez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536715" cy="170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Moving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764728" y="4918277"/>
            <a:ext cx="1478697" cy="416439"/>
            <a:chOff x="0" y="0"/>
            <a:chExt cx="536715" cy="15115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36715" cy="151153"/>
            </a:xfrm>
            <a:custGeom>
              <a:avLst/>
              <a:gdLst/>
              <a:ahLst/>
              <a:cxnLst/>
              <a:rect l="l" t="t" r="r" b="b"/>
              <a:pathLst>
                <a:path w="536715" h="151153">
                  <a:moveTo>
                    <a:pt x="75576" y="0"/>
                  </a:moveTo>
                  <a:lnTo>
                    <a:pt x="461139" y="0"/>
                  </a:lnTo>
                  <a:cubicBezTo>
                    <a:pt x="481183" y="0"/>
                    <a:pt x="500406" y="7962"/>
                    <a:pt x="514580" y="22136"/>
                  </a:cubicBezTo>
                  <a:cubicBezTo>
                    <a:pt x="528753" y="36309"/>
                    <a:pt x="536715" y="55532"/>
                    <a:pt x="536715" y="75576"/>
                  </a:cubicBezTo>
                  <a:lnTo>
                    <a:pt x="536715" y="75576"/>
                  </a:lnTo>
                  <a:cubicBezTo>
                    <a:pt x="536715" y="117316"/>
                    <a:pt x="502879" y="151153"/>
                    <a:pt x="461139" y="151153"/>
                  </a:cubicBezTo>
                  <a:lnTo>
                    <a:pt x="75576" y="151153"/>
                  </a:lnTo>
                  <a:cubicBezTo>
                    <a:pt x="33837" y="151153"/>
                    <a:pt x="0" y="117316"/>
                    <a:pt x="0" y="75576"/>
                  </a:cubicBezTo>
                  <a:lnTo>
                    <a:pt x="0" y="75576"/>
                  </a:lnTo>
                  <a:cubicBezTo>
                    <a:pt x="0" y="33837"/>
                    <a:pt x="33837" y="0"/>
                    <a:pt x="75576" y="0"/>
                  </a:cubicBez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536715" cy="170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Checking Phone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602823" y="4915548"/>
            <a:ext cx="1478697" cy="416439"/>
            <a:chOff x="0" y="0"/>
            <a:chExt cx="536715" cy="15115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36715" cy="151153"/>
            </a:xfrm>
            <a:custGeom>
              <a:avLst/>
              <a:gdLst/>
              <a:ahLst/>
              <a:cxnLst/>
              <a:rect l="l" t="t" r="r" b="b"/>
              <a:pathLst>
                <a:path w="536715" h="151153">
                  <a:moveTo>
                    <a:pt x="75576" y="0"/>
                  </a:moveTo>
                  <a:lnTo>
                    <a:pt x="461139" y="0"/>
                  </a:lnTo>
                  <a:cubicBezTo>
                    <a:pt x="481183" y="0"/>
                    <a:pt x="500406" y="7962"/>
                    <a:pt x="514580" y="22136"/>
                  </a:cubicBezTo>
                  <a:cubicBezTo>
                    <a:pt x="528753" y="36309"/>
                    <a:pt x="536715" y="55532"/>
                    <a:pt x="536715" y="75576"/>
                  </a:cubicBezTo>
                  <a:lnTo>
                    <a:pt x="536715" y="75576"/>
                  </a:lnTo>
                  <a:cubicBezTo>
                    <a:pt x="536715" y="117316"/>
                    <a:pt x="502879" y="151153"/>
                    <a:pt x="461139" y="151153"/>
                  </a:cubicBezTo>
                  <a:lnTo>
                    <a:pt x="75576" y="151153"/>
                  </a:lnTo>
                  <a:cubicBezTo>
                    <a:pt x="33837" y="151153"/>
                    <a:pt x="0" y="117316"/>
                    <a:pt x="0" y="75576"/>
                  </a:cubicBezTo>
                  <a:lnTo>
                    <a:pt x="0" y="75576"/>
                  </a:lnTo>
                  <a:cubicBezTo>
                    <a:pt x="0" y="33837"/>
                    <a:pt x="33837" y="0"/>
                    <a:pt x="75576" y="0"/>
                  </a:cubicBez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536715" cy="170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Writing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03653" y="4915548"/>
            <a:ext cx="1478697" cy="416439"/>
            <a:chOff x="0" y="0"/>
            <a:chExt cx="536715" cy="15115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36715" cy="151153"/>
            </a:xfrm>
            <a:custGeom>
              <a:avLst/>
              <a:gdLst/>
              <a:ahLst/>
              <a:cxnLst/>
              <a:rect l="l" t="t" r="r" b="b"/>
              <a:pathLst>
                <a:path w="536715" h="151153">
                  <a:moveTo>
                    <a:pt x="75576" y="0"/>
                  </a:moveTo>
                  <a:lnTo>
                    <a:pt x="461139" y="0"/>
                  </a:lnTo>
                  <a:cubicBezTo>
                    <a:pt x="481183" y="0"/>
                    <a:pt x="500406" y="7962"/>
                    <a:pt x="514580" y="22136"/>
                  </a:cubicBezTo>
                  <a:cubicBezTo>
                    <a:pt x="528753" y="36309"/>
                    <a:pt x="536715" y="55532"/>
                    <a:pt x="536715" y="75576"/>
                  </a:cubicBezTo>
                  <a:lnTo>
                    <a:pt x="536715" y="75576"/>
                  </a:lnTo>
                  <a:cubicBezTo>
                    <a:pt x="536715" y="117316"/>
                    <a:pt x="502879" y="151153"/>
                    <a:pt x="461139" y="151153"/>
                  </a:cubicBezTo>
                  <a:lnTo>
                    <a:pt x="75576" y="151153"/>
                  </a:lnTo>
                  <a:cubicBezTo>
                    <a:pt x="33837" y="151153"/>
                    <a:pt x="0" y="117316"/>
                    <a:pt x="0" y="75576"/>
                  </a:cubicBezTo>
                  <a:lnTo>
                    <a:pt x="0" y="75576"/>
                  </a:lnTo>
                  <a:cubicBezTo>
                    <a:pt x="0" y="33837"/>
                    <a:pt x="33837" y="0"/>
                    <a:pt x="75576" y="0"/>
                  </a:cubicBez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19050"/>
              <a:ext cx="536715" cy="170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Sleeping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1204483" y="4915548"/>
            <a:ext cx="1478697" cy="416439"/>
            <a:chOff x="0" y="0"/>
            <a:chExt cx="536715" cy="15115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36715" cy="151153"/>
            </a:xfrm>
            <a:custGeom>
              <a:avLst/>
              <a:gdLst/>
              <a:ahLst/>
              <a:cxnLst/>
              <a:rect l="l" t="t" r="r" b="b"/>
              <a:pathLst>
                <a:path w="536715" h="151153">
                  <a:moveTo>
                    <a:pt x="75576" y="0"/>
                  </a:moveTo>
                  <a:lnTo>
                    <a:pt x="461139" y="0"/>
                  </a:lnTo>
                  <a:cubicBezTo>
                    <a:pt x="481183" y="0"/>
                    <a:pt x="500406" y="7962"/>
                    <a:pt x="514580" y="22136"/>
                  </a:cubicBezTo>
                  <a:cubicBezTo>
                    <a:pt x="528753" y="36309"/>
                    <a:pt x="536715" y="55532"/>
                    <a:pt x="536715" y="75576"/>
                  </a:cubicBezTo>
                  <a:lnTo>
                    <a:pt x="536715" y="75576"/>
                  </a:lnTo>
                  <a:cubicBezTo>
                    <a:pt x="536715" y="117316"/>
                    <a:pt x="502879" y="151153"/>
                    <a:pt x="461139" y="151153"/>
                  </a:cubicBezTo>
                  <a:lnTo>
                    <a:pt x="75576" y="151153"/>
                  </a:lnTo>
                  <a:cubicBezTo>
                    <a:pt x="33837" y="151153"/>
                    <a:pt x="0" y="117316"/>
                    <a:pt x="0" y="75576"/>
                  </a:cubicBezTo>
                  <a:lnTo>
                    <a:pt x="0" y="75576"/>
                  </a:lnTo>
                  <a:cubicBezTo>
                    <a:pt x="0" y="33837"/>
                    <a:pt x="33837" y="0"/>
                    <a:pt x="75576" y="0"/>
                  </a:cubicBez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19050"/>
              <a:ext cx="536715" cy="170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On Computer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2906257" y="4918277"/>
            <a:ext cx="1478697" cy="416439"/>
            <a:chOff x="0" y="0"/>
            <a:chExt cx="536715" cy="15115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36715" cy="151153"/>
            </a:xfrm>
            <a:custGeom>
              <a:avLst/>
              <a:gdLst/>
              <a:ahLst/>
              <a:cxnLst/>
              <a:rect l="l" t="t" r="r" b="b"/>
              <a:pathLst>
                <a:path w="536715" h="151153">
                  <a:moveTo>
                    <a:pt x="75576" y="0"/>
                  </a:moveTo>
                  <a:lnTo>
                    <a:pt x="461139" y="0"/>
                  </a:lnTo>
                  <a:cubicBezTo>
                    <a:pt x="481183" y="0"/>
                    <a:pt x="500406" y="7962"/>
                    <a:pt x="514580" y="22136"/>
                  </a:cubicBezTo>
                  <a:cubicBezTo>
                    <a:pt x="528753" y="36309"/>
                    <a:pt x="536715" y="55532"/>
                    <a:pt x="536715" y="75576"/>
                  </a:cubicBezTo>
                  <a:lnTo>
                    <a:pt x="536715" y="75576"/>
                  </a:lnTo>
                  <a:cubicBezTo>
                    <a:pt x="536715" y="117316"/>
                    <a:pt x="502879" y="151153"/>
                    <a:pt x="461139" y="151153"/>
                  </a:cubicBezTo>
                  <a:lnTo>
                    <a:pt x="75576" y="151153"/>
                  </a:lnTo>
                  <a:cubicBezTo>
                    <a:pt x="33837" y="151153"/>
                    <a:pt x="0" y="117316"/>
                    <a:pt x="0" y="75576"/>
                  </a:cubicBezTo>
                  <a:lnTo>
                    <a:pt x="0" y="75576"/>
                  </a:lnTo>
                  <a:cubicBezTo>
                    <a:pt x="0" y="33837"/>
                    <a:pt x="33837" y="0"/>
                    <a:pt x="75576" y="0"/>
                  </a:cubicBez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19050"/>
              <a:ext cx="536715" cy="170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Reading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4664548" y="4918277"/>
            <a:ext cx="1478697" cy="416439"/>
            <a:chOff x="0" y="0"/>
            <a:chExt cx="536715" cy="15115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36715" cy="151153"/>
            </a:xfrm>
            <a:custGeom>
              <a:avLst/>
              <a:gdLst/>
              <a:ahLst/>
              <a:cxnLst/>
              <a:rect l="l" t="t" r="r" b="b"/>
              <a:pathLst>
                <a:path w="536715" h="151153">
                  <a:moveTo>
                    <a:pt x="75576" y="0"/>
                  </a:moveTo>
                  <a:lnTo>
                    <a:pt x="461139" y="0"/>
                  </a:lnTo>
                  <a:cubicBezTo>
                    <a:pt x="481183" y="0"/>
                    <a:pt x="500406" y="7962"/>
                    <a:pt x="514580" y="22136"/>
                  </a:cubicBezTo>
                  <a:cubicBezTo>
                    <a:pt x="528753" y="36309"/>
                    <a:pt x="536715" y="55532"/>
                    <a:pt x="536715" y="75576"/>
                  </a:cubicBezTo>
                  <a:lnTo>
                    <a:pt x="536715" y="75576"/>
                  </a:lnTo>
                  <a:cubicBezTo>
                    <a:pt x="536715" y="117316"/>
                    <a:pt x="502879" y="151153"/>
                    <a:pt x="461139" y="151153"/>
                  </a:cubicBezTo>
                  <a:lnTo>
                    <a:pt x="75576" y="151153"/>
                  </a:lnTo>
                  <a:cubicBezTo>
                    <a:pt x="33837" y="151153"/>
                    <a:pt x="0" y="117316"/>
                    <a:pt x="0" y="75576"/>
                  </a:cubicBezTo>
                  <a:lnTo>
                    <a:pt x="0" y="75576"/>
                  </a:lnTo>
                  <a:cubicBezTo>
                    <a:pt x="0" y="33837"/>
                    <a:pt x="33837" y="0"/>
                    <a:pt x="75576" y="0"/>
                  </a:cubicBez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19050"/>
              <a:ext cx="536715" cy="170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Raising Hand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6551410" y="4918277"/>
            <a:ext cx="1478697" cy="416439"/>
            <a:chOff x="0" y="0"/>
            <a:chExt cx="536715" cy="151153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36715" cy="151153"/>
            </a:xfrm>
            <a:custGeom>
              <a:avLst/>
              <a:gdLst/>
              <a:ahLst/>
              <a:cxnLst/>
              <a:rect l="l" t="t" r="r" b="b"/>
              <a:pathLst>
                <a:path w="536715" h="151153">
                  <a:moveTo>
                    <a:pt x="75576" y="0"/>
                  </a:moveTo>
                  <a:lnTo>
                    <a:pt x="461139" y="0"/>
                  </a:lnTo>
                  <a:cubicBezTo>
                    <a:pt x="481183" y="0"/>
                    <a:pt x="500406" y="7962"/>
                    <a:pt x="514580" y="22136"/>
                  </a:cubicBezTo>
                  <a:cubicBezTo>
                    <a:pt x="528753" y="36309"/>
                    <a:pt x="536715" y="55532"/>
                    <a:pt x="536715" y="75576"/>
                  </a:cubicBezTo>
                  <a:lnTo>
                    <a:pt x="536715" y="75576"/>
                  </a:lnTo>
                  <a:cubicBezTo>
                    <a:pt x="536715" y="117316"/>
                    <a:pt x="502879" y="151153"/>
                    <a:pt x="461139" y="151153"/>
                  </a:cubicBezTo>
                  <a:lnTo>
                    <a:pt x="75576" y="151153"/>
                  </a:lnTo>
                  <a:cubicBezTo>
                    <a:pt x="33837" y="151153"/>
                    <a:pt x="0" y="117316"/>
                    <a:pt x="0" y="75576"/>
                  </a:cubicBezTo>
                  <a:lnTo>
                    <a:pt x="0" y="75576"/>
                  </a:lnTo>
                  <a:cubicBezTo>
                    <a:pt x="0" y="33837"/>
                    <a:pt x="33837" y="0"/>
                    <a:pt x="75576" y="0"/>
                  </a:cubicBezTo>
                  <a:close/>
                </a:path>
              </a:pathLst>
            </a:custGeom>
            <a:solidFill>
              <a:srgbClr val="4A90E2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19050"/>
              <a:ext cx="536715" cy="170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Paying attention</a:t>
              </a:r>
            </a:p>
          </p:txBody>
        </p:sp>
      </p:grpSp>
      <p:sp>
        <p:nvSpPr>
          <p:cNvPr id="54" name="AutoShape 54"/>
          <p:cNvSpPr/>
          <p:nvPr/>
        </p:nvSpPr>
        <p:spPr>
          <a:xfrm flipV="1">
            <a:off x="4663715" y="3730114"/>
            <a:ext cx="6397205" cy="1188163"/>
          </a:xfrm>
          <a:prstGeom prst="line">
            <a:avLst/>
          </a:prstGeom>
          <a:ln w="38100" cap="flat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5" name="AutoShape 55"/>
          <p:cNvSpPr/>
          <p:nvPr/>
        </p:nvSpPr>
        <p:spPr>
          <a:xfrm flipV="1">
            <a:off x="6504076" y="3730114"/>
            <a:ext cx="4556844" cy="1188163"/>
          </a:xfrm>
          <a:prstGeom prst="line">
            <a:avLst/>
          </a:prstGeom>
          <a:ln w="38100" cap="flat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6" name="AutoShape 56"/>
          <p:cNvSpPr/>
          <p:nvPr/>
        </p:nvSpPr>
        <p:spPr>
          <a:xfrm flipV="1">
            <a:off x="8342172" y="3730114"/>
            <a:ext cx="2718748" cy="1185434"/>
          </a:xfrm>
          <a:prstGeom prst="line">
            <a:avLst/>
          </a:prstGeom>
          <a:ln w="38100" cap="flat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7" name="AutoShape 57"/>
          <p:cNvSpPr/>
          <p:nvPr/>
        </p:nvSpPr>
        <p:spPr>
          <a:xfrm flipV="1">
            <a:off x="10143001" y="3730114"/>
            <a:ext cx="917919" cy="1185434"/>
          </a:xfrm>
          <a:prstGeom prst="line">
            <a:avLst/>
          </a:prstGeom>
          <a:ln w="38100" cap="flat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AutoShape 58"/>
          <p:cNvSpPr/>
          <p:nvPr/>
        </p:nvSpPr>
        <p:spPr>
          <a:xfrm flipH="1" flipV="1">
            <a:off x="11060920" y="3730114"/>
            <a:ext cx="882911" cy="1185434"/>
          </a:xfrm>
          <a:prstGeom prst="line">
            <a:avLst/>
          </a:prstGeom>
          <a:ln w="38100" cap="flat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9" name="AutoShape 59"/>
          <p:cNvSpPr/>
          <p:nvPr/>
        </p:nvSpPr>
        <p:spPr>
          <a:xfrm>
            <a:off x="11060920" y="3730114"/>
            <a:ext cx="2584685" cy="1188163"/>
          </a:xfrm>
          <a:prstGeom prst="line">
            <a:avLst/>
          </a:prstGeom>
          <a:ln w="38100" cap="flat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0" name="AutoShape 60"/>
          <p:cNvSpPr/>
          <p:nvPr/>
        </p:nvSpPr>
        <p:spPr>
          <a:xfrm>
            <a:off x="11060920" y="3730114"/>
            <a:ext cx="4342976" cy="1188163"/>
          </a:xfrm>
          <a:prstGeom prst="line">
            <a:avLst/>
          </a:prstGeom>
          <a:ln w="38100" cap="flat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1" name="AutoShape 61"/>
          <p:cNvSpPr/>
          <p:nvPr/>
        </p:nvSpPr>
        <p:spPr>
          <a:xfrm>
            <a:off x="11060920" y="3730114"/>
            <a:ext cx="6229838" cy="1188163"/>
          </a:xfrm>
          <a:prstGeom prst="line">
            <a:avLst/>
          </a:prstGeom>
          <a:ln w="38100" cap="flat">
            <a:solidFill>
              <a:srgbClr val="4F93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" name="TextBox 62"/>
          <p:cNvSpPr txBox="1"/>
          <p:nvPr/>
        </p:nvSpPr>
        <p:spPr>
          <a:xfrm>
            <a:off x="3811760" y="1988870"/>
            <a:ext cx="1431210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Conjunto de ações extraídas a partir de protocolos de engajamento observacional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840415" y="234950"/>
            <a:ext cx="14086295" cy="166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3"/>
              </a:lnSpc>
            </a:pPr>
            <a:r>
              <a:rPr lang="en-US" sz="5199" b="1" spc="10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Comportamento e engajamento observacional: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74084" y="1915947"/>
            <a:ext cx="1168765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Fluxo conceitual da aplicação com as principais etapas do projeto: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153005" y="2649372"/>
            <a:ext cx="2613744" cy="3174490"/>
            <a:chOff x="0" y="0"/>
            <a:chExt cx="3484991" cy="4232653"/>
          </a:xfrm>
        </p:grpSpPr>
        <p:sp>
          <p:nvSpPr>
            <p:cNvPr id="7" name="Freeform 7"/>
            <p:cNvSpPr/>
            <p:nvPr/>
          </p:nvSpPr>
          <p:spPr>
            <a:xfrm>
              <a:off x="2738079" y="661237"/>
              <a:ext cx="746912" cy="616542"/>
            </a:xfrm>
            <a:custGeom>
              <a:avLst/>
              <a:gdLst/>
              <a:ahLst/>
              <a:cxnLst/>
              <a:rect l="l" t="t" r="r" b="b"/>
              <a:pathLst>
                <a:path w="746912" h="616542">
                  <a:moveTo>
                    <a:pt x="0" y="0"/>
                  </a:moveTo>
                  <a:lnTo>
                    <a:pt x="746912" y="0"/>
                  </a:lnTo>
                  <a:lnTo>
                    <a:pt x="746912" y="616542"/>
                  </a:lnTo>
                  <a:lnTo>
                    <a:pt x="0" y="616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616053"/>
              <a:ext cx="695874" cy="574412"/>
            </a:xfrm>
            <a:custGeom>
              <a:avLst/>
              <a:gdLst/>
              <a:ahLst/>
              <a:cxnLst/>
              <a:rect l="l" t="t" r="r" b="b"/>
              <a:pathLst>
                <a:path w="695874" h="574412">
                  <a:moveTo>
                    <a:pt x="695874" y="0"/>
                  </a:moveTo>
                  <a:lnTo>
                    <a:pt x="0" y="0"/>
                  </a:lnTo>
                  <a:lnTo>
                    <a:pt x="0" y="574412"/>
                  </a:lnTo>
                  <a:lnTo>
                    <a:pt x="695874" y="574412"/>
                  </a:lnTo>
                  <a:lnTo>
                    <a:pt x="69587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861811" y="0"/>
              <a:ext cx="499450" cy="569912"/>
            </a:xfrm>
            <a:custGeom>
              <a:avLst/>
              <a:gdLst/>
              <a:ahLst/>
              <a:cxnLst/>
              <a:rect l="l" t="t" r="r" b="b"/>
              <a:pathLst>
                <a:path w="499450" h="569912">
                  <a:moveTo>
                    <a:pt x="0" y="0"/>
                  </a:moveTo>
                  <a:lnTo>
                    <a:pt x="499449" y="0"/>
                  </a:lnTo>
                  <a:lnTo>
                    <a:pt x="499449" y="569912"/>
                  </a:lnTo>
                  <a:lnTo>
                    <a:pt x="0" y="5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4078" y="0"/>
              <a:ext cx="465321" cy="530968"/>
            </a:xfrm>
            <a:custGeom>
              <a:avLst/>
              <a:gdLst/>
              <a:ahLst/>
              <a:cxnLst/>
              <a:rect l="l" t="t" r="r" b="b"/>
              <a:pathLst>
                <a:path w="465321" h="530968">
                  <a:moveTo>
                    <a:pt x="0" y="0"/>
                  </a:moveTo>
                  <a:lnTo>
                    <a:pt x="465321" y="0"/>
                  </a:lnTo>
                  <a:lnTo>
                    <a:pt x="465321" y="530968"/>
                  </a:lnTo>
                  <a:lnTo>
                    <a:pt x="0" y="530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26152" y="1499937"/>
              <a:ext cx="2414694" cy="1705378"/>
            </a:xfrm>
            <a:custGeom>
              <a:avLst/>
              <a:gdLst/>
              <a:ahLst/>
              <a:cxnLst/>
              <a:rect l="l" t="t" r="r" b="b"/>
              <a:pathLst>
                <a:path w="2414694" h="1705378">
                  <a:moveTo>
                    <a:pt x="0" y="0"/>
                  </a:moveTo>
                  <a:lnTo>
                    <a:pt x="2414694" y="0"/>
                  </a:lnTo>
                  <a:lnTo>
                    <a:pt x="2414694" y="1705378"/>
                  </a:lnTo>
                  <a:lnTo>
                    <a:pt x="0" y="1705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476061" y="3521435"/>
              <a:ext cx="2514876" cy="711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0"/>
                </a:lnSpc>
              </a:pPr>
              <a:r>
                <a:rPr lang="en-US" sz="15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Captura de imagens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01361" y="5613803"/>
            <a:ext cx="1979358" cy="2223814"/>
            <a:chOff x="0" y="0"/>
            <a:chExt cx="2639143" cy="2965086"/>
          </a:xfrm>
        </p:grpSpPr>
        <p:sp>
          <p:nvSpPr>
            <p:cNvPr id="14" name="Freeform 14"/>
            <p:cNvSpPr/>
            <p:nvPr/>
          </p:nvSpPr>
          <p:spPr>
            <a:xfrm>
              <a:off x="339418" y="0"/>
              <a:ext cx="1653017" cy="1653017"/>
            </a:xfrm>
            <a:custGeom>
              <a:avLst/>
              <a:gdLst/>
              <a:ahLst/>
              <a:cxnLst/>
              <a:rect l="l" t="t" r="r" b="b"/>
              <a:pathLst>
                <a:path w="1653017" h="1653017">
                  <a:moveTo>
                    <a:pt x="0" y="0"/>
                  </a:moveTo>
                  <a:lnTo>
                    <a:pt x="1653017" y="0"/>
                  </a:lnTo>
                  <a:lnTo>
                    <a:pt x="1653017" y="1653017"/>
                  </a:lnTo>
                  <a:lnTo>
                    <a:pt x="0" y="1653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1867499"/>
              <a:ext cx="2639143" cy="1097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0"/>
                </a:lnSpc>
              </a:pPr>
              <a:r>
                <a:rPr lang="en-US" sz="15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Processamento em tempo real por redes neurais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256054" y="3001257"/>
            <a:ext cx="2060144" cy="1821481"/>
            <a:chOff x="0" y="0"/>
            <a:chExt cx="2746859" cy="242864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0"/>
              <a:ext cx="1482685" cy="1445618"/>
            </a:xfrm>
            <a:prstGeom prst="rect">
              <a:avLst/>
            </a:prstGeom>
          </p:spPr>
        </p:pic>
        <p:sp>
          <p:nvSpPr>
            <p:cNvPr id="18" name="Freeform 18"/>
            <p:cNvSpPr/>
            <p:nvPr/>
          </p:nvSpPr>
          <p:spPr>
            <a:xfrm>
              <a:off x="1482685" y="190601"/>
              <a:ext cx="1175435" cy="1261899"/>
            </a:xfrm>
            <a:custGeom>
              <a:avLst/>
              <a:gdLst/>
              <a:ahLst/>
              <a:cxnLst/>
              <a:rect l="l" t="t" r="r" b="b"/>
              <a:pathLst>
                <a:path w="1175435" h="1261899">
                  <a:moveTo>
                    <a:pt x="0" y="0"/>
                  </a:moveTo>
                  <a:lnTo>
                    <a:pt x="1175435" y="0"/>
                  </a:lnTo>
                  <a:lnTo>
                    <a:pt x="1175435" y="1261900"/>
                  </a:lnTo>
                  <a:lnTo>
                    <a:pt x="0" y="126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18511" y="1664130"/>
              <a:ext cx="2528347" cy="764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3"/>
                </a:lnSpc>
              </a:pPr>
              <a:r>
                <a:rPr lang="en-US" sz="170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Analise de engajamento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771629" y="4645190"/>
            <a:ext cx="3038168" cy="2080520"/>
            <a:chOff x="0" y="0"/>
            <a:chExt cx="4050890" cy="2774027"/>
          </a:xfrm>
        </p:grpSpPr>
        <p:sp>
          <p:nvSpPr>
            <p:cNvPr id="21" name="Freeform 21"/>
            <p:cNvSpPr/>
            <p:nvPr/>
          </p:nvSpPr>
          <p:spPr>
            <a:xfrm>
              <a:off x="912134" y="0"/>
              <a:ext cx="2226622" cy="2105170"/>
            </a:xfrm>
            <a:custGeom>
              <a:avLst/>
              <a:gdLst/>
              <a:ahLst/>
              <a:cxnLst/>
              <a:rect l="l" t="t" r="r" b="b"/>
              <a:pathLst>
                <a:path w="2226622" h="2105170">
                  <a:moveTo>
                    <a:pt x="0" y="0"/>
                  </a:moveTo>
                  <a:lnTo>
                    <a:pt x="2226622" y="0"/>
                  </a:lnTo>
                  <a:lnTo>
                    <a:pt x="2226622" y="2105170"/>
                  </a:lnTo>
                  <a:lnTo>
                    <a:pt x="0" y="2105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2410343"/>
              <a:ext cx="4050890" cy="363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8"/>
                </a:lnSpc>
              </a:pPr>
              <a:r>
                <a:rPr lang="en-US" sz="170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Dashboards para Insights</a:t>
              </a:r>
            </a:p>
          </p:txBody>
        </p:sp>
      </p:grpSp>
      <p:sp>
        <p:nvSpPr>
          <p:cNvPr id="23" name="AutoShape 23"/>
          <p:cNvSpPr/>
          <p:nvPr/>
        </p:nvSpPr>
        <p:spPr>
          <a:xfrm>
            <a:off x="6673950" y="4822739"/>
            <a:ext cx="1527411" cy="112864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4" name="AutoShape 24"/>
          <p:cNvSpPr/>
          <p:nvPr/>
        </p:nvSpPr>
        <p:spPr>
          <a:xfrm flipV="1">
            <a:off x="9917910" y="4656946"/>
            <a:ext cx="1377430" cy="136181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5" name="AutoShape 25"/>
          <p:cNvSpPr/>
          <p:nvPr/>
        </p:nvSpPr>
        <p:spPr>
          <a:xfrm>
            <a:off x="13316198" y="4803481"/>
            <a:ext cx="1699628" cy="88196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6" name="TextBox 26"/>
          <p:cNvSpPr txBox="1"/>
          <p:nvPr/>
        </p:nvSpPr>
        <p:spPr>
          <a:xfrm rot="2302651">
            <a:off x="7513797" y="4464543"/>
            <a:ext cx="704001" cy="17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2"/>
              </a:lnSpc>
            </a:pPr>
            <a:r>
              <a:rPr lang="en-US" sz="1009" b="1">
                <a:solidFill>
                  <a:srgbClr val="FF555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Frames</a:t>
            </a:r>
          </a:p>
        </p:txBody>
      </p:sp>
      <p:grpSp>
        <p:nvGrpSpPr>
          <p:cNvPr id="27" name="Group 27"/>
          <p:cNvGrpSpPr/>
          <p:nvPr/>
        </p:nvGrpSpPr>
        <p:grpSpPr>
          <a:xfrm rot="2312474">
            <a:off x="7239159" y="4560370"/>
            <a:ext cx="590729" cy="563267"/>
            <a:chOff x="0" y="0"/>
            <a:chExt cx="195180" cy="18610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5180" cy="186107"/>
            </a:xfrm>
            <a:custGeom>
              <a:avLst/>
              <a:gdLst/>
              <a:ahLst/>
              <a:cxnLst/>
              <a:rect l="l" t="t" r="r" b="b"/>
              <a:pathLst>
                <a:path w="195180" h="186107">
                  <a:moveTo>
                    <a:pt x="0" y="0"/>
                  </a:moveTo>
                  <a:lnTo>
                    <a:pt x="195180" y="0"/>
                  </a:lnTo>
                  <a:lnTo>
                    <a:pt x="195180" y="186107"/>
                  </a:lnTo>
                  <a:lnTo>
                    <a:pt x="0" y="186107"/>
                  </a:lnTo>
                  <a:close/>
                </a:path>
              </a:pathLst>
            </a:custGeom>
            <a:solidFill>
              <a:srgbClr val="A85B24">
                <a:alpha val="33725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95180" cy="233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2293012">
            <a:off x="7235338" y="4616210"/>
            <a:ext cx="601887" cy="581057"/>
            <a:chOff x="0" y="0"/>
            <a:chExt cx="198867" cy="19198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8867" cy="191985"/>
            </a:xfrm>
            <a:custGeom>
              <a:avLst/>
              <a:gdLst/>
              <a:ahLst/>
              <a:cxnLst/>
              <a:rect l="l" t="t" r="r" b="b"/>
              <a:pathLst>
                <a:path w="198867" h="191985">
                  <a:moveTo>
                    <a:pt x="0" y="0"/>
                  </a:moveTo>
                  <a:lnTo>
                    <a:pt x="198867" y="0"/>
                  </a:lnTo>
                  <a:lnTo>
                    <a:pt x="198867" y="191985"/>
                  </a:lnTo>
                  <a:lnTo>
                    <a:pt x="0" y="191985"/>
                  </a:lnTo>
                  <a:close/>
                </a:path>
              </a:pathLst>
            </a:custGeom>
            <a:solidFill>
              <a:srgbClr val="A85B24">
                <a:alpha val="17647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198867" cy="239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2380620">
            <a:off x="7242335" y="4694808"/>
            <a:ext cx="618446" cy="570656"/>
            <a:chOff x="0" y="0"/>
            <a:chExt cx="204338" cy="18854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4338" cy="188548"/>
            </a:xfrm>
            <a:custGeom>
              <a:avLst/>
              <a:gdLst/>
              <a:ahLst/>
              <a:cxnLst/>
              <a:rect l="l" t="t" r="r" b="b"/>
              <a:pathLst>
                <a:path w="204338" h="188548">
                  <a:moveTo>
                    <a:pt x="0" y="0"/>
                  </a:moveTo>
                  <a:lnTo>
                    <a:pt x="204338" y="0"/>
                  </a:lnTo>
                  <a:lnTo>
                    <a:pt x="204338" y="188548"/>
                  </a:lnTo>
                  <a:lnTo>
                    <a:pt x="0" y="188548"/>
                  </a:lnTo>
                  <a:close/>
                </a:path>
              </a:pathLst>
            </a:custGeom>
            <a:solidFill>
              <a:srgbClr val="A85B24">
                <a:alpha val="34902"/>
              </a:srgbClr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204338" cy="236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 rot="2320666">
            <a:off x="7382482" y="4900804"/>
            <a:ext cx="317287" cy="368403"/>
          </a:xfrm>
          <a:custGeom>
            <a:avLst/>
            <a:gdLst/>
            <a:ahLst/>
            <a:cxnLst/>
            <a:rect l="l" t="t" r="r" b="b"/>
            <a:pathLst>
              <a:path w="317287" h="368403">
                <a:moveTo>
                  <a:pt x="0" y="0"/>
                </a:moveTo>
                <a:lnTo>
                  <a:pt x="317287" y="0"/>
                </a:lnTo>
                <a:lnTo>
                  <a:pt x="317287" y="368403"/>
                </a:lnTo>
                <a:lnTo>
                  <a:pt x="0" y="368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 rot="2356222">
            <a:off x="7251306" y="4782638"/>
            <a:ext cx="612556" cy="566431"/>
            <a:chOff x="0" y="0"/>
            <a:chExt cx="202392" cy="18715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2392" cy="187152"/>
            </a:xfrm>
            <a:custGeom>
              <a:avLst/>
              <a:gdLst/>
              <a:ahLst/>
              <a:cxnLst/>
              <a:rect l="l" t="t" r="r" b="b"/>
              <a:pathLst>
                <a:path w="202392" h="187152">
                  <a:moveTo>
                    <a:pt x="0" y="0"/>
                  </a:moveTo>
                  <a:lnTo>
                    <a:pt x="202392" y="0"/>
                  </a:lnTo>
                  <a:lnTo>
                    <a:pt x="202392" y="187152"/>
                  </a:lnTo>
                  <a:lnTo>
                    <a:pt x="0" y="187152"/>
                  </a:lnTo>
                  <a:close/>
                </a:path>
              </a:pathLst>
            </a:custGeom>
            <a:solidFill>
              <a:srgbClr val="A85B24">
                <a:alpha val="16863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47625"/>
              <a:ext cx="202392" cy="23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 rot="-2700000">
            <a:off x="9714229" y="4628071"/>
            <a:ext cx="1159009" cy="690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"/>
              </a:lnSpc>
            </a:pPr>
            <a:r>
              <a:rPr lang="en-US" sz="98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[Paying Attention</a:t>
            </a:r>
          </a:p>
          <a:p>
            <a:pPr algn="ctr">
              <a:lnSpc>
                <a:spcPts val="1383"/>
              </a:lnSpc>
            </a:pPr>
            <a:r>
              <a:rPr lang="en-US" sz="98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Reading</a:t>
            </a:r>
          </a:p>
          <a:p>
            <a:pPr algn="ctr">
              <a:lnSpc>
                <a:spcPts val="1383"/>
              </a:lnSpc>
            </a:pPr>
            <a:r>
              <a:rPr lang="en-US" sz="98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Writting</a:t>
            </a:r>
          </a:p>
          <a:p>
            <a:pPr algn="ctr">
              <a:lnSpc>
                <a:spcPts val="1383"/>
              </a:lnSpc>
              <a:spcBef>
                <a:spcPct val="0"/>
              </a:spcBef>
            </a:pPr>
            <a:r>
              <a:rPr lang="en-US" sz="98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Raising hands]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933887" y="159600"/>
            <a:ext cx="14354113" cy="1738200"/>
            <a:chOff x="0" y="0"/>
            <a:chExt cx="19138817" cy="2317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816" cy="2317600"/>
            </a:xfrm>
            <a:custGeom>
              <a:avLst/>
              <a:gdLst/>
              <a:ahLst/>
              <a:cxnLst/>
              <a:rect l="l" t="t" r="r" b="b"/>
              <a:pathLst>
                <a:path w="19138816" h="2317600">
                  <a:moveTo>
                    <a:pt x="0" y="0"/>
                  </a:moveTo>
                  <a:lnTo>
                    <a:pt x="19138816" y="0"/>
                  </a:lnTo>
                  <a:lnTo>
                    <a:pt x="19138816" y="2317600"/>
                  </a:lnTo>
                  <a:lnTo>
                    <a:pt x="0" y="2317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0"/>
              <a:ext cx="19138817" cy="22223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201"/>
                </a:lnSpc>
              </a:pPr>
              <a:r>
                <a:rPr lang="en-US" sz="5199" b="1" spc="102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Detecção de comportamento e engajamento observacional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787209" y="1897800"/>
            <a:ext cx="11379496" cy="623657"/>
            <a:chOff x="0" y="0"/>
            <a:chExt cx="15172661" cy="8315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172661" cy="831542"/>
            </a:xfrm>
            <a:custGeom>
              <a:avLst/>
              <a:gdLst/>
              <a:ahLst/>
              <a:cxnLst/>
              <a:rect l="l" t="t" r="r" b="b"/>
              <a:pathLst>
                <a:path w="15172661" h="831542">
                  <a:moveTo>
                    <a:pt x="0" y="0"/>
                  </a:moveTo>
                  <a:lnTo>
                    <a:pt x="15172661" y="0"/>
                  </a:lnTo>
                  <a:lnTo>
                    <a:pt x="15172661" y="831542"/>
                  </a:lnTo>
                  <a:lnTo>
                    <a:pt x="0" y="8315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38100"/>
              <a:ext cx="15172661" cy="793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40"/>
                </a:lnSpc>
              </a:pPr>
              <a:r>
                <a:rPr lang="en-US" sz="3000" spc="6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Primeiros resultados do modelo de detecção de estudantes:</a:t>
              </a:r>
            </a:p>
          </p:txBody>
        </p:sp>
      </p:grpSp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240" b="1240"/>
          <a:stretch>
            <a:fillRect/>
          </a:stretch>
        </p:blipFill>
        <p:spPr>
          <a:xfrm>
            <a:off x="4199382" y="2600076"/>
            <a:ext cx="13059918" cy="716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104076" y="238125"/>
            <a:ext cx="1398815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39"/>
              </a:lnSpc>
            </a:pPr>
            <a:r>
              <a:rPr lang="en-US" sz="5199" b="1" spc="10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Detecção de </a:t>
            </a:r>
            <a:r>
              <a:rPr lang="en-US" sz="5199" b="1" strike="noStrike" spc="10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comportamento e engajamento observacional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275178" y="5442923"/>
            <a:ext cx="10012276" cy="4256724"/>
            <a:chOff x="0" y="0"/>
            <a:chExt cx="13349701" cy="5675631"/>
          </a:xfrm>
        </p:grpSpPr>
        <p:grpSp>
          <p:nvGrpSpPr>
            <p:cNvPr id="6" name="Group 6"/>
            <p:cNvGrpSpPr/>
            <p:nvPr/>
          </p:nvGrpSpPr>
          <p:grpSpPr>
            <a:xfrm>
              <a:off x="12439963" y="1184847"/>
              <a:ext cx="599398" cy="590478"/>
              <a:chOff x="0" y="0"/>
              <a:chExt cx="223672" cy="22034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A6</a:t>
                </a:r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13039360" y="1480086"/>
              <a:ext cx="29129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/>
            <p:nvPr/>
          </p:nvGrpSpPr>
          <p:grpSpPr>
            <a:xfrm>
              <a:off x="12345603" y="4358324"/>
              <a:ext cx="599398" cy="590478"/>
              <a:chOff x="0" y="0"/>
              <a:chExt cx="223672" cy="22034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A6</a:t>
                </a:r>
              </a:p>
            </p:txBody>
          </p:sp>
        </p:grpSp>
        <p:sp>
          <p:nvSpPr>
            <p:cNvPr id="13" name="AutoShape 13"/>
            <p:cNvSpPr/>
            <p:nvPr/>
          </p:nvSpPr>
          <p:spPr>
            <a:xfrm>
              <a:off x="13236292" y="4200907"/>
              <a:ext cx="0" cy="452656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12945001" y="4653563"/>
              <a:ext cx="29129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2668985" y="1756275"/>
              <a:ext cx="209727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tk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900394" cy="2403765"/>
            </a:xfrm>
            <a:custGeom>
              <a:avLst/>
              <a:gdLst/>
              <a:ahLst/>
              <a:cxnLst/>
              <a:rect l="l" t="t" r="r" b="b"/>
              <a:pathLst>
                <a:path w="1900394" h="2403765">
                  <a:moveTo>
                    <a:pt x="0" y="0"/>
                  </a:moveTo>
                  <a:lnTo>
                    <a:pt x="1900394" y="0"/>
                  </a:lnTo>
                  <a:lnTo>
                    <a:pt x="1900394" y="2403765"/>
                  </a:lnTo>
                  <a:lnTo>
                    <a:pt x="0" y="2403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5351" y="3202618"/>
              <a:ext cx="1846790" cy="2473013"/>
            </a:xfrm>
            <a:custGeom>
              <a:avLst/>
              <a:gdLst/>
              <a:ahLst/>
              <a:cxnLst/>
              <a:rect l="l" t="t" r="r" b="b"/>
              <a:pathLst>
                <a:path w="1846790" h="2473013">
                  <a:moveTo>
                    <a:pt x="0" y="0"/>
                  </a:moveTo>
                  <a:lnTo>
                    <a:pt x="1846790" y="0"/>
                  </a:lnTo>
                  <a:lnTo>
                    <a:pt x="1846790" y="2473013"/>
                  </a:lnTo>
                  <a:lnTo>
                    <a:pt x="0" y="2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3495733" y="1166935"/>
              <a:ext cx="599398" cy="590478"/>
              <a:chOff x="0" y="0"/>
              <a:chExt cx="223672" cy="22034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A1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352533" y="1166935"/>
              <a:ext cx="599398" cy="590478"/>
              <a:chOff x="0" y="0"/>
              <a:chExt cx="223672" cy="22034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A2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5244848" y="1166935"/>
              <a:ext cx="599398" cy="590478"/>
              <a:chOff x="0" y="0"/>
              <a:chExt cx="223672" cy="22034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A3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6099707" y="1166935"/>
              <a:ext cx="599398" cy="590478"/>
              <a:chOff x="0" y="0"/>
              <a:chExt cx="223672" cy="22034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...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6889353" y="1166935"/>
              <a:ext cx="599398" cy="590478"/>
              <a:chOff x="0" y="0"/>
              <a:chExt cx="223672" cy="22034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A6</a:t>
                </a:r>
              </a:p>
            </p:txBody>
          </p:sp>
        </p:grpSp>
        <p:sp>
          <p:nvSpPr>
            <p:cNvPr id="33" name="AutoShape 33"/>
            <p:cNvSpPr/>
            <p:nvPr/>
          </p:nvSpPr>
          <p:spPr>
            <a:xfrm flipH="1">
              <a:off x="3127141" y="1462174"/>
              <a:ext cx="368592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flipH="1" flipV="1">
              <a:off x="3127141" y="1009518"/>
              <a:ext cx="0" cy="452656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>
              <a:off x="3127141" y="1009518"/>
              <a:ext cx="465290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>
              <a:off x="7780041" y="1009518"/>
              <a:ext cx="0" cy="452656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>
              <a:off x="7488750" y="1462174"/>
              <a:ext cx="29129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8" name="Group 38"/>
            <p:cNvGrpSpPr/>
            <p:nvPr/>
          </p:nvGrpSpPr>
          <p:grpSpPr>
            <a:xfrm>
              <a:off x="9046343" y="1184847"/>
              <a:ext cx="599398" cy="590478"/>
              <a:chOff x="0" y="0"/>
              <a:chExt cx="223672" cy="22034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A1</a:t>
                </a: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9903142" y="1184847"/>
              <a:ext cx="599398" cy="590478"/>
              <a:chOff x="0" y="0"/>
              <a:chExt cx="223672" cy="22034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A2</a:t>
                </a: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0795458" y="1184847"/>
              <a:ext cx="599398" cy="590478"/>
              <a:chOff x="0" y="0"/>
              <a:chExt cx="223672" cy="220344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A3</a:t>
                </a: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1650317" y="1184847"/>
              <a:ext cx="599398" cy="590478"/>
              <a:chOff x="0" y="0"/>
              <a:chExt cx="223672" cy="22034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...</a:t>
                </a:r>
              </a:p>
            </p:txBody>
          </p:sp>
        </p:grpSp>
        <p:sp>
          <p:nvSpPr>
            <p:cNvPr id="50" name="AutoShape 50"/>
            <p:cNvSpPr/>
            <p:nvPr/>
          </p:nvSpPr>
          <p:spPr>
            <a:xfrm flipH="1">
              <a:off x="8677751" y="1480086"/>
              <a:ext cx="368592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flipV="1">
              <a:off x="8677751" y="1027430"/>
              <a:ext cx="0" cy="452656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52"/>
            <p:cNvSpPr/>
            <p:nvPr/>
          </p:nvSpPr>
          <p:spPr>
            <a:xfrm>
              <a:off x="8677751" y="1027430"/>
              <a:ext cx="465290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3" name="Group 53"/>
            <p:cNvGrpSpPr/>
            <p:nvPr/>
          </p:nvGrpSpPr>
          <p:grpSpPr>
            <a:xfrm>
              <a:off x="3401374" y="4340412"/>
              <a:ext cx="599398" cy="590478"/>
              <a:chOff x="0" y="0"/>
              <a:chExt cx="223672" cy="220344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A1</a:t>
                </a: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4258173" y="4340412"/>
              <a:ext cx="599398" cy="590478"/>
              <a:chOff x="0" y="0"/>
              <a:chExt cx="223672" cy="220344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A2</a:t>
                </a:r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5150489" y="4340412"/>
              <a:ext cx="599398" cy="590478"/>
              <a:chOff x="0" y="0"/>
              <a:chExt cx="223672" cy="220344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A3</a:t>
                </a: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6005348" y="4340412"/>
              <a:ext cx="599398" cy="590478"/>
              <a:chOff x="0" y="0"/>
              <a:chExt cx="223672" cy="220344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...</a:t>
                </a:r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6794993" y="4340412"/>
              <a:ext cx="599398" cy="590478"/>
              <a:chOff x="0" y="0"/>
              <a:chExt cx="223672" cy="220344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A6</a:t>
                </a:r>
              </a:p>
            </p:txBody>
          </p:sp>
        </p:grpSp>
        <p:sp>
          <p:nvSpPr>
            <p:cNvPr id="68" name="AutoShape 68"/>
            <p:cNvSpPr/>
            <p:nvPr/>
          </p:nvSpPr>
          <p:spPr>
            <a:xfrm flipH="1">
              <a:off x="3032782" y="4635651"/>
              <a:ext cx="368592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AutoShape 69"/>
            <p:cNvSpPr/>
            <p:nvPr/>
          </p:nvSpPr>
          <p:spPr>
            <a:xfrm flipV="1">
              <a:off x="3032782" y="4182994"/>
              <a:ext cx="0" cy="452656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0" name="AutoShape 70"/>
            <p:cNvSpPr/>
            <p:nvPr/>
          </p:nvSpPr>
          <p:spPr>
            <a:xfrm>
              <a:off x="3032782" y="4182994"/>
              <a:ext cx="465290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71"/>
            <p:cNvSpPr/>
            <p:nvPr/>
          </p:nvSpPr>
          <p:spPr>
            <a:xfrm>
              <a:off x="7685682" y="4182994"/>
              <a:ext cx="0" cy="452656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AutoShape 72"/>
            <p:cNvSpPr/>
            <p:nvPr/>
          </p:nvSpPr>
          <p:spPr>
            <a:xfrm>
              <a:off x="7394391" y="4635651"/>
              <a:ext cx="29129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3" name="Group 73"/>
            <p:cNvGrpSpPr/>
            <p:nvPr/>
          </p:nvGrpSpPr>
          <p:grpSpPr>
            <a:xfrm>
              <a:off x="8951984" y="4358324"/>
              <a:ext cx="599398" cy="590478"/>
              <a:chOff x="0" y="0"/>
              <a:chExt cx="223672" cy="220344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A1</a:t>
                </a:r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9808783" y="4358324"/>
              <a:ext cx="599398" cy="590478"/>
              <a:chOff x="0" y="0"/>
              <a:chExt cx="223672" cy="220344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78" name="TextBox 78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A2</a:t>
                </a:r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10701098" y="4358324"/>
              <a:ext cx="599398" cy="590478"/>
              <a:chOff x="0" y="0"/>
              <a:chExt cx="223672" cy="22034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81" name="TextBox 81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A3</a:t>
                </a:r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11555957" y="4358324"/>
              <a:ext cx="599398" cy="590478"/>
              <a:chOff x="0" y="0"/>
              <a:chExt cx="223672" cy="220344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223672" cy="220344"/>
              </a:xfrm>
              <a:custGeom>
                <a:avLst/>
                <a:gdLst/>
                <a:ahLst/>
                <a:cxnLst/>
                <a:rect l="l" t="t" r="r" b="b"/>
                <a:pathLst>
                  <a:path w="223672" h="220344">
                    <a:moveTo>
                      <a:pt x="0" y="0"/>
                    </a:moveTo>
                    <a:lnTo>
                      <a:pt x="223672" y="0"/>
                    </a:lnTo>
                    <a:lnTo>
                      <a:pt x="223672" y="220344"/>
                    </a:lnTo>
                    <a:lnTo>
                      <a:pt x="0" y="220344"/>
                    </a:lnTo>
                    <a:close/>
                  </a:path>
                </a:pathLst>
              </a:custGeom>
              <a:solidFill>
                <a:srgbClr val="964F4F"/>
              </a:solidFill>
            </p:spPr>
          </p:sp>
          <p:sp>
            <p:nvSpPr>
              <p:cNvPr id="84" name="TextBox 84"/>
              <p:cNvSpPr txBox="1"/>
              <p:nvPr/>
            </p:nvSpPr>
            <p:spPr>
              <a:xfrm>
                <a:off x="0" y="-38100"/>
                <a:ext cx="223672" cy="258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1"/>
                  </a:lnSpc>
                </a:pPr>
                <a:r>
                  <a:rPr lang="en-US" sz="1826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...</a:t>
                </a:r>
              </a:p>
            </p:txBody>
          </p:sp>
        </p:grpSp>
        <p:sp>
          <p:nvSpPr>
            <p:cNvPr id="85" name="AutoShape 85"/>
            <p:cNvSpPr/>
            <p:nvPr/>
          </p:nvSpPr>
          <p:spPr>
            <a:xfrm flipH="1">
              <a:off x="8583391" y="4653563"/>
              <a:ext cx="368592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6" name="AutoShape 86"/>
            <p:cNvSpPr/>
            <p:nvPr/>
          </p:nvSpPr>
          <p:spPr>
            <a:xfrm flipV="1">
              <a:off x="8583391" y="4200907"/>
              <a:ext cx="0" cy="452656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7" name="AutoShape 87"/>
            <p:cNvSpPr/>
            <p:nvPr/>
          </p:nvSpPr>
          <p:spPr>
            <a:xfrm>
              <a:off x="8583391" y="4200907"/>
              <a:ext cx="465290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8" name="TextBox 88"/>
            <p:cNvSpPr txBox="1"/>
            <p:nvPr/>
          </p:nvSpPr>
          <p:spPr>
            <a:xfrm>
              <a:off x="4370476" y="623827"/>
              <a:ext cx="2159423" cy="21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US" sz="105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Medida de engajamento</a:t>
              </a:r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9808783" y="623827"/>
              <a:ext cx="2160415" cy="22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US" sz="105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Medida de engajamento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4258173" y="3694895"/>
              <a:ext cx="2160415" cy="22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US" sz="105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Medida de engajamento</a:t>
              </a:r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9903142" y="3587419"/>
              <a:ext cx="2160415" cy="22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US" sz="105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Medida de engajamento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3684971" y="1738363"/>
              <a:ext cx="220923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t1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4541770" y="1756275"/>
              <a:ext cx="220923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t2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5434086" y="1756275"/>
              <a:ext cx="220923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t3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6339625" y="1738363"/>
              <a:ext cx="190770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...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7116655" y="1756275"/>
              <a:ext cx="144794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ti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9273645" y="1738363"/>
              <a:ext cx="144794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tj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9983417" y="1738363"/>
              <a:ext cx="417962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tj+1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10896618" y="1756275"/>
              <a:ext cx="417962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tj+2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11854631" y="1738363"/>
              <a:ext cx="190770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...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3545920" y="4894247"/>
              <a:ext cx="220923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t1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4447411" y="4912159"/>
              <a:ext cx="220923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t2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5381390" y="4894247"/>
              <a:ext cx="220923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t3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6200574" y="4894247"/>
              <a:ext cx="190770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...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6977604" y="4912159"/>
              <a:ext cx="144794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ti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9201248" y="4916276"/>
              <a:ext cx="144794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tj</a:t>
              </a:r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9924883" y="4911840"/>
              <a:ext cx="417962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tj+1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10795458" y="4912159"/>
              <a:ext cx="417962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tj+2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11793094" y="4894247"/>
              <a:ext cx="190770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...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12529934" y="4912159"/>
              <a:ext cx="209727" cy="3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4"/>
                </a:lnSpc>
              </a:pPr>
              <a:r>
                <a:rPr lang="en-US" sz="141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tk</a:t>
              </a:r>
            </a:p>
          </p:txBody>
        </p:sp>
        <p:sp>
          <p:nvSpPr>
            <p:cNvPr id="111" name="AutoShape 111"/>
            <p:cNvSpPr/>
            <p:nvPr/>
          </p:nvSpPr>
          <p:spPr>
            <a:xfrm>
              <a:off x="13330651" y="1009518"/>
              <a:ext cx="0" cy="452656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12" name="TextBox 112"/>
          <p:cNvSpPr txBox="1"/>
          <p:nvPr/>
        </p:nvSpPr>
        <p:spPr>
          <a:xfrm>
            <a:off x="4210120" y="2115927"/>
            <a:ext cx="8804147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Estimador de engajamento observacional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4322863" y="3173363"/>
            <a:ext cx="129364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00"/>
              </a:lnSpc>
            </a:pPr>
            <a:r>
              <a:rPr lang="en-US" sz="3000" spc="-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Aquisição de bases de dados e estimativa de engajamento observacional serão realizadas em duas janelas de tempo: Uma para detecção de ações e outra para estimativa de engajamento de fato.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935279" y="505740"/>
            <a:ext cx="1273124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  <a:spcBef>
                <a:spcPct val="0"/>
              </a:spcBef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Perfil de engajamento observacional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45361" y="1858885"/>
            <a:ext cx="13213939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 estimativas de engajamento observacional são criadas a partir de 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combinações de ações. Para o perfil de engajamento será observado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conjunto e combinações das ações no tempo transcorrido de aula.</a:t>
            </a:r>
          </a:p>
        </p:txBody>
      </p:sp>
      <p:sp>
        <p:nvSpPr>
          <p:cNvPr id="6" name="Freeform 6"/>
          <p:cNvSpPr/>
          <p:nvPr/>
        </p:nvSpPr>
        <p:spPr>
          <a:xfrm>
            <a:off x="8702178" y="2008071"/>
            <a:ext cx="7964346" cy="6488840"/>
          </a:xfrm>
          <a:custGeom>
            <a:avLst/>
            <a:gdLst/>
            <a:ahLst/>
            <a:cxnLst/>
            <a:rect l="l" t="t" r="r" b="b"/>
            <a:pathLst>
              <a:path w="7964346" h="6488840">
                <a:moveTo>
                  <a:pt x="0" y="0"/>
                </a:moveTo>
                <a:lnTo>
                  <a:pt x="7964346" y="0"/>
                </a:lnTo>
                <a:lnTo>
                  <a:pt x="7964346" y="6488839"/>
                </a:lnTo>
                <a:lnTo>
                  <a:pt x="0" y="6488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69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2544685"/>
            <a:ext cx="11662312" cy="6566617"/>
          </a:xfrm>
          <a:custGeom>
            <a:avLst/>
            <a:gdLst/>
            <a:ahLst/>
            <a:cxnLst/>
            <a:rect l="l" t="t" r="r" b="b"/>
            <a:pathLst>
              <a:path w="11662312" h="6566617">
                <a:moveTo>
                  <a:pt x="0" y="0"/>
                </a:moveTo>
                <a:lnTo>
                  <a:pt x="11662312" y="0"/>
                </a:lnTo>
                <a:lnTo>
                  <a:pt x="11662312" y="6566617"/>
                </a:lnTo>
                <a:lnTo>
                  <a:pt x="0" y="6566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035257" y="7506414"/>
            <a:ext cx="429704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Clusterização de ações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20925" y="7481486"/>
            <a:ext cx="419957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Perfil de engajamento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022293" y="5077799"/>
            <a:ext cx="398262" cy="3982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22293" y="5690644"/>
            <a:ext cx="398262" cy="39826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6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022293" y="6307981"/>
            <a:ext cx="398262" cy="399578"/>
            <a:chOff x="0" y="0"/>
            <a:chExt cx="812800" cy="8154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5485"/>
            </a:xfrm>
            <a:custGeom>
              <a:avLst/>
              <a:gdLst/>
              <a:ahLst/>
              <a:cxnLst/>
              <a:rect l="l" t="t" r="r" b="b"/>
              <a:pathLst>
                <a:path w="812800" h="815485">
                  <a:moveTo>
                    <a:pt x="406400" y="0"/>
                  </a:moveTo>
                  <a:cubicBezTo>
                    <a:pt x="181951" y="0"/>
                    <a:pt x="0" y="182553"/>
                    <a:pt x="0" y="407743"/>
                  </a:cubicBezTo>
                  <a:cubicBezTo>
                    <a:pt x="0" y="632933"/>
                    <a:pt x="181951" y="815485"/>
                    <a:pt x="406400" y="815485"/>
                  </a:cubicBezTo>
                  <a:cubicBezTo>
                    <a:pt x="630849" y="815485"/>
                    <a:pt x="812800" y="632933"/>
                    <a:pt x="812800" y="407743"/>
                  </a:cubicBezTo>
                  <a:cubicBezTo>
                    <a:pt x="812800" y="1825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DDE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827"/>
              <a:ext cx="660400" cy="710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022293" y="6854152"/>
            <a:ext cx="398262" cy="39826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AFD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420555" y="7574099"/>
            <a:ext cx="183318" cy="18331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535944" y="4288020"/>
            <a:ext cx="416623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Nível de engajamento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21679" y="5025550"/>
            <a:ext cx="61873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521679" y="5643019"/>
            <a:ext cx="107205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Médio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547005" y="6255865"/>
            <a:ext cx="107205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Baixo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547005" y="6805211"/>
            <a:ext cx="20658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Desengajado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08219" y="7417986"/>
            <a:ext cx="69897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884516" y="313582"/>
            <a:ext cx="14001152" cy="6685550"/>
          </a:xfrm>
          <a:custGeom>
            <a:avLst/>
            <a:gdLst/>
            <a:ahLst/>
            <a:cxnLst/>
            <a:rect l="l" t="t" r="r" b="b"/>
            <a:pathLst>
              <a:path w="14001152" h="6685550">
                <a:moveTo>
                  <a:pt x="0" y="0"/>
                </a:moveTo>
                <a:lnTo>
                  <a:pt x="14001152" y="0"/>
                </a:lnTo>
                <a:lnTo>
                  <a:pt x="14001152" y="6685550"/>
                </a:lnTo>
                <a:lnTo>
                  <a:pt x="0" y="6685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60344" y="7297862"/>
            <a:ext cx="4239839" cy="2024523"/>
          </a:xfrm>
          <a:custGeom>
            <a:avLst/>
            <a:gdLst/>
            <a:ahLst/>
            <a:cxnLst/>
            <a:rect l="l" t="t" r="r" b="b"/>
            <a:pathLst>
              <a:path w="4239839" h="2024523">
                <a:moveTo>
                  <a:pt x="0" y="0"/>
                </a:moveTo>
                <a:lnTo>
                  <a:pt x="4239840" y="0"/>
                </a:lnTo>
                <a:lnTo>
                  <a:pt x="4239840" y="2024523"/>
                </a:lnTo>
                <a:lnTo>
                  <a:pt x="0" y="2024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81396" y="7297862"/>
            <a:ext cx="4414800" cy="2108067"/>
          </a:xfrm>
          <a:custGeom>
            <a:avLst/>
            <a:gdLst/>
            <a:ahLst/>
            <a:cxnLst/>
            <a:rect l="l" t="t" r="r" b="b"/>
            <a:pathLst>
              <a:path w="4414800" h="2108067">
                <a:moveTo>
                  <a:pt x="0" y="0"/>
                </a:moveTo>
                <a:lnTo>
                  <a:pt x="4414800" y="0"/>
                </a:lnTo>
                <a:lnTo>
                  <a:pt x="4414800" y="2108067"/>
                </a:lnTo>
                <a:lnTo>
                  <a:pt x="0" y="2108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73704" y="7297862"/>
            <a:ext cx="4445742" cy="2122842"/>
          </a:xfrm>
          <a:custGeom>
            <a:avLst/>
            <a:gdLst/>
            <a:ahLst/>
            <a:cxnLst/>
            <a:rect l="l" t="t" r="r" b="b"/>
            <a:pathLst>
              <a:path w="4445742" h="2122842">
                <a:moveTo>
                  <a:pt x="0" y="0"/>
                </a:moveTo>
                <a:lnTo>
                  <a:pt x="4445742" y="0"/>
                </a:lnTo>
                <a:lnTo>
                  <a:pt x="4445742" y="2122842"/>
                </a:lnTo>
                <a:lnTo>
                  <a:pt x="0" y="2122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87028" y="309762"/>
            <a:ext cx="9596128" cy="71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9"/>
              </a:lnSpc>
            </a:pPr>
            <a:r>
              <a:rPr lang="en-US" sz="422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Palestra do </a:t>
            </a:r>
            <a:r>
              <a:rPr lang="en-US" sz="422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dia</a:t>
            </a:r>
            <a:r>
              <a:rPr lang="en-US" sz="422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19/05/2025 </a:t>
            </a:r>
            <a:r>
              <a:rPr lang="en-US" sz="422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às</a:t>
            </a:r>
            <a:r>
              <a:rPr lang="en-US" sz="422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10h30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78"/>
            <a:ext cx="18292760" cy="10284322"/>
            <a:chOff x="0" y="0"/>
            <a:chExt cx="24390347" cy="13712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836752" y="4090423"/>
            <a:ext cx="5843850" cy="549459"/>
            <a:chOff x="0" y="0"/>
            <a:chExt cx="7791800" cy="7326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91800" cy="732612"/>
            </a:xfrm>
            <a:custGeom>
              <a:avLst/>
              <a:gdLst/>
              <a:ahLst/>
              <a:cxnLst/>
              <a:rect l="l" t="t" r="r" b="b"/>
              <a:pathLst>
                <a:path w="7791800" h="732612">
                  <a:moveTo>
                    <a:pt x="0" y="0"/>
                  </a:moveTo>
                  <a:lnTo>
                    <a:pt x="7791800" y="0"/>
                  </a:lnTo>
                  <a:lnTo>
                    <a:pt x="7791800" y="732612"/>
                  </a:lnTo>
                  <a:lnTo>
                    <a:pt x="0" y="7326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28575"/>
              <a:ext cx="7791800" cy="7040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OBRIGADO (A)!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1836752" y="5143500"/>
            <a:ext cx="3443508" cy="1450193"/>
          </a:xfrm>
          <a:custGeom>
            <a:avLst/>
            <a:gdLst/>
            <a:ahLst/>
            <a:cxnLst/>
            <a:rect l="l" t="t" r="r" b="b"/>
            <a:pathLst>
              <a:path w="3443508" h="1450193">
                <a:moveTo>
                  <a:pt x="0" y="0"/>
                </a:moveTo>
                <a:lnTo>
                  <a:pt x="3443508" y="0"/>
                </a:lnTo>
                <a:lnTo>
                  <a:pt x="3443508" y="1450193"/>
                </a:lnTo>
                <a:lnTo>
                  <a:pt x="0" y="145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176547" y="2264640"/>
            <a:ext cx="8749135" cy="413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3"/>
              </a:lnSpc>
            </a:pPr>
            <a:r>
              <a:rPr lang="en-US" sz="3275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O objetivo do projeto é especificar e desenvolver um sistema de visão computacional que utiliza imagens de câmeras 5G, associado ao uso de dispositivos IoT, para uso em diversas aplicações no campus universitário, tais como detecção e reconhecimento de pessoas para controle de acesso, lista automática de presença em salas de aula, reconhecimento de comportamento, entre outras.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455109" y="496212"/>
            <a:ext cx="4648647" cy="464862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7306" r="-730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194095" y="5252642"/>
            <a:ext cx="4562317" cy="45622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0505" b="-2050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176547" y="6917653"/>
            <a:ext cx="2956124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</a:pPr>
            <a:r>
              <a:rPr lang="en-US" sz="2600" b="1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Executor: RNP</a:t>
            </a:r>
          </a:p>
          <a:p>
            <a:pPr marL="0" lvl="0" indent="0" algn="l">
              <a:lnSpc>
                <a:spcPts val="3640"/>
              </a:lnSpc>
            </a:pPr>
            <a:r>
              <a:rPr lang="en-US" sz="2600" b="1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 Co-Executor: Inatel</a:t>
            </a:r>
          </a:p>
          <a:p>
            <a:pPr marL="0" lvl="0" indent="0" algn="l">
              <a:lnSpc>
                <a:spcPts val="3640"/>
              </a:lnSpc>
            </a:pPr>
            <a:r>
              <a:rPr lang="en-US" sz="2600" b="1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 Prazo: 24 meses*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76547" y="8786495"/>
            <a:ext cx="4169063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*Previsão de término: 01/05/2026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0128" y="997815"/>
            <a:ext cx="2978871" cy="800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b="1" dirty="0" err="1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Objetivo</a:t>
            </a:r>
            <a:endParaRPr lang="en-US" sz="5199" b="1" dirty="0">
              <a:solidFill>
                <a:srgbClr val="000000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801116" y="3850135"/>
            <a:ext cx="2999838" cy="1690818"/>
          </a:xfrm>
          <a:custGeom>
            <a:avLst/>
            <a:gdLst/>
            <a:ahLst/>
            <a:cxnLst/>
            <a:rect l="l" t="t" r="r" b="b"/>
            <a:pathLst>
              <a:path w="2999838" h="1690818">
                <a:moveTo>
                  <a:pt x="0" y="0"/>
                </a:moveTo>
                <a:lnTo>
                  <a:pt x="2999838" y="0"/>
                </a:lnTo>
                <a:lnTo>
                  <a:pt x="2999838" y="1690818"/>
                </a:lnTo>
                <a:lnTo>
                  <a:pt x="0" y="1690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00455" y="4010908"/>
            <a:ext cx="3046283" cy="1132592"/>
          </a:xfrm>
          <a:custGeom>
            <a:avLst/>
            <a:gdLst/>
            <a:ahLst/>
            <a:cxnLst/>
            <a:rect l="l" t="t" r="r" b="b"/>
            <a:pathLst>
              <a:path w="3046283" h="1132592">
                <a:moveTo>
                  <a:pt x="0" y="0"/>
                </a:moveTo>
                <a:lnTo>
                  <a:pt x="3046283" y="0"/>
                </a:lnTo>
                <a:lnTo>
                  <a:pt x="3046283" y="1132592"/>
                </a:lnTo>
                <a:lnTo>
                  <a:pt x="0" y="1132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19966" y="3423037"/>
            <a:ext cx="1866638" cy="2117916"/>
          </a:xfrm>
          <a:custGeom>
            <a:avLst/>
            <a:gdLst/>
            <a:ahLst/>
            <a:cxnLst/>
            <a:rect l="l" t="t" r="r" b="b"/>
            <a:pathLst>
              <a:path w="1866638" h="2117916">
                <a:moveTo>
                  <a:pt x="0" y="0"/>
                </a:moveTo>
                <a:lnTo>
                  <a:pt x="1866638" y="0"/>
                </a:lnTo>
                <a:lnTo>
                  <a:pt x="1866638" y="2117916"/>
                </a:lnTo>
                <a:lnTo>
                  <a:pt x="0" y="21179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88371" y="7179932"/>
            <a:ext cx="2670929" cy="2670929"/>
          </a:xfrm>
          <a:custGeom>
            <a:avLst/>
            <a:gdLst/>
            <a:ahLst/>
            <a:cxnLst/>
            <a:rect l="l" t="t" r="r" b="b"/>
            <a:pathLst>
              <a:path w="2670929" h="2670929">
                <a:moveTo>
                  <a:pt x="0" y="0"/>
                </a:moveTo>
                <a:lnTo>
                  <a:pt x="2670929" y="0"/>
                </a:lnTo>
                <a:lnTo>
                  <a:pt x="2670929" y="2670929"/>
                </a:lnTo>
                <a:lnTo>
                  <a:pt x="0" y="26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62400" y="483689"/>
            <a:ext cx="3185026" cy="800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b="1" dirty="0" err="1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Histórico</a:t>
            </a:r>
            <a:endParaRPr lang="en-US" sz="5199" b="1" dirty="0">
              <a:solidFill>
                <a:srgbClr val="000000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72098" y="1421260"/>
            <a:ext cx="11914506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Chamada Pública 2022 – MCTI/FINEP/FNDCT: 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 Desenvolvimento de Aplicações em Redes 5G Privadas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Linha Temática: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Cidades Inteligentes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Instituições Participantes: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57889" y="6208382"/>
            <a:ext cx="12356562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Nos últimos anos, vem-se observando um crescimento substancial</a:t>
            </a:r>
          </a:p>
          <a:p>
            <a:pPr algn="just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do uso de inteligência artificial para detecção e identificação de pessoas em tempo real para monitoramento e segurança. </a:t>
            </a:r>
          </a:p>
          <a:p>
            <a:pPr algn="just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(José Ferreira Rezende - Coordenador do Projeto)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904158" y="728663"/>
            <a:ext cx="7383842" cy="3931896"/>
          </a:xfrm>
          <a:custGeom>
            <a:avLst/>
            <a:gdLst/>
            <a:ahLst/>
            <a:cxnLst/>
            <a:rect l="l" t="t" r="r" b="b"/>
            <a:pathLst>
              <a:path w="7383842" h="3931896">
                <a:moveTo>
                  <a:pt x="0" y="0"/>
                </a:moveTo>
                <a:lnTo>
                  <a:pt x="7383842" y="0"/>
                </a:lnTo>
                <a:lnTo>
                  <a:pt x="7383842" y="3931895"/>
                </a:lnTo>
                <a:lnTo>
                  <a:pt x="0" y="3931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04158" y="4960596"/>
            <a:ext cx="7383842" cy="4581985"/>
          </a:xfrm>
          <a:custGeom>
            <a:avLst/>
            <a:gdLst/>
            <a:ahLst/>
            <a:cxnLst/>
            <a:rect l="l" t="t" r="r" b="b"/>
            <a:pathLst>
              <a:path w="7383842" h="4581985">
                <a:moveTo>
                  <a:pt x="0" y="0"/>
                </a:moveTo>
                <a:lnTo>
                  <a:pt x="7383842" y="0"/>
                </a:lnTo>
                <a:lnTo>
                  <a:pt x="7383842" y="4581985"/>
                </a:lnTo>
                <a:lnTo>
                  <a:pt x="0" y="4581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15389" y="719137"/>
            <a:ext cx="214868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b="1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Equipe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02245" y="2353019"/>
            <a:ext cx="6706976" cy="582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Contamos com uma equipe multidisciplinar formada por mestres e doutores, que atuam como Coordenadores de P&amp;D, Coordenadores Projetos, Analistas Administrativo e de Negócios e Pesquisadores, nas três instituições participantes: RNP, Inatel e UFRJ. Essa colaboração fortalece nosso trabalho e garante uma abordagem abrangente e especializada em todas as etapas do projeto.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39295" y="5143500"/>
            <a:ext cx="4807332" cy="480733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t="-21914" b="-2191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450737" y="425451"/>
            <a:ext cx="3337941" cy="6675881"/>
            <a:chOff x="0" y="0"/>
            <a:chExt cx="3175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22786" r="-12278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075617" y="2554537"/>
            <a:ext cx="1013676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O grande desafio do projeto é medir o engajamento dos alunos em tempo real, identificando os comportamentos observados durante as aulas de forma precisa e eficiente.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75617" y="1230618"/>
            <a:ext cx="2706183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Desafio</a:t>
            </a:r>
            <a:endParaRPr lang="en-US" sz="51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949234" y="6389739"/>
            <a:ext cx="4685181" cy="3519742"/>
          </a:xfrm>
          <a:custGeom>
            <a:avLst/>
            <a:gdLst/>
            <a:ahLst/>
            <a:cxnLst/>
            <a:rect l="l" t="t" r="r" b="b"/>
            <a:pathLst>
              <a:path w="4685181" h="3519742">
                <a:moveTo>
                  <a:pt x="0" y="0"/>
                </a:moveTo>
                <a:lnTo>
                  <a:pt x="4685181" y="0"/>
                </a:lnTo>
                <a:lnTo>
                  <a:pt x="4685181" y="3519742"/>
                </a:lnTo>
                <a:lnTo>
                  <a:pt x="0" y="3519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78730" y="6389739"/>
            <a:ext cx="3695181" cy="3519742"/>
          </a:xfrm>
          <a:custGeom>
            <a:avLst/>
            <a:gdLst/>
            <a:ahLst/>
            <a:cxnLst/>
            <a:rect l="l" t="t" r="r" b="b"/>
            <a:pathLst>
              <a:path w="3695181" h="3519742">
                <a:moveTo>
                  <a:pt x="0" y="0"/>
                </a:moveTo>
                <a:lnTo>
                  <a:pt x="3695182" y="0"/>
                </a:lnTo>
                <a:lnTo>
                  <a:pt x="3695182" y="3519742"/>
                </a:lnTo>
                <a:lnTo>
                  <a:pt x="0" y="3519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34560" y="1028700"/>
            <a:ext cx="1418646" cy="1418646"/>
          </a:xfrm>
          <a:custGeom>
            <a:avLst/>
            <a:gdLst/>
            <a:ahLst/>
            <a:cxnLst/>
            <a:rect l="l" t="t" r="r" b="b"/>
            <a:pathLst>
              <a:path w="1418646" h="1418646">
                <a:moveTo>
                  <a:pt x="0" y="0"/>
                </a:moveTo>
                <a:lnTo>
                  <a:pt x="1418646" y="0"/>
                </a:lnTo>
                <a:lnTo>
                  <a:pt x="1418646" y="1418646"/>
                </a:lnTo>
                <a:lnTo>
                  <a:pt x="0" y="1418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28645" y="2447346"/>
            <a:ext cx="1759883" cy="1759883"/>
          </a:xfrm>
          <a:custGeom>
            <a:avLst/>
            <a:gdLst/>
            <a:ahLst/>
            <a:cxnLst/>
            <a:rect l="l" t="t" r="r" b="b"/>
            <a:pathLst>
              <a:path w="1759883" h="1759883">
                <a:moveTo>
                  <a:pt x="0" y="0"/>
                </a:moveTo>
                <a:lnTo>
                  <a:pt x="1759883" y="0"/>
                </a:lnTo>
                <a:lnTo>
                  <a:pt x="1759883" y="1759883"/>
                </a:lnTo>
                <a:lnTo>
                  <a:pt x="0" y="1759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93074" y="7231598"/>
            <a:ext cx="3197171" cy="1065724"/>
          </a:xfrm>
          <a:custGeom>
            <a:avLst/>
            <a:gdLst/>
            <a:ahLst/>
            <a:cxnLst/>
            <a:rect l="l" t="t" r="r" b="b"/>
            <a:pathLst>
              <a:path w="3197171" h="1065724">
                <a:moveTo>
                  <a:pt x="0" y="0"/>
                </a:moveTo>
                <a:lnTo>
                  <a:pt x="3197171" y="0"/>
                </a:lnTo>
                <a:lnTo>
                  <a:pt x="3197171" y="1065723"/>
                </a:lnTo>
                <a:lnTo>
                  <a:pt x="0" y="1065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52091" y="8414266"/>
            <a:ext cx="2550280" cy="1495215"/>
          </a:xfrm>
          <a:custGeom>
            <a:avLst/>
            <a:gdLst/>
            <a:ahLst/>
            <a:cxnLst/>
            <a:rect l="l" t="t" r="r" b="b"/>
            <a:pathLst>
              <a:path w="2550280" h="1495215">
                <a:moveTo>
                  <a:pt x="0" y="0"/>
                </a:moveTo>
                <a:lnTo>
                  <a:pt x="2550280" y="0"/>
                </a:lnTo>
                <a:lnTo>
                  <a:pt x="2550280" y="1495215"/>
                </a:lnTo>
                <a:lnTo>
                  <a:pt x="0" y="1495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343972" y="1738023"/>
            <a:ext cx="10149102" cy="38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Possiblidades de parcerias com instituições de ensino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Ampliação no reconhecimento dos padrões de comportamento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Publicação de artigos científicos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Gestão de bases de dados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EAD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Disseminação em eventos na área de inovação e educação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7898" y="537527"/>
            <a:ext cx="49612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Oportunidades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80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950551" y="2680"/>
            <a:ext cx="14342209" cy="1667916"/>
            <a:chOff x="0" y="0"/>
            <a:chExt cx="19122945" cy="22238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22944" cy="2223888"/>
            </a:xfrm>
            <a:custGeom>
              <a:avLst/>
              <a:gdLst/>
              <a:ahLst/>
              <a:cxnLst/>
              <a:rect l="l" t="t" r="r" b="b"/>
              <a:pathLst>
                <a:path w="19122944" h="2223888">
                  <a:moveTo>
                    <a:pt x="0" y="0"/>
                  </a:moveTo>
                  <a:lnTo>
                    <a:pt x="19122944" y="0"/>
                  </a:lnTo>
                  <a:lnTo>
                    <a:pt x="19122944" y="2223888"/>
                  </a:lnTo>
                  <a:lnTo>
                    <a:pt x="0" y="22238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9122945" cy="21762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615"/>
                </a:lnSpc>
              </a:pPr>
              <a:r>
                <a:rPr lang="en-US" sz="5199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Revolução industrial e a transformação educacional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57211" y="1632384"/>
            <a:ext cx="5790899" cy="3532044"/>
            <a:chOff x="0" y="0"/>
            <a:chExt cx="1332612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32612" cy="812800"/>
            </a:xfrm>
            <a:custGeom>
              <a:avLst/>
              <a:gdLst/>
              <a:ahLst/>
              <a:cxnLst/>
              <a:rect l="l" t="t" r="r" b="b"/>
              <a:pathLst>
                <a:path w="1332612" h="812800">
                  <a:moveTo>
                    <a:pt x="0" y="0"/>
                  </a:moveTo>
                  <a:lnTo>
                    <a:pt x="1332612" y="0"/>
                  </a:lnTo>
                  <a:lnTo>
                    <a:pt x="13326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1645" b="-164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569345" y="1653311"/>
            <a:ext cx="5756588" cy="3511116"/>
            <a:chOff x="0" y="0"/>
            <a:chExt cx="1332612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2612" cy="812800"/>
            </a:xfrm>
            <a:custGeom>
              <a:avLst/>
              <a:gdLst/>
              <a:ahLst/>
              <a:cxnLst/>
              <a:rect l="l" t="t" r="r" b="b"/>
              <a:pathLst>
                <a:path w="1332612" h="812800">
                  <a:moveTo>
                    <a:pt x="0" y="0"/>
                  </a:moveTo>
                  <a:lnTo>
                    <a:pt x="1332612" y="0"/>
                  </a:lnTo>
                  <a:lnTo>
                    <a:pt x="13326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3216" r="-321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346997" y="5586133"/>
            <a:ext cx="13020428" cy="4482109"/>
            <a:chOff x="0" y="0"/>
            <a:chExt cx="17360571" cy="59761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360571" cy="5976146"/>
            </a:xfrm>
            <a:custGeom>
              <a:avLst/>
              <a:gdLst/>
              <a:ahLst/>
              <a:cxnLst/>
              <a:rect l="l" t="t" r="r" b="b"/>
              <a:pathLst>
                <a:path w="17360571" h="5976146">
                  <a:moveTo>
                    <a:pt x="0" y="0"/>
                  </a:moveTo>
                  <a:lnTo>
                    <a:pt x="17360571" y="0"/>
                  </a:lnTo>
                  <a:lnTo>
                    <a:pt x="17360571" y="5976146"/>
                  </a:lnTo>
                  <a:lnTo>
                    <a:pt x="0" y="59761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7360571" cy="59761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690881" lvl="1" indent="-345440" algn="just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A Primeira Revolução Industrial foi um catalisador para o surgimento do ensino público e obrigatório.</a:t>
              </a:r>
            </a:p>
            <a:p>
              <a:pPr marL="690881" lvl="1" indent="-345440" algn="just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As escolas passaram a ser consideradas essenciais para o progresso social e econômico.</a:t>
              </a:r>
            </a:p>
            <a:p>
              <a:pPr marL="690881" lvl="1" indent="-345440" algn="just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Governos e industriais incentivaram a educação para formar uma força de trabalho qualificada.</a:t>
              </a:r>
            </a:p>
            <a:p>
              <a:pPr marL="690881" lvl="1" indent="-345440" algn="just">
                <a:lnSpc>
                  <a:spcPts val="3840"/>
                </a:lnSpc>
                <a:buFont typeface="Arial"/>
                <a:buChar char="•"/>
              </a:pPr>
              <a:r>
                <a:rPr lang="en-US" sz="320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Uma população educada era vista como fundamental para aumentar a produção e promover a inovação industrial.</a:t>
              </a:r>
            </a:p>
            <a:p>
              <a:pPr algn="just">
                <a:lnSpc>
                  <a:spcPts val="3840"/>
                </a:lnSpc>
              </a:pPr>
              <a:endParaRPr lang="en-US" sz="3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76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168199" y="755349"/>
            <a:ext cx="12837550" cy="1667916"/>
            <a:chOff x="0" y="0"/>
            <a:chExt cx="17116733" cy="22238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116734" cy="2223888"/>
            </a:xfrm>
            <a:custGeom>
              <a:avLst/>
              <a:gdLst/>
              <a:ahLst/>
              <a:cxnLst/>
              <a:rect l="l" t="t" r="r" b="b"/>
              <a:pathLst>
                <a:path w="17116734" h="2223888">
                  <a:moveTo>
                    <a:pt x="0" y="0"/>
                  </a:moveTo>
                  <a:lnTo>
                    <a:pt x="17116734" y="0"/>
                  </a:lnTo>
                  <a:lnTo>
                    <a:pt x="17116734" y="2223888"/>
                  </a:lnTo>
                  <a:lnTo>
                    <a:pt x="0" y="22238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7116733" cy="21762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615"/>
                </a:lnSpc>
              </a:pPr>
              <a:r>
                <a:rPr lang="en-US" sz="5199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Catalisadores de Mudança: Novas Forças Moldando o Futuro da Educação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253912" y="2293990"/>
            <a:ext cx="139550" cy="3172627"/>
            <a:chOff x="0" y="0"/>
            <a:chExt cx="186067" cy="4230169"/>
          </a:xfrm>
        </p:grpSpPr>
        <p:sp>
          <p:nvSpPr>
            <p:cNvPr id="8" name="Freeform 8"/>
            <p:cNvSpPr/>
            <p:nvPr/>
          </p:nvSpPr>
          <p:spPr>
            <a:xfrm>
              <a:off x="0" y="24511"/>
              <a:ext cx="186055" cy="4181094"/>
            </a:xfrm>
            <a:custGeom>
              <a:avLst/>
              <a:gdLst/>
              <a:ahLst/>
              <a:cxnLst/>
              <a:rect l="l" t="t" r="r" b="b"/>
              <a:pathLst>
                <a:path w="186055" h="4181094">
                  <a:moveTo>
                    <a:pt x="135255" y="4181094"/>
                  </a:moveTo>
                  <a:lnTo>
                    <a:pt x="0" y="1651"/>
                  </a:lnTo>
                  <a:lnTo>
                    <a:pt x="50800" y="0"/>
                  </a:lnTo>
                  <a:lnTo>
                    <a:pt x="186055" y="41794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 rot="-60000">
            <a:off x="12575741" y="3273249"/>
            <a:ext cx="2593479" cy="353467"/>
            <a:chOff x="0" y="0"/>
            <a:chExt cx="3457972" cy="4712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57972" cy="471289"/>
            </a:xfrm>
            <a:custGeom>
              <a:avLst/>
              <a:gdLst/>
              <a:ahLst/>
              <a:cxnLst/>
              <a:rect l="l" t="t" r="r" b="b"/>
              <a:pathLst>
                <a:path w="3457972" h="471289">
                  <a:moveTo>
                    <a:pt x="0" y="0"/>
                  </a:moveTo>
                  <a:lnTo>
                    <a:pt x="3457972" y="0"/>
                  </a:lnTo>
                  <a:lnTo>
                    <a:pt x="3457972" y="471289"/>
                  </a:lnTo>
                  <a:lnTo>
                    <a:pt x="0" y="471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3457972" cy="4427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72"/>
                </a:lnSpc>
              </a:pPr>
              <a:r>
                <a:rPr lang="en-US" sz="2567" b="1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1,8 Km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572356" y="2293482"/>
            <a:ext cx="88825" cy="6602431"/>
            <a:chOff x="0" y="0"/>
            <a:chExt cx="118433" cy="8803241"/>
          </a:xfrm>
        </p:grpSpPr>
        <p:sp>
          <p:nvSpPr>
            <p:cNvPr id="13" name="Freeform 13"/>
            <p:cNvSpPr/>
            <p:nvPr/>
          </p:nvSpPr>
          <p:spPr>
            <a:xfrm>
              <a:off x="0" y="25273"/>
              <a:ext cx="118491" cy="8752713"/>
            </a:xfrm>
            <a:custGeom>
              <a:avLst/>
              <a:gdLst/>
              <a:ahLst/>
              <a:cxnLst/>
              <a:rect l="l" t="t" r="r" b="b"/>
              <a:pathLst>
                <a:path w="118491" h="8752713">
                  <a:moveTo>
                    <a:pt x="67691" y="8752713"/>
                  </a:moveTo>
                  <a:lnTo>
                    <a:pt x="0" y="381"/>
                  </a:lnTo>
                  <a:lnTo>
                    <a:pt x="50800" y="0"/>
                  </a:lnTo>
                  <a:lnTo>
                    <a:pt x="118491" y="875233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60000">
            <a:off x="12077922" y="7666271"/>
            <a:ext cx="2593479" cy="353467"/>
            <a:chOff x="0" y="0"/>
            <a:chExt cx="3457972" cy="47128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57972" cy="471289"/>
            </a:xfrm>
            <a:custGeom>
              <a:avLst/>
              <a:gdLst/>
              <a:ahLst/>
              <a:cxnLst/>
              <a:rect l="l" t="t" r="r" b="b"/>
              <a:pathLst>
                <a:path w="3457972" h="471289">
                  <a:moveTo>
                    <a:pt x="0" y="0"/>
                  </a:moveTo>
                  <a:lnTo>
                    <a:pt x="3457972" y="0"/>
                  </a:lnTo>
                  <a:lnTo>
                    <a:pt x="3457972" y="471289"/>
                  </a:lnTo>
                  <a:lnTo>
                    <a:pt x="0" y="471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28575"/>
              <a:ext cx="3457972" cy="4427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72"/>
                </a:lnSpc>
              </a:pPr>
              <a:r>
                <a:rPr lang="en-US" sz="2567" b="1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3 Km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057463" y="2471333"/>
            <a:ext cx="14235297" cy="6238768"/>
          </a:xfrm>
          <a:custGeom>
            <a:avLst/>
            <a:gdLst/>
            <a:ahLst/>
            <a:cxnLst/>
            <a:rect l="l" t="t" r="r" b="b"/>
            <a:pathLst>
              <a:path w="14235297" h="6238768">
                <a:moveTo>
                  <a:pt x="0" y="0"/>
                </a:moveTo>
                <a:lnTo>
                  <a:pt x="14235297" y="0"/>
                </a:lnTo>
                <a:lnTo>
                  <a:pt x="14235297" y="6238768"/>
                </a:lnTo>
                <a:lnTo>
                  <a:pt x="0" y="6238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78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76"/>
            <a:ext cx="18292760" cy="10284320"/>
            <a:chOff x="0" y="0"/>
            <a:chExt cx="24390347" cy="13712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0350" cy="13712444"/>
            </a:xfrm>
            <a:custGeom>
              <a:avLst/>
              <a:gdLst/>
              <a:ahLst/>
              <a:cxnLst/>
              <a:rect l="l" t="t" r="r" b="b"/>
              <a:pathLst>
                <a:path w="24390350" h="13712444">
                  <a:moveTo>
                    <a:pt x="0" y="0"/>
                  </a:moveTo>
                  <a:lnTo>
                    <a:pt x="24390350" y="0"/>
                  </a:lnTo>
                  <a:lnTo>
                    <a:pt x="24390350" y="13712444"/>
                  </a:lnTo>
                  <a:lnTo>
                    <a:pt x="0" y="13712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062335" y="482481"/>
            <a:ext cx="911339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40"/>
              </a:lnSpc>
            </a:pPr>
            <a:r>
              <a:rPr lang="en-US" sz="5200" b="1" u="none" spc="10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Proposta de solução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62335" y="1564977"/>
            <a:ext cx="13943055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Criar um sistema de visão computacional conectado a uma rede privativa 5G para estudar o engajamento observacional de alunos em sala de aula no Inatel.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893779" y="4117877"/>
            <a:ext cx="3195330" cy="4798872"/>
            <a:chOff x="0" y="0"/>
            <a:chExt cx="732523" cy="11001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2523" cy="1100133"/>
            </a:xfrm>
            <a:custGeom>
              <a:avLst/>
              <a:gdLst/>
              <a:ahLst/>
              <a:cxnLst/>
              <a:rect l="l" t="t" r="r" b="b"/>
              <a:pathLst>
                <a:path w="732523" h="1100133">
                  <a:moveTo>
                    <a:pt x="41189" y="0"/>
                  </a:moveTo>
                  <a:lnTo>
                    <a:pt x="691334" y="0"/>
                  </a:lnTo>
                  <a:cubicBezTo>
                    <a:pt x="714082" y="0"/>
                    <a:pt x="732523" y="18441"/>
                    <a:pt x="732523" y="41189"/>
                  </a:cubicBezTo>
                  <a:lnTo>
                    <a:pt x="732523" y="1058944"/>
                  </a:lnTo>
                  <a:cubicBezTo>
                    <a:pt x="732523" y="1081692"/>
                    <a:pt x="714082" y="1100133"/>
                    <a:pt x="691334" y="1100133"/>
                  </a:cubicBezTo>
                  <a:lnTo>
                    <a:pt x="41189" y="1100133"/>
                  </a:lnTo>
                  <a:cubicBezTo>
                    <a:pt x="18441" y="1100133"/>
                    <a:pt x="0" y="1081692"/>
                    <a:pt x="0" y="1058944"/>
                  </a:cubicBezTo>
                  <a:lnTo>
                    <a:pt x="0" y="41189"/>
                  </a:lnTo>
                  <a:cubicBezTo>
                    <a:pt x="0" y="18441"/>
                    <a:pt x="18441" y="0"/>
                    <a:pt x="41189" y="0"/>
                  </a:cubicBezTo>
                  <a:close/>
                </a:path>
              </a:pathLst>
            </a:custGeom>
            <a:solidFill>
              <a:srgbClr val="FFE6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32523" cy="1138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65841" y="4818000"/>
            <a:ext cx="2386137" cy="1240492"/>
            <a:chOff x="0" y="0"/>
            <a:chExt cx="644829" cy="3352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4829" cy="335230"/>
            </a:xfrm>
            <a:custGeom>
              <a:avLst/>
              <a:gdLst/>
              <a:ahLst/>
              <a:cxnLst/>
              <a:rect l="l" t="t" r="r" b="b"/>
              <a:pathLst>
                <a:path w="644829" h="335230">
                  <a:moveTo>
                    <a:pt x="68135" y="0"/>
                  </a:moveTo>
                  <a:lnTo>
                    <a:pt x="576694" y="0"/>
                  </a:lnTo>
                  <a:cubicBezTo>
                    <a:pt x="594765" y="0"/>
                    <a:pt x="612095" y="7179"/>
                    <a:pt x="624873" y="19956"/>
                  </a:cubicBezTo>
                  <a:cubicBezTo>
                    <a:pt x="637651" y="32734"/>
                    <a:pt x="644829" y="50065"/>
                    <a:pt x="644829" y="68135"/>
                  </a:cubicBezTo>
                  <a:lnTo>
                    <a:pt x="644829" y="267095"/>
                  </a:lnTo>
                  <a:cubicBezTo>
                    <a:pt x="644829" y="285166"/>
                    <a:pt x="637651" y="302496"/>
                    <a:pt x="624873" y="315274"/>
                  </a:cubicBezTo>
                  <a:cubicBezTo>
                    <a:pt x="612095" y="328052"/>
                    <a:pt x="594765" y="335230"/>
                    <a:pt x="576694" y="335230"/>
                  </a:cubicBezTo>
                  <a:lnTo>
                    <a:pt x="68135" y="335230"/>
                  </a:lnTo>
                  <a:cubicBezTo>
                    <a:pt x="30505" y="335230"/>
                    <a:pt x="0" y="304725"/>
                    <a:pt x="0" y="267095"/>
                  </a:cubicBezTo>
                  <a:lnTo>
                    <a:pt x="0" y="68135"/>
                  </a:lnTo>
                  <a:cubicBezTo>
                    <a:pt x="0" y="50065"/>
                    <a:pt x="7179" y="32734"/>
                    <a:pt x="19956" y="19956"/>
                  </a:cubicBezTo>
                  <a:cubicBezTo>
                    <a:pt x="32734" y="7179"/>
                    <a:pt x="50065" y="0"/>
                    <a:pt x="68135" y="0"/>
                  </a:cubicBezTo>
                  <a:close/>
                </a:path>
              </a:pathLst>
            </a:custGeom>
            <a:solidFill>
              <a:srgbClr val="DBE9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44829" cy="382855"/>
            </a:xfrm>
            <a:prstGeom prst="rect">
              <a:avLst/>
            </a:prstGeom>
          </p:spPr>
          <p:txBody>
            <a:bodyPr lIns="35513" tIns="35513" rIns="35513" bIns="35513" rtlCol="0" anchor="ctr"/>
            <a:lstStyle/>
            <a:p>
              <a:pPr algn="ctr">
                <a:lnSpc>
                  <a:spcPts val="268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25702" y="4208676"/>
            <a:ext cx="2807879" cy="1253208"/>
            <a:chOff x="0" y="0"/>
            <a:chExt cx="758801" cy="3386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58801" cy="338667"/>
            </a:xfrm>
            <a:custGeom>
              <a:avLst/>
              <a:gdLst/>
              <a:ahLst/>
              <a:cxnLst/>
              <a:rect l="l" t="t" r="r" b="b"/>
              <a:pathLst>
                <a:path w="758801" h="338667">
                  <a:moveTo>
                    <a:pt x="57901" y="0"/>
                  </a:moveTo>
                  <a:lnTo>
                    <a:pt x="700899" y="0"/>
                  </a:lnTo>
                  <a:cubicBezTo>
                    <a:pt x="732877" y="0"/>
                    <a:pt x="758801" y="25923"/>
                    <a:pt x="758801" y="57901"/>
                  </a:cubicBezTo>
                  <a:lnTo>
                    <a:pt x="758801" y="280765"/>
                  </a:lnTo>
                  <a:cubicBezTo>
                    <a:pt x="758801" y="296122"/>
                    <a:pt x="752700" y="310849"/>
                    <a:pt x="741842" y="321708"/>
                  </a:cubicBezTo>
                  <a:cubicBezTo>
                    <a:pt x="730983" y="332566"/>
                    <a:pt x="716256" y="338667"/>
                    <a:pt x="700899" y="338667"/>
                  </a:cubicBezTo>
                  <a:lnTo>
                    <a:pt x="57901" y="338667"/>
                  </a:lnTo>
                  <a:cubicBezTo>
                    <a:pt x="42545" y="338667"/>
                    <a:pt x="27818" y="332566"/>
                    <a:pt x="16959" y="321708"/>
                  </a:cubicBezTo>
                  <a:cubicBezTo>
                    <a:pt x="6100" y="310849"/>
                    <a:pt x="0" y="296122"/>
                    <a:pt x="0" y="280765"/>
                  </a:cubicBezTo>
                  <a:lnTo>
                    <a:pt x="0" y="57901"/>
                  </a:lnTo>
                  <a:cubicBezTo>
                    <a:pt x="0" y="42545"/>
                    <a:pt x="6100" y="27818"/>
                    <a:pt x="16959" y="16959"/>
                  </a:cubicBezTo>
                  <a:cubicBezTo>
                    <a:pt x="27818" y="6100"/>
                    <a:pt x="42545" y="0"/>
                    <a:pt x="57901" y="0"/>
                  </a:cubicBezTo>
                  <a:close/>
                </a:path>
              </a:pathLst>
            </a:custGeom>
            <a:solidFill>
              <a:srgbClr val="E2D5E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758801" cy="348192"/>
            </a:xfrm>
            <a:prstGeom prst="rect">
              <a:avLst/>
            </a:prstGeom>
          </p:spPr>
          <p:txBody>
            <a:bodyPr lIns="35513" tIns="35513" rIns="35513" bIns="35513" rtlCol="0" anchor="ctr"/>
            <a:lstStyle/>
            <a:p>
              <a:pPr algn="ctr">
                <a:lnSpc>
                  <a:spcPts val="251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95296" y="6801827"/>
            <a:ext cx="2527228" cy="1342930"/>
            <a:chOff x="0" y="0"/>
            <a:chExt cx="682957" cy="36291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2957" cy="362913"/>
            </a:xfrm>
            <a:custGeom>
              <a:avLst/>
              <a:gdLst/>
              <a:ahLst/>
              <a:cxnLst/>
              <a:rect l="l" t="t" r="r" b="b"/>
              <a:pathLst>
                <a:path w="682957" h="362913">
                  <a:moveTo>
                    <a:pt x="64331" y="0"/>
                  </a:moveTo>
                  <a:lnTo>
                    <a:pt x="618626" y="0"/>
                  </a:lnTo>
                  <a:cubicBezTo>
                    <a:pt x="635688" y="0"/>
                    <a:pt x="652051" y="6778"/>
                    <a:pt x="664115" y="18842"/>
                  </a:cubicBezTo>
                  <a:cubicBezTo>
                    <a:pt x="676180" y="30907"/>
                    <a:pt x="682957" y="47270"/>
                    <a:pt x="682957" y="64331"/>
                  </a:cubicBezTo>
                  <a:lnTo>
                    <a:pt x="682957" y="298582"/>
                  </a:lnTo>
                  <a:cubicBezTo>
                    <a:pt x="682957" y="334111"/>
                    <a:pt x="654155" y="362913"/>
                    <a:pt x="618626" y="362913"/>
                  </a:cubicBezTo>
                  <a:lnTo>
                    <a:pt x="64331" y="362913"/>
                  </a:lnTo>
                  <a:cubicBezTo>
                    <a:pt x="28802" y="362913"/>
                    <a:pt x="0" y="334111"/>
                    <a:pt x="0" y="298582"/>
                  </a:cubicBezTo>
                  <a:lnTo>
                    <a:pt x="0" y="64331"/>
                  </a:lnTo>
                  <a:cubicBezTo>
                    <a:pt x="0" y="47270"/>
                    <a:pt x="6778" y="30907"/>
                    <a:pt x="18842" y="18842"/>
                  </a:cubicBezTo>
                  <a:cubicBezTo>
                    <a:pt x="30907" y="6778"/>
                    <a:pt x="47270" y="0"/>
                    <a:pt x="64331" y="0"/>
                  </a:cubicBezTo>
                  <a:close/>
                </a:path>
              </a:pathLst>
            </a:custGeom>
            <a:solidFill>
              <a:srgbClr val="F8CE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682957" cy="372438"/>
            </a:xfrm>
            <a:prstGeom prst="rect">
              <a:avLst/>
            </a:prstGeom>
          </p:spPr>
          <p:txBody>
            <a:bodyPr lIns="35513" tIns="35513" rIns="35513" bIns="35513" rtlCol="0" anchor="ctr"/>
            <a:lstStyle/>
            <a:p>
              <a:pPr algn="ctr">
                <a:lnSpc>
                  <a:spcPts val="2517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6651979" y="5438246"/>
            <a:ext cx="2795632" cy="1079067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H="1">
            <a:off x="6722524" y="6517313"/>
            <a:ext cx="2876099" cy="95597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4706676" y="5190036"/>
            <a:ext cx="1504468" cy="365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2182">
                <a:solidFill>
                  <a:srgbClr val="032555"/>
                </a:solidFill>
                <a:latin typeface="Open Sans"/>
                <a:ea typeface="Open Sans"/>
                <a:cs typeface="Open Sans"/>
                <a:sym typeface="Open Sans"/>
              </a:rPr>
              <a:t>5G-in-a-box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06932" y="7290424"/>
            <a:ext cx="2103957" cy="33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068">
                <a:solidFill>
                  <a:srgbClr val="032555"/>
                </a:solidFill>
                <a:latin typeface="Open Sans"/>
                <a:ea typeface="Open Sans"/>
                <a:cs typeface="Open Sans"/>
                <a:sym typeface="Open Sans"/>
              </a:rPr>
              <a:t>Rede de câmeras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91267" y="4522191"/>
            <a:ext cx="1876749" cy="59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2"/>
              </a:lnSpc>
            </a:pPr>
            <a:r>
              <a:rPr lang="en-US" sz="1723">
                <a:solidFill>
                  <a:srgbClr val="032555"/>
                </a:solidFill>
                <a:latin typeface="Open Sans"/>
                <a:ea typeface="Open Sans"/>
                <a:cs typeface="Open Sans"/>
                <a:sym typeface="Open Sans"/>
              </a:rPr>
              <a:t>Reconhecimento Facial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578521" y="7574069"/>
            <a:ext cx="2702241" cy="1253208"/>
            <a:chOff x="0" y="0"/>
            <a:chExt cx="730253" cy="3386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30253" cy="338667"/>
            </a:xfrm>
            <a:custGeom>
              <a:avLst/>
              <a:gdLst/>
              <a:ahLst/>
              <a:cxnLst/>
              <a:rect l="l" t="t" r="r" b="b"/>
              <a:pathLst>
                <a:path w="730253" h="338667">
                  <a:moveTo>
                    <a:pt x="60165" y="0"/>
                  </a:moveTo>
                  <a:lnTo>
                    <a:pt x="670088" y="0"/>
                  </a:lnTo>
                  <a:cubicBezTo>
                    <a:pt x="703316" y="0"/>
                    <a:pt x="730253" y="26937"/>
                    <a:pt x="730253" y="60165"/>
                  </a:cubicBezTo>
                  <a:lnTo>
                    <a:pt x="730253" y="278502"/>
                  </a:lnTo>
                  <a:cubicBezTo>
                    <a:pt x="730253" y="294458"/>
                    <a:pt x="723914" y="309762"/>
                    <a:pt x="712631" y="321045"/>
                  </a:cubicBezTo>
                  <a:cubicBezTo>
                    <a:pt x="701348" y="332328"/>
                    <a:pt x="686045" y="338667"/>
                    <a:pt x="670088" y="338667"/>
                  </a:cubicBezTo>
                  <a:lnTo>
                    <a:pt x="60165" y="338667"/>
                  </a:lnTo>
                  <a:cubicBezTo>
                    <a:pt x="44208" y="338667"/>
                    <a:pt x="28905" y="332328"/>
                    <a:pt x="17622" y="321045"/>
                  </a:cubicBezTo>
                  <a:cubicBezTo>
                    <a:pt x="6339" y="309762"/>
                    <a:pt x="0" y="294458"/>
                    <a:pt x="0" y="278502"/>
                  </a:cubicBezTo>
                  <a:lnTo>
                    <a:pt x="0" y="60165"/>
                  </a:lnTo>
                  <a:cubicBezTo>
                    <a:pt x="0" y="44208"/>
                    <a:pt x="6339" y="28905"/>
                    <a:pt x="17622" y="17622"/>
                  </a:cubicBezTo>
                  <a:cubicBezTo>
                    <a:pt x="28905" y="6339"/>
                    <a:pt x="44208" y="0"/>
                    <a:pt x="60165" y="0"/>
                  </a:cubicBezTo>
                  <a:close/>
                </a:path>
              </a:pathLst>
            </a:custGeom>
            <a:solidFill>
              <a:srgbClr val="D4E7D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730253" cy="348192"/>
            </a:xfrm>
            <a:prstGeom prst="rect">
              <a:avLst/>
            </a:prstGeom>
          </p:spPr>
          <p:txBody>
            <a:bodyPr lIns="35513" tIns="35513" rIns="35513" bIns="35513" rtlCol="0" anchor="ctr"/>
            <a:lstStyle/>
            <a:p>
              <a:pPr algn="ctr">
                <a:lnSpc>
                  <a:spcPts val="2516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728490" y="7887583"/>
            <a:ext cx="2402304" cy="59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2"/>
              </a:lnSpc>
            </a:pPr>
            <a:r>
              <a:rPr lang="en-US" sz="1723">
                <a:solidFill>
                  <a:srgbClr val="032555"/>
                </a:solidFill>
                <a:latin typeface="Open Sans"/>
                <a:ea typeface="Open Sans"/>
                <a:cs typeface="Open Sans"/>
                <a:sym typeface="Open Sans"/>
              </a:rPr>
              <a:t>Detecção de comportamento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719122" y="7574069"/>
            <a:ext cx="3286268" cy="1253208"/>
            <a:chOff x="0" y="0"/>
            <a:chExt cx="888080" cy="33866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88080" cy="338667"/>
            </a:xfrm>
            <a:custGeom>
              <a:avLst/>
              <a:gdLst/>
              <a:ahLst/>
              <a:cxnLst/>
              <a:rect l="l" t="t" r="r" b="b"/>
              <a:pathLst>
                <a:path w="888080" h="338667">
                  <a:moveTo>
                    <a:pt x="49473" y="0"/>
                  </a:moveTo>
                  <a:lnTo>
                    <a:pt x="838608" y="0"/>
                  </a:lnTo>
                  <a:cubicBezTo>
                    <a:pt x="851729" y="0"/>
                    <a:pt x="864312" y="5212"/>
                    <a:pt x="873590" y="14490"/>
                  </a:cubicBezTo>
                  <a:cubicBezTo>
                    <a:pt x="882868" y="23768"/>
                    <a:pt x="888080" y="36352"/>
                    <a:pt x="888080" y="49473"/>
                  </a:cubicBezTo>
                  <a:lnTo>
                    <a:pt x="888080" y="289194"/>
                  </a:lnTo>
                  <a:cubicBezTo>
                    <a:pt x="888080" y="316517"/>
                    <a:pt x="865931" y="338667"/>
                    <a:pt x="838608" y="338667"/>
                  </a:cubicBezTo>
                  <a:lnTo>
                    <a:pt x="49473" y="338667"/>
                  </a:lnTo>
                  <a:cubicBezTo>
                    <a:pt x="36352" y="338667"/>
                    <a:pt x="23768" y="333454"/>
                    <a:pt x="14490" y="324176"/>
                  </a:cubicBezTo>
                  <a:cubicBezTo>
                    <a:pt x="5212" y="314899"/>
                    <a:pt x="0" y="302315"/>
                    <a:pt x="0" y="289194"/>
                  </a:cubicBezTo>
                  <a:lnTo>
                    <a:pt x="0" y="49473"/>
                  </a:lnTo>
                  <a:cubicBezTo>
                    <a:pt x="0" y="36352"/>
                    <a:pt x="5212" y="23768"/>
                    <a:pt x="14490" y="14490"/>
                  </a:cubicBezTo>
                  <a:cubicBezTo>
                    <a:pt x="23768" y="5212"/>
                    <a:pt x="36352" y="0"/>
                    <a:pt x="49473" y="0"/>
                  </a:cubicBezTo>
                  <a:close/>
                </a:path>
              </a:pathLst>
            </a:custGeom>
            <a:solidFill>
              <a:srgbClr val="FFE6C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888080" cy="348192"/>
            </a:xfrm>
            <a:prstGeom prst="rect">
              <a:avLst/>
            </a:prstGeom>
          </p:spPr>
          <p:txBody>
            <a:bodyPr lIns="35513" tIns="35513" rIns="35513" bIns="35513" rtlCol="0" anchor="ctr"/>
            <a:lstStyle/>
            <a:p>
              <a:pPr algn="ctr">
                <a:lnSpc>
                  <a:spcPts val="2516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 flipH="1">
            <a:off x="9598623" y="4835280"/>
            <a:ext cx="927079" cy="168203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flipH="1" flipV="1">
            <a:off x="9514435" y="6539199"/>
            <a:ext cx="1064086" cy="166147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flipH="1">
            <a:off x="11929642" y="5461884"/>
            <a:ext cx="0" cy="211218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3" name="AutoShape 33"/>
          <p:cNvSpPr/>
          <p:nvPr/>
        </p:nvSpPr>
        <p:spPr>
          <a:xfrm flipH="1">
            <a:off x="13280762" y="8200673"/>
            <a:ext cx="143836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15173978" y="7887583"/>
            <a:ext cx="2592183" cy="59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2"/>
              </a:lnSpc>
            </a:pPr>
            <a:r>
              <a:rPr lang="en-US" sz="1723">
                <a:solidFill>
                  <a:srgbClr val="032555"/>
                </a:solidFill>
                <a:latin typeface="Open Sans"/>
                <a:ea typeface="Open Sans"/>
                <a:cs typeface="Open Sans"/>
                <a:sym typeface="Open Sans"/>
              </a:rPr>
              <a:t>Perfil de engajamento observacional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490492" y="8955048"/>
            <a:ext cx="2202656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Visão 5G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452AA9114C74DB233E85CC49C021D" ma:contentTypeVersion="13" ma:contentTypeDescription="Create a new document." ma:contentTypeScope="" ma:versionID="22bb10662a4e9040469ecb479258da48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5ca055a7fcefba3cd192426c34e939c6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5e868a-31e1-4ebe-9651-7b5e2b90c47f">
      <Terms xmlns="http://schemas.microsoft.com/office/infopath/2007/PartnerControls"/>
    </lcf76f155ced4ddcb4097134ff3c332f>
    <TaxCatchAll xmlns="2aa2c7b6-9799-4ab1-b0ee-3db142e654af" xsi:nil="true"/>
  </documentManagement>
</p:properties>
</file>

<file path=customXml/itemProps1.xml><?xml version="1.0" encoding="utf-8"?>
<ds:datastoreItem xmlns:ds="http://schemas.openxmlformats.org/officeDocument/2006/customXml" ds:itemID="{5D701B98-5BB2-4A2C-9D98-F21F9A50EC18}"/>
</file>

<file path=customXml/itemProps2.xml><?xml version="1.0" encoding="utf-8"?>
<ds:datastoreItem xmlns:ds="http://schemas.openxmlformats.org/officeDocument/2006/customXml" ds:itemID="{3C1B247E-AE59-4C13-8D44-508EC4786311}"/>
</file>

<file path=customXml/itemProps3.xml><?xml version="1.0" encoding="utf-8"?>
<ds:datastoreItem xmlns:ds="http://schemas.openxmlformats.org/officeDocument/2006/customXml" ds:itemID="{696B80C2-9475-41E1-9F6B-9B82C1678E4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2160</Words>
  <Application>Microsoft Office PowerPoint</Application>
  <PresentationFormat>Personalizar</PresentationFormat>
  <Paragraphs>277</Paragraphs>
  <Slides>18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Open Sans</vt:lpstr>
      <vt:lpstr>Barlow Bold</vt:lpstr>
      <vt:lpstr>Calibri</vt:lpstr>
      <vt:lpstr>Calibri (MS) Bold</vt:lpstr>
      <vt:lpstr>Barlow</vt:lpstr>
      <vt:lpstr>Open Sans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Sala de aula inteligente com Rede Privativa 5G</dc:title>
  <cp:lastModifiedBy>Lucas Brennor Alves de Farias</cp:lastModifiedBy>
  <cp:revision>5</cp:revision>
  <dcterms:created xsi:type="dcterms:W3CDTF">2006-08-16T00:00:00Z</dcterms:created>
  <dcterms:modified xsi:type="dcterms:W3CDTF">2025-05-20T12:49:00Z</dcterms:modified>
  <dc:identifier>DAGna1x2WAs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519000.000000000</vt:lpwstr>
  </property>
  <property fmtid="{D5CDD505-2E9C-101B-9397-08002B2CF9AE}" pid="3" name="ContentTypeId">
    <vt:lpwstr>0x01010010D452AA9114C74DB233E85CC49C021D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