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31"/>
  </p:notesMasterIdLst>
  <p:sldIdLst>
    <p:sldId id="263" r:id="rId7"/>
    <p:sldId id="299" r:id="rId8"/>
    <p:sldId id="303" r:id="rId9"/>
    <p:sldId id="304" r:id="rId10"/>
    <p:sldId id="311" r:id="rId11"/>
    <p:sldId id="308" r:id="rId12"/>
    <p:sldId id="312" r:id="rId13"/>
    <p:sldId id="313" r:id="rId14"/>
    <p:sldId id="315" r:id="rId15"/>
    <p:sldId id="296" r:id="rId16"/>
    <p:sldId id="298" r:id="rId17"/>
    <p:sldId id="273" r:id="rId18"/>
    <p:sldId id="287" r:id="rId19"/>
    <p:sldId id="300" r:id="rId20"/>
    <p:sldId id="289" r:id="rId21"/>
    <p:sldId id="290" r:id="rId22"/>
    <p:sldId id="292" r:id="rId23"/>
    <p:sldId id="291" r:id="rId24"/>
    <p:sldId id="293" r:id="rId25"/>
    <p:sldId id="297" r:id="rId26"/>
    <p:sldId id="301" r:id="rId27"/>
    <p:sldId id="302" r:id="rId28"/>
    <p:sldId id="294" r:id="rId29"/>
    <p:sldId id="307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418"/>
    <a:srgbClr val="0015CA"/>
    <a:srgbClr val="262626"/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3E52D-4BF5-719F-7E1A-2658FDB3BCD7}" v="2254" dt="2025-05-18T21:32:52.157"/>
    <p1510:client id="{39396F13-CD86-4792-CFC9-8A0B2847AA96}" v="169" dt="2025-05-18T20:51:32.553"/>
    <p1510:client id="{5D223A21-461A-0F6A-845F-BCCF217496AF}" v="113" dt="2025-05-18T20:21:19.022"/>
    <p1510:client id="{9BC60DE3-7F90-9D08-92B7-87F895D23B74}" v="534" dt="2025-05-18T23:13:49.360"/>
    <p1510:client id="{DF3779E6-443D-044D-CEF0-B3EBACD37700}" v="3" dt="2025-05-18T21:42:26.146"/>
    <p1510:client id="{F085E1D4-0AF0-42BB-F0F5-CE912290DF46}" v="55" dt="2025-05-17T22:20:38.594"/>
    <p1510:client id="{F911BDDA-A1D8-6C56-EE25-D09C461F4DA8}" v="44" dt="2025-05-19T00:56:09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NOME PALESTRANTE</a:t>
            </a:r>
          </a:p>
          <a:p>
            <a:endParaRPr lang="en-US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live/2hCBwAo_Fv8" TargetMode="External"/><Relationship Id="rId2" Type="http://schemas.openxmlformats.org/officeDocument/2006/relationships/hyperlink" Target="https://youtube.com/live/bsDGWSYPcRE?feature=shar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1" y="2645675"/>
            <a:ext cx="5703932" cy="659048"/>
          </a:xfrm>
        </p:spPr>
        <p:txBody>
          <a:bodyPr>
            <a:noAutofit/>
          </a:bodyPr>
          <a:lstStyle/>
          <a:p>
            <a:pPr algn="r"/>
            <a:r>
              <a:rPr lang="pt-BR" sz="3200" b="1">
                <a:solidFill>
                  <a:schemeClr val="bg1"/>
                </a:solidFill>
                <a:latin typeface="Barlow"/>
              </a:rPr>
              <a:t>Boas Vindas ao WRNP 2025</a:t>
            </a:r>
            <a:endParaRPr lang="pt-BR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Barlow"/>
              </a:rPr>
              <a:t>Iara Machado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Barlow"/>
              </a:rPr>
              <a:t>Diretora Executiva de PD&amp;I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054EF-789C-BBBC-6E19-F769FCAE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Novidades WRNP 2025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74C7C-AC18-718D-7C02-D10FFB044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Arena Startups</a:t>
            </a:r>
          </a:p>
          <a:p>
            <a:endParaRPr lang="pt-BR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0931FAF0-E03B-0F15-25C2-4586BF470798}"/>
              </a:ext>
            </a:extLst>
          </p:cNvPr>
          <p:cNvSpPr txBox="1">
            <a:spLocks/>
          </p:cNvSpPr>
          <p:nvPr/>
        </p:nvSpPr>
        <p:spPr>
          <a:xfrm>
            <a:off x="2285772" y="1553897"/>
            <a:ext cx="6494557" cy="1236324"/>
          </a:xfrm>
          <a:prstGeom prst="rect">
            <a:avLst/>
          </a:prstGeom>
        </p:spPr>
        <p:txBody>
          <a:bodyPr lIns="91440" tIns="45720" rIns="91440" bIns="45720" numCol="2" spcCol="360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Barlow"/>
              </a:rPr>
              <a:t>14 startups</a:t>
            </a:r>
          </a:p>
          <a:p>
            <a:r>
              <a:rPr lang="pt-BR">
                <a:latin typeface="Barlow"/>
              </a:rPr>
              <a:t>2 parques tecnológicos</a:t>
            </a:r>
            <a:endParaRPr lang="pt-BR"/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9A33E0DB-66CF-499C-5B26-17D249F39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96" y="1362207"/>
            <a:ext cx="3092363" cy="3076705"/>
          </a:xfrm>
          <a:prstGeom prst="rect">
            <a:avLst/>
          </a:prstGeom>
        </p:spPr>
      </p:pic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5F74E2F-A504-2153-37BC-78223248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84" y="2386860"/>
            <a:ext cx="2792130" cy="26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2D599-9625-8221-C6EF-16D251A7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56A0A-63B3-4C33-BDBB-CAC2C5D22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1" y="2645675"/>
            <a:ext cx="5703932" cy="659048"/>
          </a:xfrm>
        </p:spPr>
        <p:txBody>
          <a:bodyPr>
            <a:noAutofit/>
          </a:bodyPr>
          <a:lstStyle/>
          <a:p>
            <a:pPr algn="r"/>
            <a:r>
              <a:rPr lang="pt-BR" sz="3200" b="1">
                <a:solidFill>
                  <a:schemeClr val="bg1"/>
                </a:solidFill>
                <a:latin typeface="Barlow"/>
              </a:rPr>
              <a:t>WRNP GAME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3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B0D11AC-E1B3-4EA8-824F-0C4A569D1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9" b="4994"/>
          <a:stretch/>
        </p:blipFill>
        <p:spPr>
          <a:xfrm>
            <a:off x="3179487" y="1130209"/>
            <a:ext cx="4286250" cy="3882368"/>
          </a:xfrm>
          <a:prstGeom prst="rect">
            <a:avLst/>
          </a:prstGeom>
        </p:spPr>
      </p:pic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4F003450-F0EE-4F7A-9FFC-BC8B27C79E30}"/>
              </a:ext>
            </a:extLst>
          </p:cNvPr>
          <p:cNvSpPr txBox="1">
            <a:spLocks/>
          </p:cNvSpPr>
          <p:nvPr/>
        </p:nvSpPr>
        <p:spPr>
          <a:xfrm>
            <a:off x="2657159" y="65235"/>
            <a:ext cx="5996190" cy="9818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>
                <a:latin typeface="Barlow"/>
              </a:rPr>
              <a:t>wrnp-game.rnp.br</a:t>
            </a:r>
          </a:p>
        </p:txBody>
      </p:sp>
    </p:spTree>
    <p:extLst>
      <p:ext uri="{BB962C8B-B14F-4D97-AF65-F5344CB8AC3E}">
        <p14:creationId xmlns:p14="http://schemas.microsoft.com/office/powerpoint/2010/main" val="24915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889938"/>
          </a:xfrm>
        </p:spPr>
        <p:txBody>
          <a:bodyPr/>
          <a:lstStyle/>
          <a:p>
            <a:r>
              <a:rPr lang="pt-BR"/>
              <a:t>Passo 1: </a:t>
            </a:r>
            <a:br>
              <a:rPr lang="pt-BR"/>
            </a:b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Baixe a carteira digital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8159E9-2258-4EB1-B4AC-9EC8C2DA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20" y="1615845"/>
            <a:ext cx="1733639" cy="20448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0BC779-5E1C-4E1D-91E8-3AC36180C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3"/>
          <a:stretch/>
        </p:blipFill>
        <p:spPr>
          <a:xfrm>
            <a:off x="4154084" y="1615845"/>
            <a:ext cx="4906790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582B3-5C12-D48D-4E0C-5E897F1EA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431CBAF-E4DC-E227-6768-6651EA25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9" b="4994"/>
          <a:stretch/>
        </p:blipFill>
        <p:spPr>
          <a:xfrm>
            <a:off x="3179487" y="1130209"/>
            <a:ext cx="4286250" cy="3882368"/>
          </a:xfrm>
          <a:prstGeom prst="rect">
            <a:avLst/>
          </a:prstGeom>
        </p:spPr>
      </p:pic>
      <p:sp>
        <p:nvSpPr>
          <p:cNvPr id="11" name="Espaço Reservado para Conteúdo 6">
            <a:extLst>
              <a:ext uri="{FF2B5EF4-FFF2-40B4-BE49-F238E27FC236}">
                <a16:creationId xmlns:a16="http://schemas.microsoft.com/office/drawing/2014/main" id="{3D2675FD-CBC2-EF39-3506-DE9601226251}"/>
              </a:ext>
            </a:extLst>
          </p:cNvPr>
          <p:cNvSpPr txBox="1">
            <a:spLocks/>
          </p:cNvSpPr>
          <p:nvPr/>
        </p:nvSpPr>
        <p:spPr>
          <a:xfrm>
            <a:off x="2657159" y="65235"/>
            <a:ext cx="5996190" cy="9818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>
                <a:latin typeface="Barlow"/>
              </a:rPr>
              <a:t>wrnp-game.rnp.br</a:t>
            </a:r>
          </a:p>
        </p:txBody>
      </p:sp>
    </p:spTree>
    <p:extLst>
      <p:ext uri="{BB962C8B-B14F-4D97-AF65-F5344CB8AC3E}">
        <p14:creationId xmlns:p14="http://schemas.microsoft.com/office/powerpoint/2010/main" val="44838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877539" cy="889938"/>
          </a:xfrm>
        </p:spPr>
        <p:txBody>
          <a:bodyPr/>
          <a:lstStyle/>
          <a:p>
            <a:r>
              <a:rPr lang="pt-BR"/>
              <a:t>Passo 2: </a:t>
            </a:r>
            <a:br>
              <a:rPr lang="pt-BR"/>
            </a:b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Solicite sua credencial de participação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104680-3868-476A-936F-F9A14CA2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23" y="1405467"/>
            <a:ext cx="5649113" cy="3562847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14EEE81-A9F8-4103-BAAA-D842DEFEBF64}"/>
              </a:ext>
            </a:extLst>
          </p:cNvPr>
          <p:cNvGrpSpPr/>
          <p:nvPr/>
        </p:nvGrpSpPr>
        <p:grpSpPr>
          <a:xfrm>
            <a:off x="5137264" y="1164576"/>
            <a:ext cx="3334415" cy="2643447"/>
            <a:chOff x="3747030" y="650532"/>
            <a:chExt cx="5229955" cy="4077269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F87D179-62B8-45D6-9E65-D9F8CABD2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7030" y="650532"/>
              <a:ext cx="5229955" cy="4077269"/>
            </a:xfrm>
            <a:prstGeom prst="rect">
              <a:avLst/>
            </a:prstGeom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2429E0C-FF57-4E49-8098-270194289FBB}"/>
                </a:ext>
              </a:extLst>
            </p:cNvPr>
            <p:cNvSpPr/>
            <p:nvPr/>
          </p:nvSpPr>
          <p:spPr>
            <a:xfrm>
              <a:off x="5295207" y="2751514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4EDF30B-835F-4284-B677-3C8D44D13CC6}"/>
                </a:ext>
              </a:extLst>
            </p:cNvPr>
            <p:cNvSpPr/>
            <p:nvPr/>
          </p:nvSpPr>
          <p:spPr>
            <a:xfrm>
              <a:off x="5821680" y="3186890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390FF6B-1D23-4CDA-B6FE-3D79B94C4F96}"/>
                </a:ext>
              </a:extLst>
            </p:cNvPr>
            <p:cNvSpPr/>
            <p:nvPr/>
          </p:nvSpPr>
          <p:spPr>
            <a:xfrm>
              <a:off x="6348153" y="3622266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5F216341-092B-49E4-8F96-E77820615BF6}"/>
                </a:ext>
              </a:extLst>
            </p:cNvPr>
            <p:cNvSpPr/>
            <p:nvPr/>
          </p:nvSpPr>
          <p:spPr>
            <a:xfrm>
              <a:off x="6999316" y="3049730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3D7C083-E435-477E-9D61-AD301BAC047A}"/>
                </a:ext>
              </a:extLst>
            </p:cNvPr>
            <p:cNvSpPr/>
            <p:nvPr/>
          </p:nvSpPr>
          <p:spPr>
            <a:xfrm>
              <a:off x="7293032" y="3878920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64438D7-A70B-4786-B448-152140A26B70}"/>
                </a:ext>
              </a:extLst>
            </p:cNvPr>
            <p:cNvSpPr/>
            <p:nvPr/>
          </p:nvSpPr>
          <p:spPr>
            <a:xfrm>
              <a:off x="5045824" y="4153240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0C66434-4213-4FAC-AD4D-94318BEE6721}"/>
                </a:ext>
              </a:extLst>
            </p:cNvPr>
            <p:cNvSpPr/>
            <p:nvPr/>
          </p:nvSpPr>
          <p:spPr>
            <a:xfrm>
              <a:off x="5819218" y="4078426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323936E-88E7-4F4E-BA5D-3E134C0A3A9C}"/>
                </a:ext>
              </a:extLst>
            </p:cNvPr>
            <p:cNvSpPr/>
            <p:nvPr/>
          </p:nvSpPr>
          <p:spPr>
            <a:xfrm>
              <a:off x="4954527" y="2552006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DF5B1A72-1704-4127-9808-CED18568085E}"/>
                </a:ext>
              </a:extLst>
            </p:cNvPr>
            <p:cNvSpPr/>
            <p:nvPr/>
          </p:nvSpPr>
          <p:spPr>
            <a:xfrm>
              <a:off x="7459287" y="2505034"/>
              <a:ext cx="166255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689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877539" cy="889938"/>
          </a:xfrm>
        </p:spPr>
        <p:txBody>
          <a:bodyPr/>
          <a:lstStyle/>
          <a:p>
            <a:r>
              <a:rPr lang="pt-BR"/>
              <a:t>Passo 2: </a:t>
            </a:r>
            <a:br>
              <a:rPr lang="pt-BR"/>
            </a:b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Solicite sua credencial de participação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003686E-C938-4C15-8259-B7271F17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6" y="1496291"/>
            <a:ext cx="25590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7B2BFD-7DA3-41F7-B890-40DA4F042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" t="12714" r="3039" b="57074"/>
          <a:stretch/>
        </p:blipFill>
        <p:spPr>
          <a:xfrm>
            <a:off x="4048299" y="2405733"/>
            <a:ext cx="2145925" cy="7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7160172" cy="889938"/>
          </a:xfrm>
        </p:spPr>
        <p:txBody>
          <a:bodyPr/>
          <a:lstStyle/>
          <a:p>
            <a:r>
              <a:rPr lang="pt-BR"/>
              <a:t>Passo 3: </a:t>
            </a: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Interaja no evento 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e colete as credenciais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D516EA-A0D1-4FAE-9CF3-A89026CD7CE2}"/>
              </a:ext>
            </a:extLst>
          </p:cNvPr>
          <p:cNvSpPr txBox="1"/>
          <p:nvPr/>
        </p:nvSpPr>
        <p:spPr>
          <a:xfrm>
            <a:off x="2177934" y="1695038"/>
            <a:ext cx="698269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/>
              <a:t>20 credenciais = </a:t>
            </a:r>
            <a:br>
              <a:rPr lang="pt-BR" sz="2800"/>
            </a:br>
            <a:r>
              <a:rPr lang="pt-BR" sz="2800" b="1"/>
              <a:t>Sorteio</a:t>
            </a:r>
            <a:r>
              <a:rPr lang="pt-BR" sz="2800"/>
              <a:t> de uma viagem a </a:t>
            </a:r>
            <a:r>
              <a:rPr lang="pt-BR" sz="2800" b="1"/>
              <a:t>Santiago do Chile</a:t>
            </a:r>
            <a:r>
              <a:rPr lang="pt-BR" sz="2800"/>
              <a:t> com direito à acompanhante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366135-1ADA-44F7-A211-AAB4B89B0B62}"/>
              </a:ext>
            </a:extLst>
          </p:cNvPr>
          <p:cNvSpPr txBox="1"/>
          <p:nvPr/>
        </p:nvSpPr>
        <p:spPr>
          <a:xfrm>
            <a:off x="2266461" y="3610495"/>
            <a:ext cx="665018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/>
              <a:t>3 credenciais = </a:t>
            </a:r>
            <a:br>
              <a:rPr lang="pt-BR" sz="2800"/>
            </a:br>
            <a:r>
              <a:rPr lang="pt-BR" sz="2800" b="1"/>
              <a:t>Vale brinde</a:t>
            </a:r>
            <a:r>
              <a:rPr lang="pt-BR" sz="2800"/>
              <a:t> para troca por </a:t>
            </a:r>
            <a:r>
              <a:rPr lang="pt-BR" sz="2800" b="1"/>
              <a:t>squeeze</a:t>
            </a:r>
            <a:r>
              <a:rPr lang="pt-BR" sz="2800"/>
              <a:t> WRNP</a:t>
            </a:r>
          </a:p>
        </p:txBody>
      </p:sp>
    </p:spTree>
    <p:extLst>
      <p:ext uri="{BB962C8B-B14F-4D97-AF65-F5344CB8AC3E}">
        <p14:creationId xmlns:p14="http://schemas.microsoft.com/office/powerpoint/2010/main" val="180063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7160172" cy="889938"/>
          </a:xfrm>
        </p:spPr>
        <p:txBody>
          <a:bodyPr/>
          <a:lstStyle/>
          <a:p>
            <a:r>
              <a:rPr lang="pt-BR"/>
              <a:t>Passo 3: </a:t>
            </a: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Interaja no evento 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  <a:t>e colete as credenciais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D516EA-A0D1-4FAE-9CF3-A89026CD7CE2}"/>
              </a:ext>
            </a:extLst>
          </p:cNvPr>
          <p:cNvSpPr txBox="1"/>
          <p:nvPr/>
        </p:nvSpPr>
        <p:spPr>
          <a:xfrm>
            <a:off x="2344189" y="1886989"/>
            <a:ext cx="5627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3 credenciais = “Vale brinde”</a:t>
            </a:r>
            <a:br>
              <a:rPr lang="pt-BR" sz="2800"/>
            </a:br>
            <a:endParaRPr lang="pt-BR" sz="2800"/>
          </a:p>
          <a:p>
            <a:r>
              <a:rPr lang="pt-BR" sz="2800"/>
              <a:t>20 credenciais = Sorteio de brindes no encerramento do WRNP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A255F3-67C3-4439-B148-351817151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" r="3293"/>
          <a:stretch/>
        </p:blipFill>
        <p:spPr>
          <a:xfrm>
            <a:off x="1870364" y="0"/>
            <a:ext cx="7298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9D2D2CA7-14E3-4C18-B507-BEF9F61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7160172" cy="889938"/>
          </a:xfrm>
        </p:spPr>
        <p:txBody>
          <a:bodyPr/>
          <a:lstStyle/>
          <a:p>
            <a:r>
              <a:rPr lang="pt-BR"/>
              <a:t>Total de credenciais disponíveis:</a:t>
            </a:r>
            <a:br>
              <a:rPr lang="pt-BR" sz="2800" b="1" i="0">
                <a:solidFill>
                  <a:srgbClr val="000A8C"/>
                </a:solidFill>
                <a:effectLst/>
                <a:latin typeface="Barlow" panose="00000500000000000000" pitchFamily="2" charset="0"/>
              </a:rPr>
            </a:b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366135-1ADA-44F7-A211-AAB4B89B0B62}"/>
              </a:ext>
            </a:extLst>
          </p:cNvPr>
          <p:cNvSpPr txBox="1"/>
          <p:nvPr/>
        </p:nvSpPr>
        <p:spPr>
          <a:xfrm>
            <a:off x="2202873" y="1164576"/>
            <a:ext cx="67054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/>
              <a:t>20 credenciais de visita aos estandes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/>
              <a:t>3 credenciais de participação em palestras: duas nas sessões de retorno do almoço no auditório principal e uma na sessão do </a:t>
            </a:r>
            <a:r>
              <a:rPr lang="pt-BR" sz="2400" err="1"/>
              <a:t>keynote</a:t>
            </a:r>
            <a:r>
              <a:rPr lang="pt-BR" sz="240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/>
              <a:t>1 credencial de visita ao espaço "Arena Startup".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/>
              <a:t>1 credencial de resposta à pesquisa de satisfação</a:t>
            </a:r>
          </a:p>
        </p:txBody>
      </p:sp>
    </p:spTree>
    <p:extLst>
      <p:ext uri="{BB962C8B-B14F-4D97-AF65-F5344CB8AC3E}">
        <p14:creationId xmlns:p14="http://schemas.microsoft.com/office/powerpoint/2010/main" val="25307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BE2DC-6FCF-4755-36B2-45377793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Bem vindos ao 26o WRNP na cidade de Natal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9859EB-9513-9EBE-54FD-CFED4ADC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00" y="906917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Alguns fatos históricos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D699C6-7E9D-0165-DE80-28593F54E7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90004" y="1284718"/>
            <a:ext cx="4290768" cy="3802602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 dirty="0">
                <a:latin typeface="Barlow"/>
              </a:rPr>
              <a:t>Em 2003 realizamos aqui em Natal o 4o WRNP junto com o SBRC com 270 inscritos.</a:t>
            </a:r>
          </a:p>
          <a:p>
            <a:pPr marL="285750" indent="-285750">
              <a:buChar char="•"/>
            </a:pPr>
            <a:r>
              <a:rPr lang="pt-BR" dirty="0">
                <a:latin typeface="Barlow"/>
              </a:rPr>
              <a:t>O que estávamos discutindo naquele momento : Vídeo sob demanda, Vídeo conferência, Voz sobre IP, </a:t>
            </a:r>
            <a:r>
              <a:rPr lang="pt-BR" dirty="0" err="1">
                <a:latin typeface="Barlow"/>
              </a:rPr>
              <a:t>QoS</a:t>
            </a:r>
            <a:r>
              <a:rPr lang="pt-BR" dirty="0">
                <a:latin typeface="Barlow"/>
              </a:rPr>
              <a:t>, Diretórios</a:t>
            </a:r>
          </a:p>
          <a:p>
            <a:pPr marL="285750" indent="-285750">
              <a:buChar char="•"/>
            </a:pPr>
            <a:r>
              <a:rPr lang="pt-BR" dirty="0">
                <a:latin typeface="Barlow"/>
              </a:rPr>
              <a:t>Projeto Giga – acesso direto a fibra ótica  por DWDM</a:t>
            </a:r>
            <a:endParaRPr lang="pt-BR" dirty="0"/>
          </a:p>
          <a:p>
            <a:pPr marL="285750" indent="-285750">
              <a:buChar char="•"/>
            </a:pPr>
            <a:r>
              <a:rPr lang="pt-BR" b="1">
                <a:latin typeface="Barlow"/>
              </a:rPr>
              <a:t>Backbone capacidade agregada - 362Mbps</a:t>
            </a:r>
            <a:endParaRPr lang="pt-BR" b="1"/>
          </a:p>
          <a:p>
            <a:pPr marL="285750" indent="-285750">
              <a:buChar char="•"/>
            </a:pPr>
            <a:r>
              <a:rPr lang="pt-BR" dirty="0">
                <a:latin typeface="Barlow"/>
              </a:rPr>
              <a:t>Não tínhamos: "  Youtube, whatsapp, nuvem, </a:t>
            </a:r>
            <a:r>
              <a:rPr lang="pt-BR" dirty="0" err="1">
                <a:latin typeface="Barlow"/>
              </a:rPr>
              <a:t>meet</a:t>
            </a:r>
            <a:r>
              <a:rPr lang="pt-BR" dirty="0">
                <a:latin typeface="Barlow"/>
              </a:rPr>
              <a:t>, zoom" e principalmente banda disponível </a:t>
            </a:r>
            <a:endParaRPr lang="pt-BR" dirty="0"/>
          </a:p>
          <a:p>
            <a:pPr marL="285750" indent="-285750">
              <a:buChar char="•"/>
            </a:pPr>
            <a:endParaRPr lang="pt-BR"/>
          </a:p>
        </p:txBody>
      </p:sp>
      <p:pic>
        <p:nvPicPr>
          <p:cNvPr id="5" name="Imagem 4" descr="Auditório com pessoas sentadas&#10;&#10;O conteúdo gerado por IA pode estar incorreto.">
            <a:extLst>
              <a:ext uri="{FF2B5EF4-FFF2-40B4-BE49-F238E27FC236}">
                <a16:creationId xmlns:a16="http://schemas.microsoft.com/office/drawing/2014/main" id="{F661E53F-EC0E-1519-CF35-9F06CA0E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057" y="680794"/>
            <a:ext cx="2286000" cy="1619250"/>
          </a:xfrm>
          <a:prstGeom prst="rect">
            <a:avLst/>
          </a:prstGeom>
        </p:spPr>
      </p:pic>
      <p:pic>
        <p:nvPicPr>
          <p:cNvPr id="6" name="Imagem 5" descr="Pessoas falando no microfone&#10;&#10;O conteúdo gerado por IA pode estar incorreto.">
            <a:extLst>
              <a:ext uri="{FF2B5EF4-FFF2-40B4-BE49-F238E27FC236}">
                <a16:creationId xmlns:a16="http://schemas.microsoft.com/office/drawing/2014/main" id="{A0344AE4-8239-7FCF-A84B-66DED3BB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558" y="2401400"/>
            <a:ext cx="2667000" cy="1000125"/>
          </a:xfrm>
          <a:prstGeom prst="rect">
            <a:avLst/>
          </a:prstGeom>
        </p:spPr>
      </p:pic>
      <p:pic>
        <p:nvPicPr>
          <p:cNvPr id="7" name="Imagem 6" descr="Grupo de pessoas sentadas em uma sala&#10;&#10;O conteúdo gerado por IA pode estar incorreto.">
            <a:extLst>
              <a:ext uri="{FF2B5EF4-FFF2-40B4-BE49-F238E27FC236}">
                <a16:creationId xmlns:a16="http://schemas.microsoft.com/office/drawing/2014/main" id="{AF3D6728-3726-8BED-7517-C7A53D5D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47" y="3490057"/>
            <a:ext cx="2286611" cy="16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88F0DC-DED1-42B8-B842-823F7130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39" y="0"/>
            <a:ext cx="7290262" cy="516462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3CA2BFE-73FC-43B4-B855-69774854774E}"/>
              </a:ext>
            </a:extLst>
          </p:cNvPr>
          <p:cNvSpPr/>
          <p:nvPr/>
        </p:nvSpPr>
        <p:spPr>
          <a:xfrm>
            <a:off x="2527069" y="1645920"/>
            <a:ext cx="1795549" cy="2069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89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913C-B606-4923-7C2A-265A53B3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ED01E-87A2-100B-09AD-E8E073849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1" y="2645675"/>
            <a:ext cx="5703932" cy="659048"/>
          </a:xfrm>
        </p:spPr>
        <p:txBody>
          <a:bodyPr>
            <a:noAutofit/>
          </a:bodyPr>
          <a:lstStyle/>
          <a:p>
            <a:pPr algn="r"/>
            <a:r>
              <a:rPr lang="pt-BR" sz="3200" b="1">
                <a:solidFill>
                  <a:schemeClr val="bg1"/>
                </a:solidFill>
                <a:latin typeface="Barlow"/>
              </a:rPr>
              <a:t>COQUETEL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8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8A57-0614-6B81-3636-B2529E761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>
            <a:extLst>
              <a:ext uri="{FF2B5EF4-FFF2-40B4-BE49-F238E27FC236}">
                <a16:creationId xmlns:a16="http://schemas.microsoft.com/office/drawing/2014/main" id="{E69BF85E-CC29-2F98-4B12-C6A6D80C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7160172" cy="889938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Coquetel 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00F2AC-7F82-6FFB-B76B-1A367901770B}"/>
              </a:ext>
            </a:extLst>
          </p:cNvPr>
          <p:cNvSpPr txBox="1"/>
          <p:nvPr/>
        </p:nvSpPr>
        <p:spPr>
          <a:xfrm>
            <a:off x="2946730" y="3368934"/>
            <a:ext cx="37391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>
                <a:ea typeface="Calibri"/>
                <a:cs typeface="Calibri"/>
              </a:rPr>
              <a:t>Início às 20h  </a:t>
            </a:r>
            <a:endParaRPr lang="pt-BR" sz="2000"/>
          </a:p>
        </p:txBody>
      </p:sp>
      <p:pic>
        <p:nvPicPr>
          <p:cNvPr id="2" name="Imagem 1" descr="Cervejaria Oktos Natal - Entrega GRÁTIS em Natal/RN">
            <a:extLst>
              <a:ext uri="{FF2B5EF4-FFF2-40B4-BE49-F238E27FC236}">
                <a16:creationId xmlns:a16="http://schemas.microsoft.com/office/drawing/2014/main" id="{F1BA8C52-3F40-39FD-CC4B-7F1CA05F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52" y="1590221"/>
            <a:ext cx="3743325" cy="1219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CE31A8-BF9B-E111-DE6E-BB63F663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66" y="0"/>
            <a:ext cx="32167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7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D652EE-DE7C-113F-B4AE-99E4D8C7B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1D2D654E-36BD-E78E-943E-6CE78BAD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9" y="646592"/>
            <a:ext cx="9063316" cy="399211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B450A2-C0C7-0AAF-9992-AFCCA802BEF5}"/>
              </a:ext>
            </a:extLst>
          </p:cNvPr>
          <p:cNvSpPr txBox="1"/>
          <p:nvPr/>
        </p:nvSpPr>
        <p:spPr>
          <a:xfrm>
            <a:off x="1251438" y="137746"/>
            <a:ext cx="59890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Sem vocês  não seria possível!</a:t>
            </a:r>
            <a:endParaRPr lang="en-US" sz="3200" b="1">
              <a:solidFill>
                <a:schemeClr val="accent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87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205D6-B7DD-CFAD-5789-BFE0509D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Agradecimentos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733237-45CB-7CB1-D23C-29AC788193A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0520" y="958670"/>
            <a:ext cx="6510214" cy="3337343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/>
              <a:t>Aos  participantes inscritos, vocês são a nossa grande motivação!</a:t>
            </a:r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Aos palestrantes, sem vocês o evento não acontece. </a:t>
            </a:r>
          </a:p>
          <a:p>
            <a:pPr marL="285750" indent="-285750">
              <a:buChar char="•"/>
            </a:pPr>
            <a:r>
              <a:rPr lang="pt-BR"/>
              <a:t>Aos nossos apresentadores de palco, obrigada por aceitar o desafio!</a:t>
            </a:r>
          </a:p>
          <a:p>
            <a:pPr marL="285750" indent="-285750">
              <a:buChar char="•"/>
            </a:pPr>
            <a:r>
              <a:rPr lang="pt-BR"/>
              <a:t>Aos nossos patrocinadores! </a:t>
            </a:r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Ao Prof Everton  (coordenador do SBRC) pela parceria. </a:t>
            </a:r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A equipe de eventos da RNP que trabalhou muito antes e irá trabalhar bastantes nesses dois dias. </a:t>
            </a:r>
          </a:p>
          <a:p>
            <a:pPr marL="285750" indent="-285750">
              <a:buChar char="•"/>
            </a:pPr>
            <a:r>
              <a:rPr lang="pt-BR">
                <a:latin typeface="Barlow"/>
              </a:rPr>
              <a:t>Finalmente a equipe de staff do WRNP, voces são incriveís!</a:t>
            </a:r>
          </a:p>
        </p:txBody>
      </p:sp>
    </p:spTree>
    <p:extLst>
      <p:ext uri="{BB962C8B-B14F-4D97-AF65-F5344CB8AC3E}">
        <p14:creationId xmlns:p14="http://schemas.microsoft.com/office/powerpoint/2010/main" val="74411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6DC447-CAF3-06CA-11AF-39187911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327" y="604682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Alguns fatos históricos </a:t>
            </a:r>
            <a:endParaRPr lang="pt-BR" sz="1200"/>
          </a:p>
          <a:p>
            <a:endParaRPr lang="pt-BR"/>
          </a:p>
        </p:txBody>
      </p:sp>
      <p:pic>
        <p:nvPicPr>
          <p:cNvPr id="7" name="Espaço Reservado para Conteúdo 6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CE224DC-6350-A33C-DE40-A18C55F2386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132992" y="1401913"/>
            <a:ext cx="3810000" cy="1666875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7C14CA6-3DAD-20A6-54A3-1BE9AA40A44E}"/>
              </a:ext>
            </a:extLst>
          </p:cNvPr>
          <p:cNvSpPr txBox="1">
            <a:spLocks/>
          </p:cNvSpPr>
          <p:nvPr/>
        </p:nvSpPr>
        <p:spPr>
          <a:xfrm>
            <a:off x="2264996" y="163269"/>
            <a:ext cx="6510215" cy="50913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pt-BR">
                <a:latin typeface="Barlow"/>
              </a:rPr>
              <a:t>Bem vindos ao 26o WRNP na cidade de Natal</a:t>
            </a: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784B5A-C77C-D05E-D753-A9FEB2EAA874}"/>
              </a:ext>
            </a:extLst>
          </p:cNvPr>
          <p:cNvSpPr txBox="1"/>
          <p:nvPr/>
        </p:nvSpPr>
        <p:spPr>
          <a:xfrm>
            <a:off x="2343151" y="3075843"/>
            <a:ext cx="6670429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Batucadas</a:t>
            </a:r>
            <a:r>
              <a:rPr lang="en-US" b="1"/>
              <a:t> e charangas </a:t>
            </a:r>
            <a:r>
              <a:rPr lang="en-US" b="1" err="1"/>
              <a:t>animaram</a:t>
            </a:r>
            <a:r>
              <a:rPr lang="en-US" b="1"/>
              <a:t> no </a:t>
            </a:r>
            <a:r>
              <a:rPr lang="en-US" b="1" err="1"/>
              <a:t>experimento</a:t>
            </a:r>
            <a:r>
              <a:rPr lang="en-US" b="1"/>
              <a:t> com </a:t>
            </a:r>
            <a:r>
              <a:rPr lang="en-US" b="1" err="1"/>
              <a:t>Vídeo</a:t>
            </a:r>
            <a:r>
              <a:rPr lang="en-US" b="1"/>
              <a:t> Digital</a:t>
            </a:r>
          </a:p>
          <a:p>
            <a:r>
              <a:rPr lang="en-US" sz="900" b="1">
                <a:latin typeface="Arial"/>
                <a:cs typeface="Arial"/>
              </a:rPr>
              <a:t>- </a:t>
            </a:r>
            <a:r>
              <a:rPr lang="en-US" sz="900" err="1">
                <a:latin typeface="Arial"/>
                <a:cs typeface="Arial"/>
              </a:rPr>
              <a:t>foi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configurado</a:t>
            </a:r>
            <a:r>
              <a:rPr lang="en-US" sz="900">
                <a:latin typeface="Arial"/>
                <a:cs typeface="Arial"/>
              </a:rPr>
              <a:t> QoS </a:t>
            </a:r>
            <a:r>
              <a:rPr lang="en-US" sz="900" err="1">
                <a:latin typeface="Arial"/>
                <a:cs typeface="Arial"/>
              </a:rPr>
              <a:t>nos</a:t>
            </a:r>
            <a:r>
              <a:rPr lang="en-US" sz="900">
                <a:latin typeface="Arial"/>
                <a:cs typeface="Arial"/>
              </a:rPr>
              <a:t> links entre Natal , São Paulo e Florianópolis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D71D92-F82E-E781-D5E5-4E1363D4B6F4}"/>
              </a:ext>
            </a:extLst>
          </p:cNvPr>
          <p:cNvSpPr txBox="1"/>
          <p:nvPr/>
        </p:nvSpPr>
        <p:spPr>
          <a:xfrm>
            <a:off x="2423747" y="1053612"/>
            <a:ext cx="6670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Palestras </a:t>
            </a:r>
            <a:r>
              <a:rPr lang="en-US" b="1" err="1"/>
              <a:t>foram</a:t>
            </a:r>
            <a:r>
              <a:rPr lang="en-US" b="1"/>
              <a:t> </a:t>
            </a:r>
            <a:r>
              <a:rPr lang="en-US" b="1" err="1"/>
              <a:t>exibidas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 no site da RNP</a:t>
            </a: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D167C3-7681-4D14-95BF-3D131CBE87DB}"/>
              </a:ext>
            </a:extLst>
          </p:cNvPr>
          <p:cNvSpPr txBox="1"/>
          <p:nvPr/>
        </p:nvSpPr>
        <p:spPr>
          <a:xfrm>
            <a:off x="2343150" y="3683976"/>
            <a:ext cx="62527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Transmissão</a:t>
            </a:r>
            <a:r>
              <a:rPr lang="en-US" b="1"/>
              <a:t> de </a:t>
            </a:r>
            <a:r>
              <a:rPr lang="en-US" b="1" err="1"/>
              <a:t>videoconferência</a:t>
            </a:r>
            <a:r>
              <a:rPr lang="en-US" b="1"/>
              <a:t>  </a:t>
            </a:r>
            <a:r>
              <a:rPr lang="en-US" b="1" err="1"/>
              <a:t>transcorreu</a:t>
            </a:r>
            <a:r>
              <a:rPr lang="en-US" b="1"/>
              <a:t> com </a:t>
            </a:r>
            <a:r>
              <a:rPr lang="en-US" b="1" err="1"/>
              <a:t>poucas</a:t>
            </a:r>
            <a:r>
              <a:rPr lang="en-US" b="1"/>
              <a:t> </a:t>
            </a:r>
            <a:r>
              <a:rPr lang="en-US" b="1" err="1"/>
              <a:t>perdas</a:t>
            </a:r>
            <a:r>
              <a:rPr lang="en-US" b="1"/>
              <a:t> e boa </a:t>
            </a:r>
            <a:r>
              <a:rPr lang="en-US" b="1" err="1"/>
              <a:t>imagem</a:t>
            </a:r>
            <a:endParaRPr lang="en-US" b="1">
              <a:ea typeface="Calibri"/>
              <a:cs typeface="Calibri"/>
            </a:endParaRPr>
          </a:p>
          <a:p>
            <a:r>
              <a:rPr lang="en-US" sz="900">
                <a:latin typeface="Arial"/>
                <a:cs typeface="Arial"/>
              </a:rPr>
              <a:t>Para as duas </a:t>
            </a:r>
            <a:r>
              <a:rPr lang="en-US" sz="900" err="1">
                <a:latin typeface="Arial"/>
                <a:cs typeface="Arial"/>
              </a:rPr>
              <a:t>videoconferências</a:t>
            </a:r>
            <a:r>
              <a:rPr lang="en-US" sz="900">
                <a:latin typeface="Arial"/>
                <a:cs typeface="Arial"/>
              </a:rPr>
              <a:t>  </a:t>
            </a:r>
            <a:r>
              <a:rPr lang="en-US" sz="900" err="1">
                <a:latin typeface="Arial"/>
                <a:cs typeface="Arial"/>
              </a:rPr>
              <a:t>internacionais</a:t>
            </a:r>
            <a:r>
              <a:rPr lang="en-US" sz="900">
                <a:latin typeface="Arial"/>
                <a:cs typeface="Arial"/>
              </a:rPr>
              <a:t>, </a:t>
            </a:r>
            <a:r>
              <a:rPr lang="en-US" sz="900" err="1">
                <a:latin typeface="Arial"/>
                <a:cs typeface="Arial"/>
              </a:rPr>
              <a:t>foi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utilizado</a:t>
            </a:r>
            <a:r>
              <a:rPr lang="en-US" sz="900">
                <a:latin typeface="Arial"/>
                <a:cs typeface="Arial"/>
              </a:rPr>
              <a:t> o link de 2Mbps </a:t>
            </a:r>
            <a:r>
              <a:rPr lang="en-US" sz="900" err="1">
                <a:latin typeface="Arial"/>
                <a:cs typeface="Arial"/>
              </a:rPr>
              <a:t>dedicado</a:t>
            </a:r>
            <a:r>
              <a:rPr lang="en-US" sz="900">
                <a:latin typeface="Arial"/>
                <a:cs typeface="Arial"/>
              </a:rPr>
              <a:t> entre o Rio e Natal e </a:t>
            </a:r>
            <a:r>
              <a:rPr lang="en-US" sz="900" err="1">
                <a:latin typeface="Arial"/>
                <a:cs typeface="Arial"/>
              </a:rPr>
              <a:t>foram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realizadas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configurações</a:t>
            </a:r>
            <a:r>
              <a:rPr lang="en-US" sz="900">
                <a:latin typeface="Arial"/>
                <a:cs typeface="Arial"/>
              </a:rPr>
              <a:t> para a </a:t>
            </a:r>
            <a:r>
              <a:rPr lang="en-US" sz="900" err="1">
                <a:latin typeface="Arial"/>
                <a:cs typeface="Arial"/>
              </a:rPr>
              <a:t>chegada</a:t>
            </a:r>
            <a:r>
              <a:rPr lang="en-US" sz="900">
                <a:latin typeface="Arial"/>
                <a:cs typeface="Arial"/>
              </a:rPr>
              <a:t>, a </a:t>
            </a:r>
            <a:r>
              <a:rPr lang="en-US" sz="900" err="1">
                <a:latin typeface="Arial"/>
                <a:cs typeface="Arial"/>
              </a:rPr>
              <a:t>partir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deste</a:t>
            </a:r>
            <a:r>
              <a:rPr lang="en-US" sz="900">
                <a:latin typeface="Arial"/>
                <a:cs typeface="Arial"/>
              </a:rPr>
              <a:t> link, </a:t>
            </a:r>
            <a:r>
              <a:rPr lang="en-US" sz="900" err="1">
                <a:latin typeface="Arial"/>
                <a:cs typeface="Arial"/>
              </a:rPr>
              <a:t>até</a:t>
            </a:r>
            <a:r>
              <a:rPr lang="en-US" sz="900">
                <a:latin typeface="Arial"/>
                <a:cs typeface="Arial"/>
              </a:rPr>
              <a:t> a Internet2 e </a:t>
            </a:r>
            <a:r>
              <a:rPr lang="en-US" sz="900" err="1">
                <a:latin typeface="Arial"/>
                <a:cs typeface="Arial"/>
              </a:rPr>
              <a:t>consequentemente</a:t>
            </a:r>
            <a:r>
              <a:rPr lang="en-US" sz="900">
                <a:latin typeface="Arial"/>
                <a:cs typeface="Arial"/>
              </a:rPr>
              <a:t> a rede </a:t>
            </a:r>
            <a:r>
              <a:rPr lang="en-US" sz="900" err="1">
                <a:latin typeface="Arial"/>
                <a:cs typeface="Arial"/>
              </a:rPr>
              <a:t>Canarie</a:t>
            </a:r>
            <a:r>
              <a:rPr lang="en-US" sz="900">
                <a:latin typeface="Arial"/>
                <a:cs typeface="Arial"/>
              </a:rPr>
              <a:t> (Canada) e rede </a:t>
            </a:r>
            <a:r>
              <a:rPr lang="en-US" sz="900" err="1">
                <a:latin typeface="Arial"/>
                <a:cs typeface="Arial"/>
              </a:rPr>
              <a:t>Géant</a:t>
            </a:r>
            <a:r>
              <a:rPr lang="en-US" sz="900">
                <a:latin typeface="Arial"/>
                <a:cs typeface="Arial"/>
              </a:rPr>
              <a:t> (</a:t>
            </a:r>
            <a:r>
              <a:rPr lang="en-US" sz="900" err="1">
                <a:latin typeface="Arial"/>
                <a:cs typeface="Arial"/>
              </a:rPr>
              <a:t>Croácia</a:t>
            </a:r>
            <a:r>
              <a:rPr lang="en-US" sz="900">
                <a:latin typeface="Arial"/>
                <a:cs typeface="Arial"/>
              </a:rPr>
              <a:t>). </a:t>
            </a:r>
            <a:r>
              <a:rPr lang="en-US" sz="900" err="1">
                <a:latin typeface="Arial"/>
                <a:cs typeface="Arial"/>
              </a:rPr>
              <a:t>Foi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utilizado</a:t>
            </a:r>
            <a:r>
              <a:rPr lang="en-US" sz="900">
                <a:latin typeface="Arial"/>
                <a:cs typeface="Arial"/>
              </a:rPr>
              <a:t> o software NetMeeting. A </a:t>
            </a:r>
            <a:r>
              <a:rPr lang="en-US" sz="900" err="1">
                <a:latin typeface="Arial"/>
                <a:cs typeface="Arial"/>
              </a:rPr>
              <a:t>velocidade</a:t>
            </a:r>
            <a:r>
              <a:rPr lang="en-US" sz="900">
                <a:latin typeface="Arial"/>
                <a:cs typeface="Arial"/>
              </a:rPr>
              <a:t> de </a:t>
            </a:r>
            <a:r>
              <a:rPr lang="en-US" sz="900" err="1">
                <a:latin typeface="Arial"/>
                <a:cs typeface="Arial"/>
              </a:rPr>
              <a:t>transmissão</a:t>
            </a:r>
            <a:r>
              <a:rPr lang="en-US" sz="900">
                <a:latin typeface="Arial"/>
                <a:cs typeface="Arial"/>
              </a:rPr>
              <a:t>  </a:t>
            </a:r>
            <a:r>
              <a:rPr lang="en-US" sz="900" err="1">
                <a:latin typeface="Arial"/>
                <a:cs typeface="Arial"/>
              </a:rPr>
              <a:t>empregada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foi</a:t>
            </a:r>
            <a:r>
              <a:rPr lang="en-US" sz="900">
                <a:latin typeface="Arial"/>
                <a:cs typeface="Arial"/>
              </a:rPr>
              <a:t> de 128Kbps. A </a:t>
            </a:r>
            <a:r>
              <a:rPr lang="en-US" sz="900" err="1">
                <a:latin typeface="Arial"/>
                <a:cs typeface="Arial"/>
              </a:rPr>
              <a:t>transmissão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ocorreu</a:t>
            </a:r>
            <a:r>
              <a:rPr lang="en-US" sz="900">
                <a:latin typeface="Arial"/>
                <a:cs typeface="Arial"/>
              </a:rPr>
              <a:t> com </a:t>
            </a:r>
            <a:r>
              <a:rPr lang="en-US" sz="900" err="1">
                <a:latin typeface="Arial"/>
                <a:cs typeface="Arial"/>
              </a:rPr>
              <a:t>poucas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perdas</a:t>
            </a:r>
            <a:r>
              <a:rPr lang="en-US" sz="900">
                <a:latin typeface="Arial"/>
                <a:cs typeface="Arial"/>
              </a:rPr>
              <a:t> e a </a:t>
            </a:r>
            <a:r>
              <a:rPr lang="en-US" sz="900" err="1">
                <a:latin typeface="Arial"/>
                <a:cs typeface="Arial"/>
              </a:rPr>
              <a:t>imagem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foi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bem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recebida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por</a:t>
            </a:r>
            <a:r>
              <a:rPr lang="en-US" sz="900">
                <a:latin typeface="Arial"/>
                <a:cs typeface="Arial"/>
              </a:rPr>
              <a:t> </a:t>
            </a:r>
            <a:r>
              <a:rPr lang="en-US" sz="900" err="1">
                <a:latin typeface="Arial"/>
                <a:cs typeface="Arial"/>
              </a:rPr>
              <a:t>eles</a:t>
            </a:r>
            <a:r>
              <a:rPr lang="en-US" sz="90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08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C8EE-D179-FDE2-E98B-4F3082FB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4ED7F-E5D5-15A3-8AF0-5979D62E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327" y="604682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Alguns fatos históricos </a:t>
            </a:r>
            <a:endParaRPr lang="pt-BR" sz="1200"/>
          </a:p>
          <a:p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9BBEF5-F0A0-C2D1-0AC2-24ACA0E92B8F}"/>
              </a:ext>
            </a:extLst>
          </p:cNvPr>
          <p:cNvSpPr txBox="1">
            <a:spLocks/>
          </p:cNvSpPr>
          <p:nvPr/>
        </p:nvSpPr>
        <p:spPr>
          <a:xfrm>
            <a:off x="2264996" y="163269"/>
            <a:ext cx="6510215" cy="50913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r>
              <a:rPr lang="pt-BR">
                <a:latin typeface="Barlow"/>
              </a:rPr>
              <a:t>Bem vindos ao 26o WRNP na cidade de Natal</a:t>
            </a: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DEF7E3D-919A-027F-EE98-841546256C3C}"/>
              </a:ext>
            </a:extLst>
          </p:cNvPr>
          <p:cNvSpPr txBox="1"/>
          <p:nvPr/>
        </p:nvSpPr>
        <p:spPr>
          <a:xfrm>
            <a:off x="2343151" y="1449265"/>
            <a:ext cx="667042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100"/>
              <a:t>Para o </a:t>
            </a:r>
            <a:r>
              <a:rPr lang="en-US" sz="1100" err="1"/>
              <a:t>experimento</a:t>
            </a:r>
            <a:r>
              <a:rPr lang="en-US" sz="1100"/>
              <a:t> de VoIP, </a:t>
            </a:r>
            <a:r>
              <a:rPr lang="en-US" sz="1100" err="1"/>
              <a:t>apenas</a:t>
            </a:r>
            <a:r>
              <a:rPr lang="en-US" sz="1100"/>
              <a:t> </a:t>
            </a:r>
            <a:r>
              <a:rPr lang="en-US" sz="1100" err="1"/>
              <a:t>foi</a:t>
            </a:r>
            <a:r>
              <a:rPr lang="en-US" sz="1100"/>
              <a:t> </a:t>
            </a:r>
            <a:r>
              <a:rPr lang="en-US" sz="1100" err="1"/>
              <a:t>priorizado</a:t>
            </a:r>
            <a:r>
              <a:rPr lang="en-US" sz="1100"/>
              <a:t> o </a:t>
            </a:r>
            <a:r>
              <a:rPr lang="en-US" sz="1100" err="1"/>
              <a:t>saindo</a:t>
            </a:r>
            <a:r>
              <a:rPr lang="en-US" sz="1100"/>
              <a:t> do Rio Grande do Norte para um </a:t>
            </a:r>
            <a:r>
              <a:rPr lang="en-US" sz="1100" err="1"/>
              <a:t>servidor</a:t>
            </a:r>
            <a:r>
              <a:rPr lang="en-US" sz="1100"/>
              <a:t> no Rio de Janeiro, </a:t>
            </a:r>
            <a:r>
              <a:rPr lang="en-US" sz="1100" err="1"/>
              <a:t>onde</a:t>
            </a:r>
            <a:r>
              <a:rPr lang="en-US" sz="1100"/>
              <a:t> </a:t>
            </a:r>
            <a:r>
              <a:rPr lang="en-US" sz="1100" err="1"/>
              <a:t>não</a:t>
            </a:r>
            <a:r>
              <a:rPr lang="en-US" sz="1100"/>
              <a:t> </a:t>
            </a:r>
            <a:r>
              <a:rPr lang="en-US" sz="1100" err="1"/>
              <a:t>foram</a:t>
            </a:r>
            <a:r>
              <a:rPr lang="en-US" sz="1100"/>
              <a:t> </a:t>
            </a:r>
            <a:r>
              <a:rPr lang="en-US" sz="1100" err="1"/>
              <a:t>feitas</a:t>
            </a:r>
            <a:r>
              <a:rPr lang="en-US" sz="1100"/>
              <a:t> </a:t>
            </a:r>
            <a:r>
              <a:rPr lang="en-US" sz="1100" err="1"/>
              <a:t>configurações</a:t>
            </a:r>
            <a:r>
              <a:rPr lang="en-US" sz="1100"/>
              <a:t> </a:t>
            </a:r>
            <a:r>
              <a:rPr lang="en-US" sz="1100" err="1"/>
              <a:t>especiais</a:t>
            </a:r>
            <a:r>
              <a:rPr lang="en-US" sz="1100"/>
              <a:t> de QoS.</a:t>
            </a:r>
            <a:endParaRPr lang="pt-BR" sz="110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/>
              <a:t>Foram </a:t>
            </a:r>
            <a:r>
              <a:rPr lang="en-US" sz="1100" err="1"/>
              <a:t>realizadas</a:t>
            </a:r>
            <a:r>
              <a:rPr lang="en-US" sz="1100"/>
              <a:t> 440 </a:t>
            </a:r>
            <a:r>
              <a:rPr lang="en-US" sz="1100" err="1"/>
              <a:t>ligações</a:t>
            </a:r>
            <a:r>
              <a:rPr lang="en-US" sz="1100"/>
              <a:t> VoIP entre Natal e Rio de Janeiro</a:t>
            </a:r>
            <a:endParaRPr lang="en-US" sz="110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100"/>
              <a:t>Foram </a:t>
            </a:r>
            <a:r>
              <a:rPr lang="en-US" sz="1100" err="1"/>
              <a:t>utilizados</a:t>
            </a:r>
            <a:r>
              <a:rPr lang="en-US" sz="1100"/>
              <a:t> um gateway Cisco </a:t>
            </a:r>
            <a:r>
              <a:rPr lang="en-US" sz="1100" err="1"/>
              <a:t>em</a:t>
            </a:r>
            <a:r>
              <a:rPr lang="en-US" sz="1100"/>
              <a:t> Natal, </a:t>
            </a:r>
            <a:r>
              <a:rPr lang="en-US" sz="1100" err="1"/>
              <a:t>conectado</a:t>
            </a:r>
            <a:r>
              <a:rPr lang="en-US" sz="1100"/>
              <a:t> a  4 </a:t>
            </a:r>
            <a:r>
              <a:rPr lang="en-US" sz="1100" err="1"/>
              <a:t>ramais</a:t>
            </a:r>
            <a:r>
              <a:rPr lang="en-US" sz="1100"/>
              <a:t> do hotel (</a:t>
            </a:r>
            <a:r>
              <a:rPr lang="en-US" sz="1100" err="1"/>
              <a:t>ramais</a:t>
            </a:r>
            <a:r>
              <a:rPr lang="en-US" sz="1100"/>
              <a:t>: 781,782, 783 e 784) e outro, no Rio de Janeiro, com porta E1 </a:t>
            </a:r>
            <a:r>
              <a:rPr lang="en-US" sz="1100" err="1"/>
              <a:t>conectada</a:t>
            </a:r>
            <a:r>
              <a:rPr lang="en-US" sz="1100"/>
              <a:t> </a:t>
            </a:r>
            <a:r>
              <a:rPr lang="en-US" sz="1100" err="1"/>
              <a:t>ao</a:t>
            </a:r>
            <a:r>
              <a:rPr lang="en-US" sz="1100"/>
              <a:t> PBX da UFRJ (</a:t>
            </a:r>
            <a:r>
              <a:rPr lang="en-US" sz="1100" err="1"/>
              <a:t>permitindo</a:t>
            </a:r>
            <a:r>
              <a:rPr lang="en-US" sz="1100"/>
              <a:t> 12 </a:t>
            </a:r>
            <a:r>
              <a:rPr lang="en-US" sz="1100" err="1"/>
              <a:t>ligações</a:t>
            </a:r>
            <a:r>
              <a:rPr lang="en-US" sz="1100"/>
              <a:t> </a:t>
            </a:r>
            <a:r>
              <a:rPr lang="en-US" sz="1100" err="1"/>
              <a:t>simultâneas</a:t>
            </a:r>
            <a:r>
              <a:rPr lang="en-US" sz="1100"/>
              <a:t>).</a:t>
            </a:r>
            <a:endParaRPr lang="en-US" sz="1100">
              <a:ea typeface="Calibri"/>
              <a:cs typeface="Calibri"/>
            </a:endParaRPr>
          </a:p>
          <a:p>
            <a:endParaRPr lang="en-US" sz="1100"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A0EB0F-1EB0-5508-B004-47508BA8C1AB}"/>
              </a:ext>
            </a:extLst>
          </p:cNvPr>
          <p:cNvSpPr txBox="1"/>
          <p:nvPr/>
        </p:nvSpPr>
        <p:spPr>
          <a:xfrm>
            <a:off x="2423746" y="987668"/>
            <a:ext cx="62527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VoIP no Hotel do evento</a:t>
            </a:r>
            <a:endParaRPr lang="pt-BR"/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928870EE-DA0C-2956-3A4F-BD1367AB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058" y="2558195"/>
            <a:ext cx="3414346" cy="197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C065-4FBB-F590-2FA1-BB97A774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WRNP 2025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DF03BD-3709-4638-6565-CA150D7B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115" y="1168855"/>
            <a:ext cx="6495561" cy="3606206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 b="1" dirty="0">
                <a:solidFill>
                  <a:schemeClr val="tx1"/>
                </a:solidFill>
                <a:latin typeface="Barlow"/>
              </a:rPr>
              <a:t>Capacidade agregada do </a:t>
            </a:r>
            <a:r>
              <a:rPr lang="pt-BR" b="1" dirty="0" err="1">
                <a:solidFill>
                  <a:schemeClr val="tx1"/>
                </a:solidFill>
                <a:latin typeface="Barlow"/>
              </a:rPr>
              <a:t>backbone</a:t>
            </a:r>
            <a:r>
              <a:rPr lang="pt-BR" b="1" dirty="0">
                <a:solidFill>
                  <a:schemeClr val="tx1"/>
                </a:solidFill>
                <a:latin typeface="Barlow"/>
              </a:rPr>
              <a:t> - 4Tbps</a:t>
            </a:r>
          </a:p>
          <a:p>
            <a:pPr marL="285750" indent="-285750">
              <a:buChar char="•"/>
            </a:pPr>
            <a:r>
              <a:rPr lang="pt-BR" b="1" dirty="0">
                <a:solidFill>
                  <a:schemeClr val="tx1"/>
                </a:solidFill>
                <a:latin typeface="Barlow"/>
              </a:rPr>
              <a:t>Conexão</a:t>
            </a:r>
            <a:endParaRPr lang="pt-BR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1EFF"/>
                </a:solidFill>
                <a:latin typeface="Barlow"/>
              </a:rPr>
              <a:t>2 links de 10 Gbps do hotel ao </a:t>
            </a:r>
            <a:r>
              <a:rPr lang="pt-BR" dirty="0" err="1">
                <a:solidFill>
                  <a:srgbClr val="001EFF"/>
                </a:solidFill>
                <a:latin typeface="Barlow"/>
              </a:rPr>
              <a:t>PoP</a:t>
            </a:r>
            <a:r>
              <a:rPr lang="pt-BR" dirty="0">
                <a:solidFill>
                  <a:srgbClr val="001EFF"/>
                </a:solidFill>
                <a:latin typeface="Barlow"/>
              </a:rPr>
              <a:t>-RN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Transmissão simultânea dos dois palcos do evento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https://youtube.com/live/bsDGWSYPcRE?feature=share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pt-BR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3"/>
              </a:rPr>
              <a:t>https://youtube.com/live/2hCBwAo_Fv8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Acesso </a:t>
            </a:r>
            <a:r>
              <a:rPr lang="pt-BR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Wi-fi</a:t>
            </a: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via </a:t>
            </a:r>
            <a:r>
              <a:rPr lang="pt-BR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Eduroam</a:t>
            </a:r>
            <a:endParaRPr lang="pt-BR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86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0F55C-855A-5A6F-372D-75121076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42" y="362561"/>
            <a:ext cx="6510215" cy="3161478"/>
          </a:xfrm>
        </p:spPr>
        <p:txBody>
          <a:bodyPr lIns="91440" tIns="45720" rIns="91440" bIns="45720" anchor="t"/>
          <a:lstStyle/>
          <a:p>
            <a:pPr algn="ctr"/>
            <a:r>
              <a:rPr lang="pt-BR">
                <a:latin typeface="Barlow"/>
              </a:rPr>
              <a:t>E em 2025?</a:t>
            </a:r>
            <a:br>
              <a:rPr lang="pt-BR">
                <a:latin typeface="Barlow"/>
              </a:rPr>
            </a:br>
            <a:br>
              <a:rPr lang="pt-BR"/>
            </a:br>
            <a:r>
              <a:rPr lang="pt-BR">
                <a:latin typeface="Barlow"/>
              </a:rPr>
              <a:t>Programação do WRNP - 2 dias intensos! </a:t>
            </a:r>
            <a:br>
              <a:rPr lang="pt-BR"/>
            </a:br>
            <a:br>
              <a:rPr lang="pt-BR">
                <a:latin typeface="Barlow"/>
              </a:rPr>
            </a:br>
            <a:r>
              <a:rPr lang="pt-BR">
                <a:latin typeface="Barlow"/>
              </a:rPr>
              <a:t>Arena Startup – encontro com as startups da RNP</a:t>
            </a:r>
            <a:br>
              <a:rPr lang="pt-BR">
                <a:latin typeface="Barlow"/>
              </a:rPr>
            </a:br>
            <a:br>
              <a:rPr lang="pt-BR"/>
            </a:br>
            <a:r>
              <a:rPr lang="pt-BR">
                <a:latin typeface="Barlow"/>
              </a:rPr>
              <a:t>wrnp-game – desafio </a:t>
            </a:r>
            <a:br>
              <a:rPr lang="pt-BR">
                <a:latin typeface="Barlow"/>
              </a:rPr>
            </a:br>
            <a:br>
              <a:rPr lang="pt-BR"/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92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3A2AE-F39A-8B2F-050D-E33D51C8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Programação WRNP 2025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CDAA8C-437B-8C0C-0538-F190AC9A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872" y="644980"/>
            <a:ext cx="6489804" cy="307521"/>
          </a:xfrm>
        </p:spPr>
        <p:txBody>
          <a:bodyPr lIns="91440" tIns="45720" rIns="91440" bIns="45720" anchor="t"/>
          <a:lstStyle/>
          <a:p>
            <a:r>
              <a:rPr lang="pt-BR" sz="1600">
                <a:latin typeface="Barlow"/>
              </a:rPr>
              <a:t>Palco Principal</a:t>
            </a:r>
            <a:endParaRPr lang="pt-BR" sz="16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E31A64-B9E4-ABA0-2817-3802614C47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85462" y="1577272"/>
            <a:ext cx="3654808" cy="3213832"/>
          </a:xfrm>
        </p:spPr>
        <p:txBody>
          <a:bodyPr lIns="91440" tIns="45720" rIns="91440" bIns="45720" numCol="2" spcCol="360000" anchor="t"/>
          <a:lstStyle/>
          <a:p>
            <a:pPr marL="285750" indent="-285750">
              <a:buChar char="•"/>
            </a:pPr>
            <a:r>
              <a:rPr lang="pt-BR" sz="1200">
                <a:latin typeface="Barlow"/>
              </a:rPr>
              <a:t>20 anos do projeto perfSONAR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Resultados dos </a:t>
            </a:r>
            <a:r>
              <a:rPr lang="pt-BR" sz="1200" err="1">
                <a:latin typeface="Barlow"/>
              </a:rPr>
              <a:t>GTs</a:t>
            </a:r>
            <a:r>
              <a:rPr lang="pt-BR" sz="1200">
                <a:latin typeface="Barlow"/>
              </a:rPr>
              <a:t> de Fase 1 do Programa de Serviços Avançados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Boas vindas ao WRNP com o novo Diretor Geral da RNP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>
              <a:latin typeface="Barl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>
              <a:latin typeface="Barl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>
              <a:latin typeface="Barl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Priorização de Vulnerabilidades com Foco em Risco Real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Novidades sobre Redes e Serviços Digitais para o Sistema RNP</a:t>
            </a:r>
            <a:endParaRPr lang="pt-BR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Oportunidades e Desafios de P&amp;D em Sensoriamento Acústico Distribuído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Painel sobre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2A45101C-7DC3-827B-861C-75607ED3C458}"/>
              </a:ext>
            </a:extLst>
          </p:cNvPr>
          <p:cNvSpPr txBox="1">
            <a:spLocks/>
          </p:cNvSpPr>
          <p:nvPr/>
        </p:nvSpPr>
        <p:spPr>
          <a:xfrm>
            <a:off x="5446452" y="1586796"/>
            <a:ext cx="3695628" cy="3383921"/>
          </a:xfrm>
          <a:prstGeom prst="rect">
            <a:avLst/>
          </a:prstGeom>
        </p:spPr>
        <p:txBody>
          <a:bodyPr lIns="91440" tIns="45720" rIns="91440" bIns="45720" numCol="2" spcCol="360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Rede de e-Ciência: desafios para além da infraestrutura</a:t>
            </a:r>
            <a:endParaRPr lang="pt-BR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O Papel da RNP nos Grandes Desafios da Computação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Laboratório Nacional Multiusuário para Experimentações em TICs e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Ciência Aberta: Desafios dos Repositórios de Dados de Pesquisa</a:t>
            </a:r>
            <a:endParaRPr lang="pt-BR" sz="1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>
              <a:latin typeface="Barl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>
              <a:latin typeface="Barlow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Inovação Aberta e </a:t>
            </a:r>
            <a:r>
              <a:rPr lang="pt-BR" sz="1200" err="1">
                <a:latin typeface="Barlow"/>
              </a:rPr>
              <a:t>Deep</a:t>
            </a:r>
            <a:r>
              <a:rPr lang="pt-BR" sz="1200">
                <a:latin typeface="Barlow"/>
              </a:rPr>
              <a:t> </a:t>
            </a:r>
            <a:r>
              <a:rPr lang="pt-BR" sz="1200" err="1">
                <a:latin typeface="Barlow"/>
              </a:rPr>
              <a:t>Techs</a:t>
            </a:r>
            <a:r>
              <a:rPr lang="pt-BR" sz="1200">
                <a:latin typeface="Barlow"/>
              </a:rPr>
              <a:t>: Resolvendo problemas reais com tecnologia de ponta</a:t>
            </a:r>
            <a:endParaRPr lang="pt-BR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>
                <a:latin typeface="Barlow"/>
              </a:rPr>
              <a:t>Blockchain, I.A. e tecnologias digitais: o papel dos observatórios na disseminação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err="1">
                <a:latin typeface="Barlow"/>
              </a:rPr>
              <a:t>Keynote</a:t>
            </a:r>
            <a:r>
              <a:rPr lang="pt-BR" sz="1200">
                <a:latin typeface="Barlow"/>
              </a:rPr>
              <a:t> internacional em conjunto com o SBRC: Robert Metcalfe</a:t>
            </a:r>
            <a:endParaRPr lang="pt-BR" sz="120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C0BB666-75C0-E568-B950-65628E6259A0}"/>
              </a:ext>
            </a:extLst>
          </p:cNvPr>
          <p:cNvSpPr txBox="1">
            <a:spLocks/>
          </p:cNvSpPr>
          <p:nvPr/>
        </p:nvSpPr>
        <p:spPr>
          <a:xfrm>
            <a:off x="2282789" y="974273"/>
            <a:ext cx="3244500" cy="246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latin typeface="Barlow"/>
              </a:rPr>
              <a:t>19 de Maio (2a feira)</a:t>
            </a:r>
            <a:endParaRPr lang="pt-BR" sz="140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38AADD20-F674-5C00-B8DD-CD9D61C6E437}"/>
              </a:ext>
            </a:extLst>
          </p:cNvPr>
          <p:cNvSpPr txBox="1">
            <a:spLocks/>
          </p:cNvSpPr>
          <p:nvPr/>
        </p:nvSpPr>
        <p:spPr>
          <a:xfrm>
            <a:off x="5793431" y="967469"/>
            <a:ext cx="3244500" cy="2462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latin typeface="Barlow"/>
              </a:rPr>
              <a:t>20 de Maio (3a feira)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68993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12B27-86C3-E943-0438-7DBA97D8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/>
              <a:t>Programação WRNP 2025</a:t>
            </a:r>
            <a:endParaRPr lang="pt-BR" b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D04C5C-D4DA-9F19-4BDF-8932151B2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964748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 sz="1400">
                <a:latin typeface="Barlow"/>
              </a:rPr>
              <a:t>19 de Maio (2a feira)</a:t>
            </a:r>
            <a:endParaRPr lang="pt-BR" sz="1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9EDEED-68E6-3C6C-2088-0967C1C789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75962" y="1373164"/>
            <a:ext cx="6920522" cy="3036940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 sz="1200">
                <a:latin typeface="Barlow"/>
              </a:rPr>
              <a:t>Como funciona a Identidade Digital Descentralizada no "WRNP Game"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CT-Cibersegurança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Programa Hackers do Bem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Resultados dos GTs de P&amp;D em Cibersegurança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Dados de Rede para Pesquisa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Pitches das startups da Rede de Colaboração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Projeto Redes Metropolitanas Abertas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PROFISSA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Brasil 6G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Programa OpenRAN Brasil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Mapa de Infraestruturas</a:t>
            </a:r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CT-Saúde Digital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54AFE5A1-A99E-D809-05D4-BC39DA6451A0}"/>
              </a:ext>
            </a:extLst>
          </p:cNvPr>
          <p:cNvSpPr txBox="1">
            <a:spLocks/>
          </p:cNvSpPr>
          <p:nvPr/>
        </p:nvSpPr>
        <p:spPr>
          <a:xfrm>
            <a:off x="2286872" y="644980"/>
            <a:ext cx="6489804" cy="3075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latin typeface="Barlow"/>
              </a:rPr>
              <a:t>Palco Inova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57487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CA6F-6470-CA08-AB44-7E67D1BC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5157C-85A4-AD94-6ED8-720B6E1E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/>
              <a:t>Programação WRNP 2025</a:t>
            </a:r>
            <a:endParaRPr lang="pt-BR" b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FDD86-22C9-8C08-75D3-B0FD6E0A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964748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 sz="1400">
                <a:latin typeface="Barlow"/>
              </a:rPr>
              <a:t>20 de Maio (3a feira)</a:t>
            </a:r>
            <a:endParaRPr lang="pt-BR" sz="140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4C7A93-DCDE-4065-90FF-D0C169F88D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75962" y="1373164"/>
            <a:ext cx="6920522" cy="3036940"/>
          </a:xfrm>
        </p:spPr>
        <p:txBody>
          <a:bodyPr lIns="91440" tIns="45720" rIns="91440" bIns="45720" anchor="t"/>
          <a:lstStyle/>
          <a:p>
            <a:pPr marL="285750" indent="-285750">
              <a:buChar char="•"/>
            </a:pPr>
            <a:r>
              <a:rPr lang="pt-BR" sz="1200">
                <a:latin typeface="Barlow"/>
              </a:rPr>
              <a:t>Força Coletiva, Soluções Inovadoras: A Revolução Silenciosa dos PoPs da RNP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Resultados dos </a:t>
            </a:r>
            <a:r>
              <a:rPr lang="pt-BR" sz="1200" err="1">
                <a:latin typeface="Barlow"/>
              </a:rPr>
              <a:t>GTs</a:t>
            </a:r>
            <a:r>
              <a:rPr lang="pt-BR" sz="1200">
                <a:latin typeface="Barlow"/>
              </a:rPr>
              <a:t> de P&amp;D em Blockchain (projeto Ilíada).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Independência de infraestrutura tecnológica, sustentável e igualdade digital em um país Intercontinental como o Brasil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Sala de aula inteligente - Visão 5G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Rede de Colaboração RNP &amp; Startups</a:t>
            </a:r>
            <a:endParaRPr lang="pt-BR"/>
          </a:p>
          <a:p>
            <a:pPr marL="285750" indent="-285750">
              <a:buChar char="•"/>
            </a:pPr>
            <a:r>
              <a:rPr lang="pt-BR" sz="1200" err="1">
                <a:latin typeface="Barlow"/>
              </a:rPr>
              <a:t>Pitches</a:t>
            </a:r>
            <a:r>
              <a:rPr lang="pt-BR" sz="1200">
                <a:latin typeface="Barlow"/>
              </a:rPr>
              <a:t> das startups da Rede de Colaboração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CT-GId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Gestão de Identidade e de Acesso em Ambientes de e-</a:t>
            </a:r>
            <a:r>
              <a:rPr lang="pt-BR" sz="1200" err="1">
                <a:latin typeface="Barlow"/>
              </a:rPr>
              <a:t>science</a:t>
            </a:r>
            <a:endParaRPr lang="pt-BR" err="1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Homologação de Circuitos com </a:t>
            </a:r>
            <a:r>
              <a:rPr lang="pt-BR" sz="1200" err="1">
                <a:latin typeface="Barlow"/>
              </a:rPr>
              <a:t>MonIpê</a:t>
            </a:r>
            <a:endParaRPr lang="pt-BR" err="1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M-</a:t>
            </a:r>
            <a:r>
              <a:rPr lang="pt-BR" sz="1200" err="1">
                <a:latin typeface="Barlow"/>
              </a:rPr>
              <a:t>Lab</a:t>
            </a:r>
            <a:r>
              <a:rPr lang="pt-BR" sz="1200">
                <a:latin typeface="Barlow"/>
              </a:rPr>
              <a:t> e Melhorias no MonIpê</a:t>
            </a:r>
            <a:endParaRPr lang="pt-BR"/>
          </a:p>
          <a:p>
            <a:pPr marL="285750" indent="-285750">
              <a:buChar char="•"/>
            </a:pPr>
            <a:r>
              <a:rPr lang="pt-BR" sz="1200">
                <a:latin typeface="Barlow"/>
              </a:rPr>
              <a:t>CT-MON</a:t>
            </a:r>
            <a:endParaRPr lang="pt-BR">
              <a:latin typeface="Barlow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BF1A5B8-B70E-707C-1DAC-02B3ACD695AD}"/>
              </a:ext>
            </a:extLst>
          </p:cNvPr>
          <p:cNvSpPr txBox="1">
            <a:spLocks/>
          </p:cNvSpPr>
          <p:nvPr/>
        </p:nvSpPr>
        <p:spPr>
          <a:xfrm>
            <a:off x="2286872" y="644980"/>
            <a:ext cx="6489804" cy="3075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EFF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latin typeface="Barlow"/>
              </a:rPr>
              <a:t>Palco Inova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72227472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Props1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A578E-4425-470F-A888-1CA71D5573B3}">
  <ds:schemaRefs>
    <ds:schemaRef ds:uri="2aa2c7b6-9799-4ab1-b0ee-3db142e654af"/>
    <ds:schemaRef ds:uri="2b5e868a-31e1-4ebe-9651-7b5e2b90c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DE9FC5-F8A3-4DB7-A60C-46C4770C4784}">
  <ds:schemaRefs>
    <ds:schemaRef ds:uri="2aa2c7b6-9799-4ab1-b0ee-3db142e654af"/>
    <ds:schemaRef ds:uri="2b5e868a-31e1-4ebe-9651-7b5e2b90c4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WRNP2025_template</Template>
  <Application>Microsoft Office PowerPoint</Application>
  <PresentationFormat>Apresentação na tela (16:9)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CAPA</vt:lpstr>
      <vt:lpstr>Personalizar design</vt:lpstr>
      <vt:lpstr>1_Personalizar design</vt:lpstr>
      <vt:lpstr>Boas Vindas ao WRNP 2025</vt:lpstr>
      <vt:lpstr>Bem vindos ao 26o WRNP na cidade de Natal</vt:lpstr>
      <vt:lpstr>Apresentação do PowerPoint</vt:lpstr>
      <vt:lpstr>Apresentação do PowerPoint</vt:lpstr>
      <vt:lpstr>WRNP 2025</vt:lpstr>
      <vt:lpstr>E em 2025?  Programação do WRNP - 2 dias intensos!   Arena Startup – encontro com as startups da RNP  wrnp-game – desafio   </vt:lpstr>
      <vt:lpstr>Programação WRNP 2025</vt:lpstr>
      <vt:lpstr>Programação WRNP 2025</vt:lpstr>
      <vt:lpstr>Programação WRNP 2025</vt:lpstr>
      <vt:lpstr>Novidades WRNP 2025</vt:lpstr>
      <vt:lpstr>WRNP GAME</vt:lpstr>
      <vt:lpstr>Apresentação do PowerPoint</vt:lpstr>
      <vt:lpstr>Passo 1:  Baixe a carteira digital </vt:lpstr>
      <vt:lpstr>Apresentação do PowerPoint</vt:lpstr>
      <vt:lpstr>Passo 2:  Solicite sua credencial de participação </vt:lpstr>
      <vt:lpstr>Passo 2:  Solicite sua credencial de participação </vt:lpstr>
      <vt:lpstr>Passo 3: Interaja no evento  e colete as credenciais </vt:lpstr>
      <vt:lpstr>Passo 3: Interaja no evento  e colete as credenciais </vt:lpstr>
      <vt:lpstr>Total de credenciais disponíveis: </vt:lpstr>
      <vt:lpstr>Apresentação do PowerPoint</vt:lpstr>
      <vt:lpstr>COQUETEL</vt:lpstr>
      <vt:lpstr>Coquetel </vt:lpstr>
      <vt:lpstr>Apresentação do PowerPoint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Neumann Ciuffo</dc:creator>
  <cp:revision>12</cp:revision>
  <dcterms:created xsi:type="dcterms:W3CDTF">2025-05-10T10:42:11Z</dcterms:created>
  <dcterms:modified xsi:type="dcterms:W3CDTF">2025-05-19T11:16:58Z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MediaServiceImageTags">
    <vt:lpwstr/>
  </property>
</Properties>
</file>