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71" r:id="rId6"/>
  </p:sldMasterIdLst>
  <p:notesMasterIdLst>
    <p:notesMasterId r:id="rId32"/>
  </p:notesMasterIdLst>
  <p:sldIdLst>
    <p:sldId id="263" r:id="rId7"/>
    <p:sldId id="290" r:id="rId8"/>
    <p:sldId id="264" r:id="rId9"/>
    <p:sldId id="272" r:id="rId10"/>
    <p:sldId id="271" r:id="rId11"/>
    <p:sldId id="283" r:id="rId12"/>
    <p:sldId id="268" r:id="rId13"/>
    <p:sldId id="269" r:id="rId14"/>
    <p:sldId id="297" r:id="rId15"/>
    <p:sldId id="270" r:id="rId16"/>
    <p:sldId id="276" r:id="rId17"/>
    <p:sldId id="273" r:id="rId18"/>
    <p:sldId id="288" r:id="rId19"/>
    <p:sldId id="275" r:id="rId20"/>
    <p:sldId id="274" r:id="rId21"/>
    <p:sldId id="298" r:id="rId22"/>
    <p:sldId id="266" r:id="rId23"/>
    <p:sldId id="294" r:id="rId24"/>
    <p:sldId id="278" r:id="rId25"/>
    <p:sldId id="279" r:id="rId26"/>
    <p:sldId id="280" r:id="rId27"/>
    <p:sldId id="281" r:id="rId28"/>
    <p:sldId id="285" r:id="rId29"/>
    <p:sldId id="296" r:id="rId30"/>
    <p:sldId id="286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F0DB"/>
    <a:srgbClr val="121418"/>
    <a:srgbClr val="0015CA"/>
    <a:srgbClr val="262626"/>
    <a:srgbClr val="001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11FD4-8C68-BB1A-1A2A-A4EF44866709}" v="8" dt="2025-05-20T20:07:32.382"/>
    <p1510:client id="{55E79F84-5F66-64B5-FB3B-7F1318D7AB78}" v="280" dt="2025-05-20T18:33:25.680"/>
    <p1510:client id="{5D543261-B1E7-0E51-97FE-12A5D4F55733}" v="165" dt="2025-05-20T19:50:46.538"/>
    <p1510:client id="{6D853E6E-50EB-3D0E-3FC3-1882FEF3A2E7}" v="9" dt="2025-05-19T19:40:46.663"/>
    <p1510:client id="{71551D3A-48F2-8DD8-6041-C3245CADA821}" v="43" dt="2025-05-20T14:16:43.174"/>
    <p1510:client id="{73A19BA7-3AAC-5049-C187-C65D4E7124E6}" v="187" dt="2025-05-20T19:41:55.209"/>
    <p1510:client id="{7D126E6E-E855-1F81-DE7C-9EA1573A0837}" v="2" dt="2025-05-20T14:18:29.791"/>
    <p1510:client id="{86CB1F1D-3A57-3BDA-7197-716E1441DA6F}" v="8" dt="2025-05-20T13:56:49.298"/>
    <p1510:client id="{9BED1036-0279-69F4-AC99-98AFC0E03654}" v="3" dt="2025-05-20T19:45:30.791"/>
    <p1510:client id="{AF241E6C-5793-AE55-AEA1-CDE5C3C7D3F8}" v="508" dt="2025-05-20T20:07:38.643"/>
    <p1510:client id="{BE2FB6CB-B2D4-21BE-0299-899106629568}" v="7" dt="2025-05-20T19:50:59.263"/>
    <p1510:client id="{C2DD35BF-BB20-524A-CFF0-1E3C802D9B9E}" v="2" dt="2025-05-20T18:56:49.369"/>
    <p1510:client id="{C4978FB0-0FB6-E1F0-B4CF-A618C15B3847}" v="139" dt="2025-05-20T19:18:06.930"/>
    <p1510:client id="{D30F74D6-2746-DA3E-768B-6A340D7D000E}" v="16" dt="2025-05-20T19:23:54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6D92-F9AE-BE40-B8DC-7EFEA2BCA01F}" type="datetimeFigureOut">
              <a:rPr lang="pt-BR" smtClean="0"/>
              <a:t>20/05/2025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50279-B371-2540-9EEC-102D418A1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14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12862" y="1943030"/>
            <a:ext cx="3344982" cy="753277"/>
          </a:xfrm>
        </p:spPr>
        <p:txBody>
          <a:bodyPr anchor="b">
            <a:normAutofit/>
          </a:bodyPr>
          <a:lstStyle>
            <a:lvl1pPr algn="l">
              <a:defRPr sz="2200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5332" y="3518168"/>
            <a:ext cx="3332514" cy="600540"/>
          </a:xfrm>
        </p:spPr>
        <p:txBody>
          <a:bodyPr>
            <a:noAutofit/>
          </a:bodyPr>
          <a:lstStyle>
            <a:lvl1pPr marL="0" indent="0" algn="l">
              <a:buNone/>
              <a:defRPr sz="1700" b="0" i="0">
                <a:solidFill>
                  <a:schemeClr val="tx1"/>
                </a:solidFill>
                <a:latin typeface="Barlow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NOME PALESTRANTE</a:t>
            </a:r>
          </a:p>
          <a:p>
            <a:endParaRPr lang="en-US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12861" y="4414322"/>
            <a:ext cx="3344983" cy="326572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pt-BR" sz="1700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313546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1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/>
              <a:t>Clique para editar os estilos de TEXTO CORRIDO – 1 COLUNA</a:t>
            </a:r>
          </a:p>
        </p:txBody>
      </p:sp>
    </p:spTree>
    <p:extLst>
      <p:ext uri="{BB962C8B-B14F-4D97-AF65-F5344CB8AC3E}">
        <p14:creationId xmlns:p14="http://schemas.microsoft.com/office/powerpoint/2010/main" val="1744730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2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 numCol="2" spcCol="360000"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/>
              <a:t>Clique para editar os estilos de TEXTO CORRIDO – 2 COLUNAS</a:t>
            </a:r>
          </a:p>
        </p:txBody>
      </p:sp>
    </p:spTree>
    <p:extLst>
      <p:ext uri="{BB962C8B-B14F-4D97-AF65-F5344CB8AC3E}">
        <p14:creationId xmlns:p14="http://schemas.microsoft.com/office/powerpoint/2010/main" val="62201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1COLUNA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/>
              <a:t>Clique para editar os estilos de TEXTO CORRIDO – 1 COLUNA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962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/>
              <a:t>Clique para editar os estilos de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21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RNP25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DD00-D899-CE72-DE7B-CAD0DD014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pt-BR"/>
              <a:t>OBRIGADO (A)!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7B4AAF-35FD-FC08-7FFA-20632D614D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Contato palestrante</a:t>
            </a:r>
          </a:p>
        </p:txBody>
      </p:sp>
    </p:spTree>
    <p:extLst>
      <p:ext uri="{BB962C8B-B14F-4D97-AF65-F5344CB8AC3E}">
        <p14:creationId xmlns:p14="http://schemas.microsoft.com/office/powerpoint/2010/main" val="378197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C0A7-A2BE-7F43-977C-5F04F40EA1F3}" type="datetimeFigureOut">
              <a:rPr lang="pt-BR" smtClean="0"/>
              <a:t>20/05/2025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CB45-47E9-9545-833C-EE867628789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2C68B5B-B2D6-BDA3-5153-36563E2BB9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D3EE3E-223B-7A25-1E6D-578616A202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1338"/>
            <a:ext cx="9146380" cy="51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6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58B0F5-A0B7-5E6B-5AE7-867FC778A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1339"/>
            <a:ext cx="9146380" cy="51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8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blockchain.cpqd.com.br/wrnp-dashboard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4FC3E-CF6A-1CCA-26FA-1672D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2191407"/>
            <a:ext cx="4077356" cy="1040047"/>
          </a:xfrm>
        </p:spPr>
        <p:txBody>
          <a:bodyPr>
            <a:noAutofit/>
          </a:bodyPr>
          <a:lstStyle/>
          <a:p>
            <a:pPr algn="r"/>
            <a:r>
              <a:rPr lang="pt-BR" sz="3200" b="1">
                <a:solidFill>
                  <a:schemeClr val="bg1"/>
                </a:solidFill>
              </a:rPr>
              <a:t>Encerramento do </a:t>
            </a:r>
            <a:br>
              <a:rPr lang="pt-BR" sz="3200" b="1">
                <a:solidFill>
                  <a:schemeClr val="bg1"/>
                </a:solidFill>
              </a:rPr>
            </a:br>
            <a:r>
              <a:rPr lang="pt-BR" sz="3200" b="1">
                <a:solidFill>
                  <a:schemeClr val="bg1"/>
                </a:solidFill>
              </a:rPr>
              <a:t>WRNP 2025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DA4C62-6BA6-1881-64F0-E7158E96F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pt-BR">
                <a:solidFill>
                  <a:schemeClr val="bg1"/>
                </a:solidFill>
                <a:latin typeface="Barlow"/>
              </a:rPr>
              <a:t>Leandro </a:t>
            </a:r>
            <a:r>
              <a:rPr lang="pt-BR" err="1">
                <a:solidFill>
                  <a:schemeClr val="bg1"/>
                </a:solidFill>
                <a:latin typeface="Barlow"/>
              </a:rPr>
              <a:t>Ciuffo</a:t>
            </a:r>
          </a:p>
          <a:p>
            <a:pPr algn="r"/>
            <a:r>
              <a:rPr lang="pt-BR">
                <a:solidFill>
                  <a:schemeClr val="bg1"/>
                </a:solidFill>
                <a:latin typeface="Barlow"/>
              </a:rPr>
              <a:t>Leandro Barreto</a:t>
            </a:r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0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Visualizações da transmissão online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5B3B3F-C4F3-91D5-FD7B-0EBB08CE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781994"/>
            <a:ext cx="6601642" cy="382360"/>
          </a:xfrm>
        </p:spPr>
        <p:txBody>
          <a:bodyPr lIns="91440" tIns="45720" rIns="91440" bIns="45720" anchor="t"/>
          <a:lstStyle/>
          <a:p>
            <a:r>
              <a:rPr lang="pt-BR" b="1">
                <a:latin typeface="Barlow"/>
              </a:rPr>
              <a:t>Dia 1</a:t>
            </a:r>
          </a:p>
          <a:p>
            <a:r>
              <a:rPr lang="pt-BR" sz="2400">
                <a:solidFill>
                  <a:schemeClr val="tx1"/>
                </a:solidFill>
                <a:latin typeface="Barlow"/>
              </a:rPr>
              <a:t>Palco Principal – 850 visualizações</a:t>
            </a:r>
          </a:p>
          <a:p>
            <a:r>
              <a:rPr lang="pt-BR" sz="2400">
                <a:solidFill>
                  <a:schemeClr val="tx1"/>
                </a:solidFill>
                <a:latin typeface="Barlow"/>
              </a:rPr>
              <a:t>Palco Inova – 323 visualizações</a:t>
            </a:r>
          </a:p>
          <a:p>
            <a:r>
              <a:rPr lang="pt-BR" b="1">
                <a:latin typeface="Barlow"/>
              </a:rPr>
              <a:t>Dia 2</a:t>
            </a:r>
          </a:p>
          <a:p>
            <a:r>
              <a:rPr lang="pt-BR" sz="2400">
                <a:solidFill>
                  <a:schemeClr val="tx1"/>
                </a:solidFill>
                <a:latin typeface="Barlow"/>
              </a:rPr>
              <a:t>Palco Principal – 452 visualizações</a:t>
            </a:r>
          </a:p>
          <a:p>
            <a:r>
              <a:rPr lang="pt-BR" sz="2400">
                <a:solidFill>
                  <a:schemeClr val="tx1"/>
                </a:solidFill>
                <a:latin typeface="Barlow"/>
              </a:rPr>
              <a:t>Palco Inova – 305 visualizações</a:t>
            </a:r>
          </a:p>
        </p:txBody>
      </p:sp>
      <p:sp>
        <p:nvSpPr>
          <p:cNvPr id="9" name="Espaço Reservado para Conteúdo 6">
            <a:extLst>
              <a:ext uri="{FF2B5EF4-FFF2-40B4-BE49-F238E27FC236}">
                <a16:creationId xmlns:a16="http://schemas.microsoft.com/office/drawing/2014/main" id="{852972F5-2A80-433E-B43D-66973CFED551}"/>
              </a:ext>
            </a:extLst>
          </p:cNvPr>
          <p:cNvSpPr txBox="1">
            <a:spLocks/>
          </p:cNvSpPr>
          <p:nvPr/>
        </p:nvSpPr>
        <p:spPr>
          <a:xfrm>
            <a:off x="2266461" y="3871403"/>
            <a:ext cx="6696824" cy="8971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>
                <a:latin typeface="Barlow"/>
              </a:rPr>
              <a:t>+ de 150 GB de gravações de vídeo </a:t>
            </a:r>
          </a:p>
          <a:p>
            <a:r>
              <a:rPr lang="pt-BR" sz="2400">
                <a:latin typeface="Barlow"/>
              </a:rPr>
              <a:t>+ de 41 vídeos editados e publicados no YouTube</a:t>
            </a:r>
          </a:p>
          <a:p>
            <a:endParaRPr lang="pt-BR" sz="2400"/>
          </a:p>
        </p:txBody>
      </p:sp>
      <p:sp>
        <p:nvSpPr>
          <p:cNvPr id="10" name="Espaço Reservado para Conteúdo 5">
            <a:extLst>
              <a:ext uri="{FF2B5EF4-FFF2-40B4-BE49-F238E27FC236}">
                <a16:creationId xmlns:a16="http://schemas.microsoft.com/office/drawing/2014/main" id="{CE956084-97AF-4438-9956-56706345B206}"/>
              </a:ext>
            </a:extLst>
          </p:cNvPr>
          <p:cNvSpPr txBox="1">
            <a:spLocks/>
          </p:cNvSpPr>
          <p:nvPr/>
        </p:nvSpPr>
        <p:spPr>
          <a:xfrm>
            <a:off x="2266461" y="3446135"/>
            <a:ext cx="6510214" cy="3823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1EFF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/>
              <a:t>Gravação</a:t>
            </a:r>
          </a:p>
        </p:txBody>
      </p:sp>
    </p:spTree>
    <p:extLst>
      <p:ext uri="{BB962C8B-B14F-4D97-AF65-F5344CB8AC3E}">
        <p14:creationId xmlns:p14="http://schemas.microsoft.com/office/powerpoint/2010/main" val="307734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Engajamento</a:t>
            </a:r>
          </a:p>
        </p:txBody>
      </p:sp>
      <p:sp>
        <p:nvSpPr>
          <p:cNvPr id="10" name="Espaço Reservado para Conteúdo 5">
            <a:extLst>
              <a:ext uri="{FF2B5EF4-FFF2-40B4-BE49-F238E27FC236}">
                <a16:creationId xmlns:a16="http://schemas.microsoft.com/office/drawing/2014/main" id="{CE956084-97AF-4438-9956-56706345B206}"/>
              </a:ext>
            </a:extLst>
          </p:cNvPr>
          <p:cNvSpPr txBox="1">
            <a:spLocks/>
          </p:cNvSpPr>
          <p:nvPr/>
        </p:nvSpPr>
        <p:spPr>
          <a:xfrm>
            <a:off x="2266461" y="960875"/>
            <a:ext cx="6510214" cy="3823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1EFF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/>
              <a:t>Redes Sociais</a:t>
            </a:r>
          </a:p>
        </p:txBody>
      </p:sp>
      <p:sp>
        <p:nvSpPr>
          <p:cNvPr id="12" name="Espaço Reservado para Conteúdo 6">
            <a:extLst>
              <a:ext uri="{FF2B5EF4-FFF2-40B4-BE49-F238E27FC236}">
                <a16:creationId xmlns:a16="http://schemas.microsoft.com/office/drawing/2014/main" id="{E050241C-0EC9-446B-A275-AA93763796FE}"/>
              </a:ext>
            </a:extLst>
          </p:cNvPr>
          <p:cNvSpPr txBox="1">
            <a:spLocks/>
          </p:cNvSpPr>
          <p:nvPr/>
        </p:nvSpPr>
        <p:spPr>
          <a:xfrm>
            <a:off x="2273346" y="1304832"/>
            <a:ext cx="4841272" cy="213370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>
                <a:latin typeface="Barlow"/>
              </a:rPr>
              <a:t>113.065</a:t>
            </a:r>
            <a:r>
              <a:rPr lang="pt-BR" sz="2000">
                <a:latin typeface="Barlow"/>
              </a:rPr>
              <a:t> impressões nos posts da RNP sobre o evento no Instagram e no Linkedin</a:t>
            </a:r>
            <a:br>
              <a:rPr lang="pt-BR" sz="2000">
                <a:latin typeface="Barlow"/>
              </a:rPr>
            </a:br>
            <a:endParaRPr lang="pt-BR" sz="2000"/>
          </a:p>
          <a:p>
            <a:r>
              <a:rPr lang="pt-BR" sz="2800" b="1">
                <a:latin typeface="Barlow"/>
              </a:rPr>
              <a:t>2.639 </a:t>
            </a:r>
            <a:r>
              <a:rPr lang="pt-BR" sz="2000">
                <a:latin typeface="Barlow"/>
              </a:rPr>
              <a:t>interações nas postagens nessas redes </a:t>
            </a:r>
            <a:r>
              <a:rPr lang="pt-BR" sz="1400">
                <a:latin typeface="Barlow"/>
              </a:rPr>
              <a:t>(entre curtidas, compartilhamentos, cliques etc.)</a:t>
            </a:r>
            <a:endParaRPr lang="en-US" sz="2000">
              <a:latin typeface="Barlow"/>
            </a:endParaRPr>
          </a:p>
          <a:p>
            <a:endParaRPr lang="pt-BR" sz="2000">
              <a:latin typeface="Barlow"/>
            </a:endParaRPr>
          </a:p>
          <a:p>
            <a:r>
              <a:rPr lang="pt-BR" sz="2800" b="1">
                <a:latin typeface="Barlow"/>
              </a:rPr>
              <a:t>7.070</a:t>
            </a:r>
            <a:r>
              <a:rPr lang="pt-BR" sz="2000">
                <a:latin typeface="Barlow"/>
              </a:rPr>
              <a:t> visualizações na cobertura dos stories no Instagram</a:t>
            </a:r>
          </a:p>
        </p:txBody>
      </p:sp>
      <p:pic>
        <p:nvPicPr>
          <p:cNvPr id="2" name="Imagem 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340B673-6AB9-F9E5-3F0A-E5B6380F5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215" y="784952"/>
            <a:ext cx="3171481" cy="39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03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WRNP GAME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E34C5A9-5806-4F5D-9369-27C60F69B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56" y="2102795"/>
            <a:ext cx="1461053" cy="29360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5E6997A-104D-4E50-9490-FBE6515F5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42" y="3346466"/>
            <a:ext cx="971386" cy="971386"/>
          </a:xfrm>
          <a:prstGeom prst="rect">
            <a:avLst/>
          </a:prstGeom>
        </p:spPr>
      </p:pic>
      <p:sp>
        <p:nvSpPr>
          <p:cNvPr id="11" name="Espaço Reservado para Conteúdo 6">
            <a:extLst>
              <a:ext uri="{FF2B5EF4-FFF2-40B4-BE49-F238E27FC236}">
                <a16:creationId xmlns:a16="http://schemas.microsoft.com/office/drawing/2014/main" id="{4F003450-F0EE-4F7A-9FFC-BC8B27C79E30}"/>
              </a:ext>
            </a:extLst>
          </p:cNvPr>
          <p:cNvSpPr txBox="1">
            <a:spLocks/>
          </p:cNvSpPr>
          <p:nvPr/>
        </p:nvSpPr>
        <p:spPr>
          <a:xfrm>
            <a:off x="2266461" y="1120951"/>
            <a:ext cx="5996190" cy="23527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Barlow"/>
              </a:rPr>
              <a:t>150 participantes inscritos</a:t>
            </a:r>
          </a:p>
          <a:p>
            <a:r>
              <a:rPr lang="pt-BR" sz="2400" dirty="0">
                <a:latin typeface="Barlow"/>
              </a:rPr>
              <a:t>2034 credenciais emitidas</a:t>
            </a:r>
          </a:p>
          <a:p>
            <a:r>
              <a:rPr lang="pt-BR" sz="2400" dirty="0">
                <a:latin typeface="Barlow"/>
              </a:rPr>
              <a:t>96 brindes distribuídos</a:t>
            </a:r>
          </a:p>
          <a:p>
            <a:r>
              <a:rPr lang="pt-BR" sz="2400">
                <a:latin typeface="Barlow"/>
              </a:rPr>
              <a:t>Habilitados</a:t>
            </a:r>
            <a:r>
              <a:rPr lang="pt-BR" sz="2400" dirty="0">
                <a:latin typeface="Barlow"/>
              </a:rPr>
              <a:t> para o sorteio da viagem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7256981-7FC5-4BB9-A17B-15627B202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359" y="4097514"/>
            <a:ext cx="1639814" cy="680272"/>
          </a:xfrm>
          <a:prstGeom prst="rect">
            <a:avLst/>
          </a:prstGeom>
        </p:spPr>
      </p:pic>
      <p:pic>
        <p:nvPicPr>
          <p:cNvPr id="14" name="Picture 10" descr="https://desafio-idd.rnp.br/cpqd-logo.png">
            <a:extLst>
              <a:ext uri="{FF2B5EF4-FFF2-40B4-BE49-F238E27FC236}">
                <a16:creationId xmlns:a16="http://schemas.microsoft.com/office/drawing/2014/main" id="{94AE6D24-B2BD-4E4D-8B5A-ACF782A8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13" y="4181564"/>
            <a:ext cx="1575529" cy="5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desafio-idd.rnp.br/logo-softex.png">
            <a:extLst>
              <a:ext uri="{FF2B5EF4-FFF2-40B4-BE49-F238E27FC236}">
                <a16:creationId xmlns:a16="http://schemas.microsoft.com/office/drawing/2014/main" id="{2067DB9F-8715-4EED-AD56-04EDBA39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74" y="4116824"/>
            <a:ext cx="1771254" cy="5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s://desafio-idd.rnp.br/rnp-logo.png">
            <a:extLst>
              <a:ext uri="{FF2B5EF4-FFF2-40B4-BE49-F238E27FC236}">
                <a16:creationId xmlns:a16="http://schemas.microsoft.com/office/drawing/2014/main" id="{0C9C687F-8295-4130-9C64-98BE67A24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23" y="4320728"/>
            <a:ext cx="1205877" cy="3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44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786C391-BC59-9214-CB83-A39B7555E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D67B626-431C-6256-E929-FDA9E4E9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WRNP GAME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878855A-4DB3-1020-041A-2E8586852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56" y="2102795"/>
            <a:ext cx="1461053" cy="29360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3B9CD64-F04F-2E8D-4B45-3534B27F0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42" y="3346466"/>
            <a:ext cx="971386" cy="971386"/>
          </a:xfrm>
          <a:prstGeom prst="rect">
            <a:avLst/>
          </a:prstGeom>
        </p:spPr>
      </p:pic>
      <p:sp>
        <p:nvSpPr>
          <p:cNvPr id="11" name="Espaço Reservado para Conteúdo 6">
            <a:extLst>
              <a:ext uri="{FF2B5EF4-FFF2-40B4-BE49-F238E27FC236}">
                <a16:creationId xmlns:a16="http://schemas.microsoft.com/office/drawing/2014/main" id="{7BA94FDC-9984-C0B5-1ECA-8E5B9899BD98}"/>
              </a:ext>
            </a:extLst>
          </p:cNvPr>
          <p:cNvSpPr txBox="1">
            <a:spLocks/>
          </p:cNvSpPr>
          <p:nvPr/>
        </p:nvSpPr>
        <p:spPr>
          <a:xfrm>
            <a:off x="3022599" y="1850712"/>
            <a:ext cx="3833283" cy="5064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>
                <a:latin typeface="Barlow"/>
                <a:hlinkClick r:id="rId4"/>
              </a:rPr>
              <a:t>DASHBOARD WRNP GAME</a:t>
            </a:r>
            <a:endParaRPr lang="pt-BR" sz="240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777C965-715A-BF2C-E41A-DB830D13F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359" y="4097514"/>
            <a:ext cx="1639814" cy="680272"/>
          </a:xfrm>
          <a:prstGeom prst="rect">
            <a:avLst/>
          </a:prstGeom>
        </p:spPr>
      </p:pic>
      <p:pic>
        <p:nvPicPr>
          <p:cNvPr id="14" name="Picture 10" descr="https://desafio-idd.rnp.br/cpqd-logo.png">
            <a:extLst>
              <a:ext uri="{FF2B5EF4-FFF2-40B4-BE49-F238E27FC236}">
                <a16:creationId xmlns:a16="http://schemas.microsoft.com/office/drawing/2014/main" id="{098B55EC-C769-B16D-9C08-DD32DA6BA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13" y="4181564"/>
            <a:ext cx="1575529" cy="5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desafio-idd.rnp.br/logo-softex.png">
            <a:extLst>
              <a:ext uri="{FF2B5EF4-FFF2-40B4-BE49-F238E27FC236}">
                <a16:creationId xmlns:a16="http://schemas.microsoft.com/office/drawing/2014/main" id="{634C3900-A3D7-6016-A9AB-20702360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74" y="4116824"/>
            <a:ext cx="1771254" cy="5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s://desafio-idd.rnp.br/rnp-logo.png">
            <a:extLst>
              <a:ext uri="{FF2B5EF4-FFF2-40B4-BE49-F238E27FC236}">
                <a16:creationId xmlns:a16="http://schemas.microsoft.com/office/drawing/2014/main" id="{6E1F2791-DFD3-B5FD-B373-43CDCA4F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23" y="4320728"/>
            <a:ext cx="1205877" cy="3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8E0610C-F044-279F-598A-5208D9C3D710}"/>
              </a:ext>
            </a:extLst>
          </p:cNvPr>
          <p:cNvSpPr/>
          <p:nvPr/>
        </p:nvSpPr>
        <p:spPr>
          <a:xfrm>
            <a:off x="2471884" y="2680786"/>
            <a:ext cx="5258657" cy="472965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/>
              <a:t>(</a:t>
            </a:r>
            <a:r>
              <a:rPr lang="pt-BR" err="1"/>
              <a:t>placeholder</a:t>
            </a:r>
            <a:r>
              <a:rPr lang="pt-BR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3280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pt-BR">
                <a:latin typeface="Barlow"/>
              </a:rPr>
              <a:t>Cenários</a:t>
            </a:r>
            <a:endParaRPr lang="pt-BR"/>
          </a:p>
        </p:txBody>
      </p:sp>
      <p:sp>
        <p:nvSpPr>
          <p:cNvPr id="17" name="Espaço Reservado para Conteúdo 6">
            <a:extLst>
              <a:ext uri="{FF2B5EF4-FFF2-40B4-BE49-F238E27FC236}">
                <a16:creationId xmlns:a16="http://schemas.microsoft.com/office/drawing/2014/main" id="{82F3A397-F8F0-4F57-8EF6-70C2277BC813}"/>
              </a:ext>
            </a:extLst>
          </p:cNvPr>
          <p:cNvSpPr txBox="1">
            <a:spLocks/>
          </p:cNvSpPr>
          <p:nvPr/>
        </p:nvSpPr>
        <p:spPr>
          <a:xfrm>
            <a:off x="2284045" y="786913"/>
            <a:ext cx="5989098" cy="1486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>
                <a:latin typeface="Barlow"/>
              </a:rPr>
              <a:t>3 Espaços</a:t>
            </a:r>
            <a:endParaRPr lang="pt-BR"/>
          </a:p>
          <a:p>
            <a:r>
              <a:rPr lang="pt-BR" sz="2400">
                <a:latin typeface="Barlow"/>
              </a:rPr>
              <a:t>Área total ocupada = 755 m2</a:t>
            </a:r>
            <a:endParaRPr lang="pt-BR"/>
          </a:p>
          <a:p>
            <a:r>
              <a:rPr lang="pt-BR" sz="2400">
                <a:latin typeface="Barlow"/>
              </a:rPr>
              <a:t>100 m2 de construção de cenários</a:t>
            </a:r>
            <a:endParaRPr lang="pt-BR"/>
          </a:p>
          <a:p>
            <a:endParaRPr lang="pt-BR" sz="2400"/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09B525B7-AD53-BBB3-E49D-6FBD212E1582}"/>
              </a:ext>
            </a:extLst>
          </p:cNvPr>
          <p:cNvSpPr txBox="1">
            <a:spLocks/>
          </p:cNvSpPr>
          <p:nvPr/>
        </p:nvSpPr>
        <p:spPr>
          <a:xfrm>
            <a:off x="2260599" y="2792168"/>
            <a:ext cx="6510215" cy="50913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r>
              <a:rPr lang="pt-BR">
                <a:latin typeface="Barlow"/>
              </a:rPr>
              <a:t>Rede Elétrica</a:t>
            </a:r>
            <a:endParaRPr lang="pt-BR"/>
          </a:p>
        </p:txBody>
      </p:sp>
      <p:sp>
        <p:nvSpPr>
          <p:cNvPr id="4" name="Espaço Reservado para Conteúdo 6">
            <a:extLst>
              <a:ext uri="{FF2B5EF4-FFF2-40B4-BE49-F238E27FC236}">
                <a16:creationId xmlns:a16="http://schemas.microsoft.com/office/drawing/2014/main" id="{57623B76-8A28-DBFD-5D5A-AE04A78765EF}"/>
              </a:ext>
            </a:extLst>
          </p:cNvPr>
          <p:cNvSpPr txBox="1">
            <a:spLocks/>
          </p:cNvSpPr>
          <p:nvPr/>
        </p:nvSpPr>
        <p:spPr>
          <a:xfrm>
            <a:off x="2257667" y="3222381"/>
            <a:ext cx="5989098" cy="1486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>
                <a:latin typeface="Barlow"/>
              </a:rPr>
              <a:t>2000 metros de cabos elétricos</a:t>
            </a:r>
          </a:p>
          <a:p>
            <a:r>
              <a:rPr lang="pt-BR" sz="2400">
                <a:latin typeface="Barlow"/>
              </a:rPr>
              <a:t>130 Réguas elétricas</a:t>
            </a:r>
          </a:p>
          <a:p>
            <a:r>
              <a:rPr lang="pt-BR" sz="2400">
                <a:latin typeface="Barlow"/>
              </a:rPr>
              <a:t>2 Geradores de 180 KVAs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AA04F2-8FFA-9740-0DF8-B76F4E373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588" y="3424239"/>
            <a:ext cx="2179544" cy="161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90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Rede de dados </a:t>
            </a:r>
          </a:p>
        </p:txBody>
      </p:sp>
      <p:sp>
        <p:nvSpPr>
          <p:cNvPr id="11" name="Espaço Reservado para Conteúdo 6">
            <a:extLst>
              <a:ext uri="{FF2B5EF4-FFF2-40B4-BE49-F238E27FC236}">
                <a16:creationId xmlns:a16="http://schemas.microsoft.com/office/drawing/2014/main" id="{4F003450-F0EE-4F7A-9FFC-BC8B27C79E30}"/>
              </a:ext>
            </a:extLst>
          </p:cNvPr>
          <p:cNvSpPr txBox="1">
            <a:spLocks/>
          </p:cNvSpPr>
          <p:nvPr/>
        </p:nvSpPr>
        <p:spPr>
          <a:xfrm>
            <a:off x="2284045" y="3458165"/>
            <a:ext cx="6657313" cy="15302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Barlow"/>
              </a:rPr>
              <a:t>18  antenas Wi-Fi 6</a:t>
            </a:r>
          </a:p>
          <a:p>
            <a:r>
              <a:rPr lang="pt-BR" sz="2400">
                <a:latin typeface="Barlow"/>
              </a:rPr>
              <a:t>788 Clientes conectados</a:t>
            </a:r>
          </a:p>
          <a:p>
            <a:r>
              <a:rPr lang="pt-BR" sz="2400" dirty="0">
                <a:latin typeface="Barlow"/>
              </a:rPr>
              <a:t>1.23 TB (Download 837.65 GB, Upload 420.23 GB)</a:t>
            </a:r>
            <a:endParaRPr lang="pt-BR" dirty="0"/>
          </a:p>
        </p:txBody>
      </p:sp>
      <p:sp>
        <p:nvSpPr>
          <p:cNvPr id="12" name="Espaço Reservado para Conteúdo 5">
            <a:extLst>
              <a:ext uri="{FF2B5EF4-FFF2-40B4-BE49-F238E27FC236}">
                <a16:creationId xmlns:a16="http://schemas.microsoft.com/office/drawing/2014/main" id="{8F03C0DF-1822-4B4C-A796-B04718CE8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1" y="3076858"/>
            <a:ext cx="6510214" cy="382360"/>
          </a:xfrm>
        </p:spPr>
        <p:txBody>
          <a:bodyPr lIns="91440" tIns="45720" rIns="91440" bIns="45720" anchor="t"/>
          <a:lstStyle/>
          <a:p>
            <a:r>
              <a:rPr lang="pt-BR" sz="2000" b="1">
                <a:solidFill>
                  <a:srgbClr val="000000"/>
                </a:solidFill>
                <a:latin typeface="Barlow"/>
              </a:rPr>
              <a:t>WiFi</a:t>
            </a:r>
            <a:endParaRPr lang="pt-BR"/>
          </a:p>
          <a:p>
            <a:endParaRPr lang="pt-BR" b="1"/>
          </a:p>
        </p:txBody>
      </p:sp>
      <p:sp>
        <p:nvSpPr>
          <p:cNvPr id="17" name="Espaço Reservado para Conteúdo 6">
            <a:extLst>
              <a:ext uri="{FF2B5EF4-FFF2-40B4-BE49-F238E27FC236}">
                <a16:creationId xmlns:a16="http://schemas.microsoft.com/office/drawing/2014/main" id="{82F3A397-F8F0-4F57-8EF6-70C2277BC813}"/>
              </a:ext>
            </a:extLst>
          </p:cNvPr>
          <p:cNvSpPr txBox="1">
            <a:spLocks/>
          </p:cNvSpPr>
          <p:nvPr/>
        </p:nvSpPr>
        <p:spPr>
          <a:xfrm>
            <a:off x="2266461" y="786914"/>
            <a:ext cx="6217697" cy="11873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>
                <a:latin typeface="Barlow"/>
              </a:rPr>
              <a:t>2 Links de 10 Gbps (Principal e contingência)</a:t>
            </a:r>
          </a:p>
          <a:p>
            <a:r>
              <a:rPr lang="pt-BR" sz="2400">
                <a:latin typeface="Barlow"/>
              </a:rPr>
              <a:t>2.500 metros de cabos de rede</a:t>
            </a:r>
          </a:p>
          <a:p>
            <a:r>
              <a:rPr lang="pt-BR" sz="2400">
                <a:latin typeface="Barlow"/>
              </a:rPr>
              <a:t>500 metros de uso de fibra local </a:t>
            </a:r>
          </a:p>
          <a:p>
            <a:r>
              <a:rPr lang="pt-BR" sz="2400">
                <a:latin typeface="Barlow"/>
              </a:rPr>
              <a:t>1.64 TB de trafego de dados (Entrada e saída)</a:t>
            </a:r>
          </a:p>
        </p:txBody>
      </p:sp>
    </p:spTree>
    <p:extLst>
      <p:ext uri="{BB962C8B-B14F-4D97-AF65-F5344CB8AC3E}">
        <p14:creationId xmlns:p14="http://schemas.microsoft.com/office/powerpoint/2010/main" val="2213577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pa calor satelite">
            <a:hlinkClick r:id="" action="ppaction://media"/>
            <a:extLst>
              <a:ext uri="{FF2B5EF4-FFF2-40B4-BE49-F238E27FC236}">
                <a16:creationId xmlns:a16="http://schemas.microsoft.com/office/drawing/2014/main" id="{DFED7D5B-C18C-2FAA-EE91-A34DC54BE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8630" y="-4232"/>
            <a:ext cx="5286903" cy="51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ódigo QR&#10;&#10;O conteúdo gerado por IA pode estar incorreto.">
            <a:extLst>
              <a:ext uri="{FF2B5EF4-FFF2-40B4-BE49-F238E27FC236}">
                <a16:creationId xmlns:a16="http://schemas.microsoft.com/office/drawing/2014/main" id="{DC283B27-511A-8D5E-CCFC-492C1E7FA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934" y="537882"/>
            <a:ext cx="4286250" cy="428625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E2AC810-69D3-AAD7-41C6-57634D46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511" y="274638"/>
            <a:ext cx="4524165" cy="509133"/>
          </a:xfrm>
        </p:spPr>
        <p:txBody>
          <a:bodyPr/>
          <a:lstStyle/>
          <a:p>
            <a:r>
              <a:rPr lang="pt-BR"/>
              <a:t>Revista do WRNP 2025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9309CBF-A273-43E2-890D-1065C9069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86465" cy="5143500"/>
          </a:xfrm>
          <a:prstGeom prst="rect">
            <a:avLst/>
          </a:prstGeom>
        </p:spPr>
      </p:pic>
      <p:sp>
        <p:nvSpPr>
          <p:cNvPr id="11" name="Espaço Reservado para Conteúdo 5">
            <a:extLst>
              <a:ext uri="{FF2B5EF4-FFF2-40B4-BE49-F238E27FC236}">
                <a16:creationId xmlns:a16="http://schemas.microsoft.com/office/drawing/2014/main" id="{63DF16BD-B504-4F04-B283-3B4B37C5554F}"/>
              </a:ext>
            </a:extLst>
          </p:cNvPr>
          <p:cNvSpPr txBox="1">
            <a:spLocks/>
          </p:cNvSpPr>
          <p:nvPr/>
        </p:nvSpPr>
        <p:spPr>
          <a:xfrm>
            <a:off x="4243171" y="4609432"/>
            <a:ext cx="4800600" cy="3823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1EFF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>
                <a:latin typeface="Barlow"/>
              </a:rPr>
              <a:t>Disponível no site: </a:t>
            </a:r>
            <a:r>
              <a:rPr lang="pt-BR" sz="2000" b="1">
                <a:latin typeface="Barlow"/>
              </a:rPr>
              <a:t>wrnp.rnp.br</a:t>
            </a:r>
          </a:p>
        </p:txBody>
      </p:sp>
    </p:spTree>
    <p:extLst>
      <p:ext uri="{BB962C8B-B14F-4D97-AF65-F5344CB8AC3E}">
        <p14:creationId xmlns:p14="http://schemas.microsoft.com/office/powerpoint/2010/main" val="3499533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652EE-DE7C-113F-B4AE-99E4D8C7B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1D2D654E-36BD-E78E-943E-6CE78BADF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9" y="646592"/>
            <a:ext cx="9063316" cy="39921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B450A2-C0C7-0AAF-9992-AFCCA802BEF5}"/>
              </a:ext>
            </a:extLst>
          </p:cNvPr>
          <p:cNvSpPr txBox="1"/>
          <p:nvPr/>
        </p:nvSpPr>
        <p:spPr>
          <a:xfrm>
            <a:off x="1251438" y="137746"/>
            <a:ext cx="598902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chemeClr val="accent2"/>
                </a:solidFill>
              </a:rPr>
              <a:t>Sem vocês  </a:t>
            </a:r>
            <a:r>
              <a:rPr lang="en-US" sz="3200" b="1" err="1">
                <a:solidFill>
                  <a:schemeClr val="accent2"/>
                </a:solidFill>
              </a:rPr>
              <a:t>não</a:t>
            </a:r>
            <a:r>
              <a:rPr lang="en-US" sz="3200" b="1">
                <a:solidFill>
                  <a:schemeClr val="accent2"/>
                </a:solidFill>
              </a:rPr>
              <a:t> seria </a:t>
            </a:r>
            <a:r>
              <a:rPr lang="en-US" sz="3200" b="1" err="1">
                <a:solidFill>
                  <a:schemeClr val="accent2"/>
                </a:solidFill>
              </a:rPr>
              <a:t>possível</a:t>
            </a:r>
            <a:r>
              <a:rPr lang="en-US" sz="3200" b="1">
                <a:solidFill>
                  <a:schemeClr val="accent2"/>
                </a:solidFill>
              </a:rPr>
              <a:t>!</a:t>
            </a:r>
            <a:endParaRPr lang="en-US" sz="3200" b="1">
              <a:solidFill>
                <a:schemeClr val="accent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6870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Agradecimentos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F21030-B4AE-4543-9E95-1F7B09327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27" y="2534663"/>
            <a:ext cx="1549649" cy="23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ço Reservado para Conteúdo 6">
            <a:extLst>
              <a:ext uri="{FF2B5EF4-FFF2-40B4-BE49-F238E27FC236}">
                <a16:creationId xmlns:a16="http://schemas.microsoft.com/office/drawing/2014/main" id="{D6DAF22E-63B6-4A63-9E2F-4B28FB1C88EC}"/>
              </a:ext>
            </a:extLst>
          </p:cNvPr>
          <p:cNvSpPr txBox="1">
            <a:spLocks/>
          </p:cNvSpPr>
          <p:nvPr/>
        </p:nvSpPr>
        <p:spPr>
          <a:xfrm>
            <a:off x="2266461" y="983199"/>
            <a:ext cx="4575014" cy="23480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20B0604020202020204" pitchFamily="34" charset="0"/>
              <a:buChar char="Ø"/>
            </a:pPr>
            <a:r>
              <a:rPr lang="pt-BR" sz="2400">
                <a:latin typeface="Barlow"/>
              </a:rPr>
              <a:t>Professora </a:t>
            </a:r>
            <a:r>
              <a:rPr lang="pt-BR" sz="2400" b="1">
                <a:latin typeface="Barlow"/>
              </a:rPr>
              <a:t>Thaís Batista, </a:t>
            </a:r>
            <a:r>
              <a:rPr lang="pt-BR" sz="2400">
                <a:latin typeface="Barlow"/>
              </a:rPr>
              <a:t>UFRN - </a:t>
            </a:r>
            <a:r>
              <a:rPr lang="pt-BR" sz="1600">
                <a:latin typeface="Barlow"/>
              </a:rPr>
              <a:t>Presidente da SBC</a:t>
            </a:r>
            <a:endParaRPr lang="pt-BR"/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pt-BR" sz="2400">
                <a:latin typeface="Barlow"/>
              </a:rPr>
              <a:t>Professor </a:t>
            </a:r>
            <a:r>
              <a:rPr lang="pt-BR" sz="2400" b="1">
                <a:latin typeface="Barlow"/>
              </a:rPr>
              <a:t>Everton Cavalcante</a:t>
            </a:r>
            <a:r>
              <a:rPr lang="pt-BR" sz="2400">
                <a:latin typeface="Barlow"/>
              </a:rPr>
              <a:t>, UFRN - </a:t>
            </a:r>
            <a:r>
              <a:rPr lang="pt-BR" sz="1600">
                <a:latin typeface="Barlow"/>
              </a:rPr>
              <a:t>Coordenador geral do SBRC 2025</a:t>
            </a:r>
            <a:endParaRPr lang="pt-BR"/>
          </a:p>
          <a:p>
            <a:pPr>
              <a:lnSpc>
                <a:spcPct val="100000"/>
              </a:lnSpc>
            </a:pPr>
            <a:endParaRPr lang="pt-BR" sz="1600"/>
          </a:p>
          <a:p>
            <a:pPr>
              <a:lnSpc>
                <a:spcPct val="100000"/>
              </a:lnSpc>
            </a:pPr>
            <a:endParaRPr lang="pt-BR" sz="1600"/>
          </a:p>
          <a:p>
            <a:pPr>
              <a:lnSpc>
                <a:spcPct val="100000"/>
              </a:lnSpc>
            </a:pPr>
            <a:endParaRPr lang="pt-BR" sz="1600"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70848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posando para foto em auditório&#10;&#10;O conteúdo gerado por IA pode estar incorreto.">
            <a:extLst>
              <a:ext uri="{FF2B5EF4-FFF2-40B4-BE49-F238E27FC236}">
                <a16:creationId xmlns:a16="http://schemas.microsoft.com/office/drawing/2014/main" id="{71FBB8A6-449D-1D4B-F2A5-C8918A851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9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7762" y="389659"/>
            <a:ext cx="6598228" cy="436418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677742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Equipe do WRNP 2025</a:t>
            </a:r>
          </a:p>
        </p:txBody>
      </p:sp>
      <p:sp>
        <p:nvSpPr>
          <p:cNvPr id="6" name="Espaço Reservado para Conteúdo 6">
            <a:extLst>
              <a:ext uri="{FF2B5EF4-FFF2-40B4-BE49-F238E27FC236}">
                <a16:creationId xmlns:a16="http://schemas.microsoft.com/office/drawing/2014/main" id="{3FD91691-8B98-4D5E-93ED-C8B9DCCE8EA1}"/>
              </a:ext>
            </a:extLst>
          </p:cNvPr>
          <p:cNvSpPr txBox="1">
            <a:spLocks/>
          </p:cNvSpPr>
          <p:nvPr/>
        </p:nvSpPr>
        <p:spPr>
          <a:xfrm>
            <a:off x="2266460" y="779174"/>
            <a:ext cx="6877539" cy="111572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>
                <a:latin typeface="Barlow"/>
              </a:rPr>
              <a:t>26 pessoas envolvidas diretamente no Staff</a:t>
            </a:r>
          </a:p>
          <a:p>
            <a:r>
              <a:rPr lang="pt-BR" sz="1800">
                <a:latin typeface="Barlow"/>
              </a:rPr>
              <a:t>+ equipes da Engenharia e “backoffice” da RNP </a:t>
            </a:r>
            <a:br>
              <a:rPr lang="pt-BR" sz="1800"/>
            </a:br>
            <a:r>
              <a:rPr lang="pt-BR" sz="1800">
                <a:latin typeface="Barlow"/>
              </a:rPr>
              <a:t>     </a:t>
            </a:r>
            <a:r>
              <a:rPr lang="pt-BR" sz="1400">
                <a:latin typeface="Barlow"/>
              </a:rPr>
              <a:t>(compras, contratos, comunicação, jurídico...) </a:t>
            </a:r>
            <a:endParaRPr lang="pt-BR" sz="1800">
              <a:latin typeface="Barlow"/>
            </a:endParaRPr>
          </a:p>
          <a:p>
            <a:endParaRPr lang="pt-BR" sz="2000"/>
          </a:p>
        </p:txBody>
      </p:sp>
      <p:pic>
        <p:nvPicPr>
          <p:cNvPr id="3074" name="Picture 2" descr="Uma imagem contendo no interior, teto, pessoa, laranja&#10;&#10;O conteúdo gerado por IA pode estar incorreto.">
            <a:extLst>
              <a:ext uri="{FF2B5EF4-FFF2-40B4-BE49-F238E27FC236}">
                <a16:creationId xmlns:a16="http://schemas.microsoft.com/office/drawing/2014/main" id="{015229F6-16E6-416D-B532-EDE743F1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-149" r="341" b="13333"/>
          <a:stretch>
            <a:fillRect/>
          </a:stretch>
        </p:blipFill>
        <p:spPr bwMode="auto">
          <a:xfrm>
            <a:off x="2690104" y="2019123"/>
            <a:ext cx="5308383" cy="3121684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8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4FC3E-CF6A-1CCA-26FA-1672D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2191407"/>
            <a:ext cx="4077356" cy="1040047"/>
          </a:xfrm>
        </p:spPr>
        <p:txBody>
          <a:bodyPr>
            <a:noAutofit/>
          </a:bodyPr>
          <a:lstStyle/>
          <a:p>
            <a:pPr algn="r"/>
            <a:r>
              <a:rPr lang="pt-BR" sz="3200" b="1">
                <a:solidFill>
                  <a:schemeClr val="bg1"/>
                </a:solidFill>
              </a:rPr>
              <a:t>HORA DOS SORTEIOS</a:t>
            </a:r>
          </a:p>
        </p:txBody>
      </p:sp>
    </p:spTree>
    <p:extLst>
      <p:ext uri="{BB962C8B-B14F-4D97-AF65-F5344CB8AC3E}">
        <p14:creationId xmlns:p14="http://schemas.microsoft.com/office/powerpoint/2010/main" val="4136527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Sorteios da noite</a:t>
            </a:r>
          </a:p>
        </p:txBody>
      </p:sp>
      <p:sp>
        <p:nvSpPr>
          <p:cNvPr id="6" name="Espaço Reservado para Conteúdo 6">
            <a:extLst>
              <a:ext uri="{FF2B5EF4-FFF2-40B4-BE49-F238E27FC236}">
                <a16:creationId xmlns:a16="http://schemas.microsoft.com/office/drawing/2014/main" id="{BF26CEB2-2977-4CF1-9865-883479106135}"/>
              </a:ext>
            </a:extLst>
          </p:cNvPr>
          <p:cNvSpPr txBox="1">
            <a:spLocks/>
          </p:cNvSpPr>
          <p:nvPr/>
        </p:nvSpPr>
        <p:spPr>
          <a:xfrm>
            <a:off x="2266461" y="977462"/>
            <a:ext cx="6144442" cy="268802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 b="1" dirty="0">
                <a:solidFill>
                  <a:srgbClr val="001EFF"/>
                </a:solidFill>
                <a:latin typeface="Barlow"/>
              </a:rPr>
              <a:t>2 Caixas de som JBL </a:t>
            </a:r>
            <a:br>
              <a:rPr lang="pt-BR" sz="1800" b="1" dirty="0">
                <a:latin typeface="Barlow"/>
              </a:rPr>
            </a:br>
            <a:r>
              <a:rPr lang="pt-BR" sz="1800">
                <a:latin typeface="Barlow"/>
              </a:rPr>
              <a:t>Oferecidas pela CALRIZ / GOOGLE CLOUD</a:t>
            </a:r>
            <a:endParaRPr lang="pt-BR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 b="1">
                <a:solidFill>
                  <a:srgbClr val="001EFF"/>
                </a:solidFill>
                <a:latin typeface="Barlow"/>
              </a:rPr>
              <a:t>1 Mochila e 1 Garrafa Stanley</a:t>
            </a:r>
            <a:br>
              <a:rPr lang="pt-BR" sz="1800" b="1" dirty="0">
                <a:latin typeface="Barlow"/>
              </a:rPr>
            </a:br>
            <a:r>
              <a:rPr lang="pt-BR" sz="1800">
                <a:latin typeface="Barlow"/>
              </a:rPr>
              <a:t>Oferecidas pelo Grupo Binário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800" b="1">
                <a:solidFill>
                  <a:srgbClr val="001EFF"/>
                </a:solidFill>
                <a:latin typeface="Barlow"/>
              </a:rPr>
              <a:t>2 Roteadores Huawei Wi-Fi AX2</a:t>
            </a:r>
            <a:endParaRPr lang="pt-BR" sz="1800">
              <a:latin typeface="Barlow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t-BR" sz="1800">
                <a:latin typeface="Barlow"/>
              </a:rPr>
              <a:t>Oferecidas pela ConnectoWay</a:t>
            </a:r>
            <a:endParaRPr lang="pt-BR"/>
          </a:p>
        </p:txBody>
      </p:sp>
      <p:sp>
        <p:nvSpPr>
          <p:cNvPr id="8" name="Espaço Reservado para Conteúdo 6">
            <a:extLst>
              <a:ext uri="{FF2B5EF4-FFF2-40B4-BE49-F238E27FC236}">
                <a16:creationId xmlns:a16="http://schemas.microsoft.com/office/drawing/2014/main" id="{59A5A199-EFF5-4066-94C5-32297465AA0D}"/>
              </a:ext>
            </a:extLst>
          </p:cNvPr>
          <p:cNvSpPr txBox="1">
            <a:spLocks/>
          </p:cNvSpPr>
          <p:nvPr/>
        </p:nvSpPr>
        <p:spPr>
          <a:xfrm>
            <a:off x="2271074" y="3238567"/>
            <a:ext cx="6144442" cy="17731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rgbClr val="001EFF"/>
                </a:solidFill>
                <a:latin typeface="Barlow"/>
              </a:rPr>
              <a:t>1 Viagem para Santiago do Chile</a:t>
            </a:r>
            <a:endParaRPr lang="pt-BR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000">
                <a:latin typeface="Barlow"/>
              </a:rPr>
              <a:t>Oferecimento Grupo RS</a:t>
            </a:r>
            <a:endParaRPr lang="pt-BR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>
                <a:latin typeface="Barlow"/>
              </a:rPr>
              <a:t>AÉREO SAINDO DE SÃO OU RIO - BAIXA ESTAÇÃO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>
                <a:latin typeface="Barlow"/>
              </a:rPr>
              <a:t>AÉREO\TRANSFER\HOTEL\SEGURO VIAGEM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>
                <a:latin typeface="Barlow"/>
              </a:rPr>
              <a:t>4 DIÁRIAS - QUINTA A DOM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>
                <a:latin typeface="Barlow"/>
              </a:rPr>
              <a:t>COM DIREITO A ACOMPANHANTE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>
                <a:latin typeface="Barlow"/>
              </a:rPr>
              <a:t>BAIXA ESTAÇÃO - MARÇO\ABRIL\MAIO ATÉ DIA 15\OUT  E NOV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200">
                <a:latin typeface="Barlow"/>
              </a:rPr>
              <a:t>VALIDADE 8 MESES APÓS O SORTEIO.</a:t>
            </a:r>
          </a:p>
        </p:txBody>
      </p:sp>
      <p:sp>
        <p:nvSpPr>
          <p:cNvPr id="2" name="Chave Direita 1">
            <a:extLst>
              <a:ext uri="{FF2B5EF4-FFF2-40B4-BE49-F238E27FC236}">
                <a16:creationId xmlns:a16="http://schemas.microsoft.com/office/drawing/2014/main" id="{67452618-155B-183C-5BE7-ABBE064EA828}"/>
              </a:ext>
            </a:extLst>
          </p:cNvPr>
          <p:cNvSpPr/>
          <p:nvPr/>
        </p:nvSpPr>
        <p:spPr>
          <a:xfrm>
            <a:off x="6594789" y="925945"/>
            <a:ext cx="144035" cy="210909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356B556-5478-B1B0-1815-36310ED2F7D1}"/>
              </a:ext>
            </a:extLst>
          </p:cNvPr>
          <p:cNvSpPr txBox="1"/>
          <p:nvPr/>
        </p:nvSpPr>
        <p:spPr>
          <a:xfrm>
            <a:off x="7033855" y="1468763"/>
            <a:ext cx="18607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ea typeface="Calibri"/>
                <a:cs typeface="Calibri"/>
              </a:rPr>
              <a:t>Todos os participantes</a:t>
            </a:r>
            <a:endParaRPr lang="pt-BR"/>
          </a:p>
        </p:txBody>
      </p:sp>
      <p:sp>
        <p:nvSpPr>
          <p:cNvPr id="4" name="Chave Direita 3">
            <a:extLst>
              <a:ext uri="{FF2B5EF4-FFF2-40B4-BE49-F238E27FC236}">
                <a16:creationId xmlns:a16="http://schemas.microsoft.com/office/drawing/2014/main" id="{B7B3E01E-2DE6-616A-A128-952CC8AD52E1}"/>
              </a:ext>
            </a:extLst>
          </p:cNvPr>
          <p:cNvSpPr/>
          <p:nvPr/>
        </p:nvSpPr>
        <p:spPr>
          <a:xfrm>
            <a:off x="6577980" y="3245560"/>
            <a:ext cx="160843" cy="17645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434F45E-16F6-F49D-02B6-256B97C47AE2}"/>
              </a:ext>
            </a:extLst>
          </p:cNvPr>
          <p:cNvSpPr txBox="1"/>
          <p:nvPr/>
        </p:nvSpPr>
        <p:spPr>
          <a:xfrm>
            <a:off x="6916193" y="3670718"/>
            <a:ext cx="18607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ea typeface="Calibri"/>
                <a:cs typeface="Calibri"/>
              </a:rPr>
              <a:t>WRNP GAME</a:t>
            </a:r>
            <a:br>
              <a:rPr lang="pt-BR">
                <a:ea typeface="Calibri"/>
                <a:cs typeface="Calibri"/>
              </a:rPr>
            </a:br>
            <a:r>
              <a:rPr lang="pt-BR">
                <a:ea typeface="Calibri"/>
                <a:cs typeface="Calibri"/>
              </a:rPr>
              <a:t>(20 credenciais)</a:t>
            </a:r>
          </a:p>
        </p:txBody>
      </p:sp>
    </p:spTree>
    <p:extLst>
      <p:ext uri="{BB962C8B-B14F-4D97-AF65-F5344CB8AC3E}">
        <p14:creationId xmlns:p14="http://schemas.microsoft.com/office/powerpoint/2010/main" val="1180589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15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E872CC8-15D1-66E4-E8D7-38881D179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6"/>
            <a:ext cx="9144000" cy="4362450"/>
          </a:xfrm>
          <a:prstGeom prst="rect">
            <a:avLst/>
          </a:prstGeom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id="{02B9E615-A1C1-4D1E-B7C7-EAEAA8EDE837}"/>
              </a:ext>
            </a:extLst>
          </p:cNvPr>
          <p:cNvSpPr txBox="1">
            <a:spLocks/>
          </p:cNvSpPr>
          <p:nvPr/>
        </p:nvSpPr>
        <p:spPr>
          <a:xfrm>
            <a:off x="-407303" y="4263468"/>
            <a:ext cx="5012186" cy="50913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pt-BR" sz="2800" b="0">
                <a:solidFill>
                  <a:schemeClr val="bg1"/>
                </a:solidFill>
                <a:latin typeface="Barlow"/>
              </a:rPr>
              <a:t>http://</a:t>
            </a:r>
            <a:r>
              <a:rPr lang="pt-BR" sz="4000">
                <a:solidFill>
                  <a:schemeClr val="bg1"/>
                </a:solidFill>
                <a:latin typeface="Barlow"/>
              </a:rPr>
              <a:t>forum.rnp.br</a:t>
            </a:r>
          </a:p>
        </p:txBody>
      </p:sp>
    </p:spTree>
    <p:extLst>
      <p:ext uri="{BB962C8B-B14F-4D97-AF65-F5344CB8AC3E}">
        <p14:creationId xmlns:p14="http://schemas.microsoft.com/office/powerpoint/2010/main" val="3687544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4CF9E-2897-E519-9CDC-8CD1D28C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 descr="Logotipo&#10;&#10;O conteúdo gerado por IA pode estar incorreto.">
            <a:extLst>
              <a:ext uri="{FF2B5EF4-FFF2-40B4-BE49-F238E27FC236}">
                <a16:creationId xmlns:a16="http://schemas.microsoft.com/office/drawing/2014/main" id="{15C57307-D3D1-13B6-C14A-0D8AAB268F5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-264" y="-2622"/>
            <a:ext cx="9153319" cy="5155886"/>
          </a:xfrm>
        </p:spPr>
      </p:pic>
      <p:sp>
        <p:nvSpPr>
          <p:cNvPr id="10" name="Título 4">
            <a:extLst>
              <a:ext uri="{FF2B5EF4-FFF2-40B4-BE49-F238E27FC236}">
                <a16:creationId xmlns:a16="http://schemas.microsoft.com/office/drawing/2014/main" id="{5F12127B-AE60-16D6-052B-B781C2E8214B}"/>
              </a:ext>
            </a:extLst>
          </p:cNvPr>
          <p:cNvSpPr txBox="1">
            <a:spLocks/>
          </p:cNvSpPr>
          <p:nvPr/>
        </p:nvSpPr>
        <p:spPr>
          <a:xfrm>
            <a:off x="425669" y="274638"/>
            <a:ext cx="8351007" cy="5091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r>
              <a:rPr lang="pt-BR" sz="2800">
                <a:solidFill>
                  <a:schemeClr val="bg1"/>
                </a:solidFill>
              </a:rPr>
              <a:t>SAVE THE DATE</a:t>
            </a:r>
          </a:p>
        </p:txBody>
      </p:sp>
    </p:spTree>
    <p:extLst>
      <p:ext uri="{BB962C8B-B14F-4D97-AF65-F5344CB8AC3E}">
        <p14:creationId xmlns:p14="http://schemas.microsoft.com/office/powerpoint/2010/main" val="871325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1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C43440C-39E4-9F4C-9593-EF5723325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85" b="4738"/>
          <a:stretch>
            <a:fillRect/>
          </a:stretch>
        </p:blipFill>
        <p:spPr>
          <a:xfrm>
            <a:off x="1907801" y="625289"/>
            <a:ext cx="6286500" cy="3010285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69" y="274638"/>
            <a:ext cx="8351007" cy="509133"/>
          </a:xfrm>
        </p:spPr>
        <p:txBody>
          <a:bodyPr/>
          <a:lstStyle/>
          <a:p>
            <a:r>
              <a:rPr lang="pt-BR" sz="2800">
                <a:solidFill>
                  <a:schemeClr val="bg1"/>
                </a:solidFill>
              </a:rPr>
              <a:t>SAVE THE DATE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458CBC-0C87-4F76-961F-4D9293436D5C}"/>
              </a:ext>
            </a:extLst>
          </p:cNvPr>
          <p:cNvSpPr txBox="1"/>
          <p:nvPr/>
        </p:nvSpPr>
        <p:spPr>
          <a:xfrm>
            <a:off x="556244" y="3800375"/>
            <a:ext cx="516499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>
                <a:latin typeface="Barlow" panose="00000500000000000000"/>
              </a:rPr>
              <a:t>Praia do Forte (BA)</a:t>
            </a:r>
            <a:br>
              <a:rPr lang="pt-BR" sz="3200" b="1">
                <a:latin typeface="Barlow" panose="00000500000000000000"/>
              </a:rPr>
            </a:br>
            <a:r>
              <a:rPr lang="pt-BR" sz="3200" b="1">
                <a:latin typeface="Barlow" panose="00000500000000000000"/>
              </a:rPr>
              <a:t>25 e 26 de maio de 2026</a:t>
            </a:r>
            <a:endParaRPr lang="pt-BR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275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Programação e Conteúdo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5B3B3F-C4F3-91D5-FD7B-0EBB08CE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1" y="1037997"/>
            <a:ext cx="6510214" cy="382360"/>
          </a:xfrm>
        </p:spPr>
        <p:txBody>
          <a:bodyPr/>
          <a:lstStyle/>
          <a:p>
            <a:r>
              <a:rPr lang="pt-BR" b="1"/>
              <a:t>Palco Principal (auditório)</a:t>
            </a:r>
          </a:p>
        </p:txBody>
      </p:sp>
      <p:sp>
        <p:nvSpPr>
          <p:cNvPr id="8" name="Espaço Reservado para Conteúdo 6">
            <a:extLst>
              <a:ext uri="{FF2B5EF4-FFF2-40B4-BE49-F238E27FC236}">
                <a16:creationId xmlns:a16="http://schemas.microsoft.com/office/drawing/2014/main" id="{EADC518F-F29C-4A4E-B15A-9D6E4FD132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1" y="1674584"/>
            <a:ext cx="6006682" cy="3194278"/>
          </a:xfrm>
        </p:spPr>
        <p:txBody>
          <a:bodyPr lIns="91440" tIns="45720" rIns="91440" bIns="45720" anchor="t"/>
          <a:lstStyle/>
          <a:p>
            <a:r>
              <a:rPr lang="pt-BR" sz="2400">
                <a:latin typeface="Barlow"/>
              </a:rPr>
              <a:t>15 sessões</a:t>
            </a:r>
          </a:p>
          <a:p>
            <a:r>
              <a:rPr lang="pt-BR" sz="2400">
                <a:latin typeface="Barlow"/>
              </a:rPr>
              <a:t>28 palestrantes / panelistas  (1 remoto)</a:t>
            </a:r>
          </a:p>
          <a:p>
            <a:r>
              <a:rPr lang="pt-BR" sz="2400">
                <a:latin typeface="Barlow"/>
              </a:rPr>
              <a:t>12 moderadores</a:t>
            </a:r>
          </a:p>
        </p:txBody>
      </p:sp>
    </p:spTree>
    <p:extLst>
      <p:ext uri="{BB962C8B-B14F-4D97-AF65-F5344CB8AC3E}">
        <p14:creationId xmlns:p14="http://schemas.microsoft.com/office/powerpoint/2010/main" val="1344928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Programação e Conteúdo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5B3B3F-C4F3-91D5-FD7B-0EBB08CE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1" y="1037997"/>
            <a:ext cx="6510214" cy="382360"/>
          </a:xfrm>
        </p:spPr>
        <p:txBody>
          <a:bodyPr/>
          <a:lstStyle/>
          <a:p>
            <a:r>
              <a:rPr lang="pt-BR" b="1"/>
              <a:t>Palco Inova </a:t>
            </a:r>
          </a:p>
        </p:txBody>
      </p:sp>
      <p:sp>
        <p:nvSpPr>
          <p:cNvPr id="8" name="Espaço Reservado para Conteúdo 6">
            <a:extLst>
              <a:ext uri="{FF2B5EF4-FFF2-40B4-BE49-F238E27FC236}">
                <a16:creationId xmlns:a16="http://schemas.microsoft.com/office/drawing/2014/main" id="{EADC518F-F29C-4A4E-B15A-9D6E4FD132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1" y="1674584"/>
            <a:ext cx="6006682" cy="3194278"/>
          </a:xfrm>
        </p:spPr>
        <p:txBody>
          <a:bodyPr lIns="91440" tIns="45720" rIns="91440" bIns="45720" anchor="t"/>
          <a:lstStyle/>
          <a:p>
            <a:r>
              <a:rPr lang="pt-BR" sz="2400">
                <a:latin typeface="Barlow"/>
              </a:rPr>
              <a:t>23 sessões</a:t>
            </a:r>
          </a:p>
          <a:p>
            <a:r>
              <a:rPr lang="pt-BR" sz="2400">
                <a:latin typeface="Barlow"/>
              </a:rPr>
              <a:t>55 palestrantes / panelistas</a:t>
            </a:r>
          </a:p>
          <a:p>
            <a:r>
              <a:rPr lang="pt-BR" sz="2400">
                <a:latin typeface="Barlow"/>
              </a:rPr>
              <a:t>9 moderadores</a:t>
            </a:r>
          </a:p>
        </p:txBody>
      </p:sp>
    </p:spTree>
    <p:extLst>
      <p:ext uri="{BB962C8B-B14F-4D97-AF65-F5344CB8AC3E}">
        <p14:creationId xmlns:p14="http://schemas.microsoft.com/office/powerpoint/2010/main" val="286724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Espaços</a:t>
            </a:r>
          </a:p>
        </p:txBody>
      </p:sp>
      <p:sp>
        <p:nvSpPr>
          <p:cNvPr id="9" name="Espaço Reservado para Conteúdo 6">
            <a:extLst>
              <a:ext uri="{FF2B5EF4-FFF2-40B4-BE49-F238E27FC236}">
                <a16:creationId xmlns:a16="http://schemas.microsoft.com/office/drawing/2014/main" id="{F3A35879-8990-4756-829B-74A385B7DC62}"/>
              </a:ext>
            </a:extLst>
          </p:cNvPr>
          <p:cNvSpPr txBox="1">
            <a:spLocks/>
          </p:cNvSpPr>
          <p:nvPr/>
        </p:nvSpPr>
        <p:spPr>
          <a:xfrm>
            <a:off x="2266461" y="1524811"/>
            <a:ext cx="6006682" cy="8971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>
                <a:latin typeface="Barlow"/>
              </a:rPr>
              <a:t>22 projetos / iniciativas expostas</a:t>
            </a:r>
          </a:p>
          <a:p>
            <a:r>
              <a:rPr lang="pt-BR" sz="2400">
                <a:latin typeface="Barlow"/>
              </a:rPr>
              <a:t> 3 estandes de patrocinadores</a:t>
            </a:r>
          </a:p>
        </p:txBody>
      </p:sp>
      <p:sp>
        <p:nvSpPr>
          <p:cNvPr id="10" name="Espaço Reservado para Conteúdo 5">
            <a:extLst>
              <a:ext uri="{FF2B5EF4-FFF2-40B4-BE49-F238E27FC236}">
                <a16:creationId xmlns:a16="http://schemas.microsoft.com/office/drawing/2014/main" id="{5BAE7BFA-0679-49CB-9CC4-C641EB323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1" y="1037997"/>
            <a:ext cx="6510214" cy="382360"/>
          </a:xfrm>
        </p:spPr>
        <p:txBody>
          <a:bodyPr/>
          <a:lstStyle/>
          <a:p>
            <a:r>
              <a:rPr lang="pt-BR" b="1"/>
              <a:t>Salão de Exposição</a:t>
            </a:r>
          </a:p>
        </p:txBody>
      </p:sp>
      <p:sp>
        <p:nvSpPr>
          <p:cNvPr id="11" name="Espaço Reservado para Conteúdo 5">
            <a:extLst>
              <a:ext uri="{FF2B5EF4-FFF2-40B4-BE49-F238E27FC236}">
                <a16:creationId xmlns:a16="http://schemas.microsoft.com/office/drawing/2014/main" id="{59A34320-4FE1-4731-AA4E-04EB4EF3EEBD}"/>
              </a:ext>
            </a:extLst>
          </p:cNvPr>
          <p:cNvSpPr txBox="1">
            <a:spLocks/>
          </p:cNvSpPr>
          <p:nvPr/>
        </p:nvSpPr>
        <p:spPr>
          <a:xfrm>
            <a:off x="2266461" y="2732317"/>
            <a:ext cx="6510214" cy="3823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1EFF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/>
              <a:t>Arena Startups</a:t>
            </a:r>
          </a:p>
        </p:txBody>
      </p:sp>
      <p:sp>
        <p:nvSpPr>
          <p:cNvPr id="12" name="Espaço Reservado para Conteúdo 6">
            <a:extLst>
              <a:ext uri="{FF2B5EF4-FFF2-40B4-BE49-F238E27FC236}">
                <a16:creationId xmlns:a16="http://schemas.microsoft.com/office/drawing/2014/main" id="{A92EE8A4-1239-4447-8947-B0CEAE146449}"/>
              </a:ext>
            </a:extLst>
          </p:cNvPr>
          <p:cNvSpPr txBox="1">
            <a:spLocks/>
          </p:cNvSpPr>
          <p:nvPr/>
        </p:nvSpPr>
        <p:spPr>
          <a:xfrm>
            <a:off x="2269841" y="3241677"/>
            <a:ext cx="3348752" cy="16410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>
                <a:latin typeface="Barlow"/>
              </a:rPr>
              <a:t>14 empresas</a:t>
            </a:r>
          </a:p>
          <a:p>
            <a:r>
              <a:rPr lang="pt-BR" sz="2400">
                <a:latin typeface="Barlow"/>
              </a:rPr>
              <a:t> 2 parques tecnológicos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A2C88E4-ABF8-AF6E-ADAE-5114C412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774" y="2975428"/>
            <a:ext cx="3314310" cy="216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94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Coquetel</a:t>
            </a:r>
          </a:p>
        </p:txBody>
      </p:sp>
      <p:pic>
        <p:nvPicPr>
          <p:cNvPr id="2" name="Imagem 1" descr="Pessoas em pé em frente a mesa com comida&#10;&#10;O conteúdo gerado por IA pode estar incorreto.">
            <a:extLst>
              <a:ext uri="{FF2B5EF4-FFF2-40B4-BE49-F238E27FC236}">
                <a16:creationId xmlns:a16="http://schemas.microsoft.com/office/drawing/2014/main" id="{6DDB3BD5-4565-272C-7C1B-3A4D433DA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914" y="735902"/>
            <a:ext cx="3081676" cy="2066797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 descr="Grupo de pessoas em pé posando para foto&#10;&#10;O conteúdo gerado por IA pode estar incorreto.">
            <a:extLst>
              <a:ext uri="{FF2B5EF4-FFF2-40B4-BE49-F238E27FC236}">
                <a16:creationId xmlns:a16="http://schemas.microsoft.com/office/drawing/2014/main" id="{3B041F02-5499-B558-9AB6-778380C1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95" y="3029732"/>
            <a:ext cx="3068879" cy="22312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Imagem 5" descr="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630E6AC1-20AF-C03D-8633-8F297CE7C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619" y="735903"/>
            <a:ext cx="1836901" cy="123694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7" name="Imagem 6" descr="Pessoas em pé posando para foto&#10;&#10;O conteúdo gerado por IA pode estar incorreto.">
            <a:extLst>
              <a:ext uri="{FF2B5EF4-FFF2-40B4-BE49-F238E27FC236}">
                <a16:creationId xmlns:a16="http://schemas.microsoft.com/office/drawing/2014/main" id="{C3FA9B06-AFB2-9507-767C-784F2D5DE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619" y="2176396"/>
            <a:ext cx="1844730" cy="124477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8" name="Imagem 7" descr="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CB9F8A0F-0064-E62D-5D6E-F64FBC3E6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619" y="3718664"/>
            <a:ext cx="1844730" cy="122911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258035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pt-BR" dirty="0">
                <a:latin typeface="Barlow"/>
              </a:rPr>
              <a:t> Inscrições</a:t>
            </a:r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EF12225F-8196-6BD0-D1F3-A6962E2C0FD2}"/>
              </a:ext>
            </a:extLst>
          </p:cNvPr>
          <p:cNvSpPr txBox="1">
            <a:spLocks/>
          </p:cNvSpPr>
          <p:nvPr/>
        </p:nvSpPr>
        <p:spPr>
          <a:xfrm>
            <a:off x="2480407" y="4638553"/>
            <a:ext cx="6510215" cy="50913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r>
              <a:rPr lang="pt-BR" dirty="0">
                <a:latin typeface="Barlow"/>
              </a:rPr>
              <a:t> Total de Inscrições - 760</a:t>
            </a:r>
          </a:p>
        </p:txBody>
      </p:sp>
      <p:pic>
        <p:nvPicPr>
          <p:cNvPr id="2" name="Imagem 1" descr="Gráfico, Gráfico de pizza&#10;&#10;O conteúdo gerado por IA pode estar incorreto.">
            <a:extLst>
              <a:ext uri="{FF2B5EF4-FFF2-40B4-BE49-F238E27FC236}">
                <a16:creationId xmlns:a16="http://schemas.microsoft.com/office/drawing/2014/main" id="{77C51BC2-501B-AF83-7D85-F93B75A44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283" y="-651"/>
            <a:ext cx="4995200" cy="48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5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Origem dos participantes</a:t>
            </a:r>
          </a:p>
        </p:txBody>
      </p:sp>
      <p:pic>
        <p:nvPicPr>
          <p:cNvPr id="3" name="Espaço Reservado para Conteúdo 2" descr="Gráfico&#10;&#10;O conteúdo gerado por IA pode estar incorreto.">
            <a:extLst>
              <a:ext uri="{FF2B5EF4-FFF2-40B4-BE49-F238E27FC236}">
                <a16:creationId xmlns:a16="http://schemas.microsoft.com/office/drawing/2014/main" id="{8A7F17BE-22F6-4976-6238-9D22648AA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391" y="785246"/>
            <a:ext cx="7452289" cy="4367201"/>
          </a:xfrm>
        </p:spPr>
      </p:pic>
    </p:spTree>
    <p:extLst>
      <p:ext uri="{BB962C8B-B14F-4D97-AF65-F5344CB8AC3E}">
        <p14:creationId xmlns:p14="http://schemas.microsoft.com/office/powerpoint/2010/main" val="306100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1044D-CE7E-5B76-D3B3-DC95A74DB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494CF89-1F58-AC0B-2D00-F859E337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pt-BR">
                <a:latin typeface="Barlow"/>
              </a:rPr>
              <a:t>Participantes por </a:t>
            </a:r>
            <a:r>
              <a:rPr lang="pt-BR">
                <a:solidFill>
                  <a:srgbClr val="000000"/>
                </a:solidFill>
                <a:latin typeface="Barlow"/>
              </a:rPr>
              <a:t>gênero</a:t>
            </a:r>
            <a:endParaRPr lang="pt-BR" sz="2100" b="0">
              <a:solidFill>
                <a:srgbClr val="1F1F1F"/>
              </a:solidFill>
              <a:latin typeface="Barlow"/>
            </a:endParaRPr>
          </a:p>
        </p:txBody>
      </p:sp>
      <p:pic>
        <p:nvPicPr>
          <p:cNvPr id="6" name="Espaço Reservado para Conteúdo 5" descr="Gráfico, Gráfico de pizza&#10;&#10;O conteúdo gerado por IA pode estar incorreto.">
            <a:extLst>
              <a:ext uri="{FF2B5EF4-FFF2-40B4-BE49-F238E27FC236}">
                <a16:creationId xmlns:a16="http://schemas.microsoft.com/office/drawing/2014/main" id="{38291F54-BD9E-DDC5-D6CA-1327D2758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9951" y="653799"/>
            <a:ext cx="4496178" cy="4488691"/>
          </a:xfrm>
        </p:spPr>
      </p:pic>
    </p:spTree>
    <p:extLst>
      <p:ext uri="{BB962C8B-B14F-4D97-AF65-F5344CB8AC3E}">
        <p14:creationId xmlns:p14="http://schemas.microsoft.com/office/powerpoint/2010/main" val="3885286796"/>
      </p:ext>
    </p:extLst>
  </p:cSld>
  <p:clrMapOvr>
    <a:masterClrMapping/>
  </p:clrMapOvr>
</p:sld>
</file>

<file path=ppt/theme/theme1.xml><?xml version="1.0" encoding="utf-8"?>
<a:theme xmlns:a="http://schemas.openxmlformats.org/drawingml/2006/main" name="CAP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860DC92B-32AC-9D41-9B87-FDACF1D43486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A8F55201-57D3-3C41-82D1-9A370FBFD4AF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BF4B9223-F729-4E44-A568-6178DCF8BC6C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452AA9114C74DB233E85CC49C021D" ma:contentTypeVersion="13" ma:contentTypeDescription="Create a new document." ma:contentTypeScope="" ma:versionID="22bb10662a4e9040469ecb479258da48">
  <xsd:schema xmlns:xsd="http://www.w3.org/2001/XMLSchema" xmlns:xs="http://www.w3.org/2001/XMLSchema" xmlns:p="http://schemas.microsoft.com/office/2006/metadata/properties" xmlns:ns2="2b5e868a-31e1-4ebe-9651-7b5e2b90c47f" xmlns:ns3="2aa2c7b6-9799-4ab1-b0ee-3db142e654af" targetNamespace="http://schemas.microsoft.com/office/2006/metadata/properties" ma:root="true" ma:fieldsID="5ca055a7fcefba3cd192426c34e939c6" ns2:_="" ns3:_="">
    <xsd:import namespace="2b5e868a-31e1-4ebe-9651-7b5e2b90c47f"/>
    <xsd:import namespace="2aa2c7b6-9799-4ab1-b0ee-3db142e654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e868a-31e1-4ebe-9651-7b5e2b90c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2c7b6-9799-4ab1-b0ee-3db142e654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98d749-8989-4e1d-bf29-fc41001de84f}" ma:internalName="TaxCatchAll" ma:showField="CatchAllData" ma:web="2aa2c7b6-9799-4ab1-b0ee-3db142e654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5e868a-31e1-4ebe-9651-7b5e2b90c47f">
      <Terms xmlns="http://schemas.microsoft.com/office/infopath/2007/PartnerControls"/>
    </lcf76f155ced4ddcb4097134ff3c332f>
    <TaxCatchAll xmlns="2aa2c7b6-9799-4ab1-b0ee-3db142e654a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BA578E-4425-470F-A888-1CA71D5573B3}">
  <ds:schemaRefs>
    <ds:schemaRef ds:uri="2aa2c7b6-9799-4ab1-b0ee-3db142e654af"/>
    <ds:schemaRef ds:uri="2b5e868a-31e1-4ebe-9651-7b5e2b90c4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5DE9FC5-F8A3-4DB7-A60C-46C4770C4784}">
  <ds:schemaRefs>
    <ds:schemaRef ds:uri="2aa2c7b6-9799-4ab1-b0ee-3db142e654af"/>
    <ds:schemaRef ds:uri="2b5e868a-31e1-4ebe-9651-7b5e2b90c47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F708038-38BC-42D3-842B-F97B4519D1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WRNP2025_template</Template>
  <Application>Microsoft Office PowerPoint</Application>
  <PresentationFormat>Apresentação na tela (16:9)</PresentationFormat>
  <Slides>25</Slides>
  <Notes>0</Notes>
  <HiddenSlides>2</HiddenSlide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25</vt:i4>
      </vt:variant>
    </vt:vector>
  </HeadingPairs>
  <TitlesOfParts>
    <vt:vector size="28" baseType="lpstr">
      <vt:lpstr>CAPA</vt:lpstr>
      <vt:lpstr>Personalizar design</vt:lpstr>
      <vt:lpstr>1_Personalizar design</vt:lpstr>
      <vt:lpstr>Encerramento do  WRNP 2025</vt:lpstr>
      <vt:lpstr>Apresentação do PowerPoint</vt:lpstr>
      <vt:lpstr>Programação e Conteúdo</vt:lpstr>
      <vt:lpstr>Programação e Conteúdo</vt:lpstr>
      <vt:lpstr>Espaços</vt:lpstr>
      <vt:lpstr>Coquetel</vt:lpstr>
      <vt:lpstr> Inscrições</vt:lpstr>
      <vt:lpstr>Origem dos participantes</vt:lpstr>
      <vt:lpstr>Participantes por gênero</vt:lpstr>
      <vt:lpstr>Visualizações da transmissão online</vt:lpstr>
      <vt:lpstr>Engajamento</vt:lpstr>
      <vt:lpstr>WRNP GAME</vt:lpstr>
      <vt:lpstr>WRNP GAME</vt:lpstr>
      <vt:lpstr>Cenários</vt:lpstr>
      <vt:lpstr>Rede de dados </vt:lpstr>
      <vt:lpstr>Apresentação do PowerPoint</vt:lpstr>
      <vt:lpstr>Revista do WRNP 2025</vt:lpstr>
      <vt:lpstr>Apresentação do PowerPoint</vt:lpstr>
      <vt:lpstr>Agradecimentos</vt:lpstr>
      <vt:lpstr>Equipe do WRNP 2025</vt:lpstr>
      <vt:lpstr>HORA DOS SORTEIOS</vt:lpstr>
      <vt:lpstr>Sorteios da noite</vt:lpstr>
      <vt:lpstr>Apresentação do PowerPoint</vt:lpstr>
      <vt:lpstr>Apresentação do PowerPoint</vt:lpstr>
      <vt:lpstr>SAVE THE 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Leandro Neumann Ciuffo</dc:creator>
  <cp:revision>69</cp:revision>
  <dcterms:created xsi:type="dcterms:W3CDTF">2025-05-10T10:42:11Z</dcterms:created>
  <dcterms:modified xsi:type="dcterms:W3CDTF">2025-05-20T20:07:51Z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0x01010010D452AA9114C74DB233E85CC49C021D</vt:lpwstr>
  </property>
  <property fmtid="{D5CDD505-2E9C-101B-9397-08002B2CF9AE}" pid="3" name="MediaServiceImageTags">
    <vt:lpwstr/>
  </property>
</Properties>
</file>