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media/image24.jpg" ContentType="image/jpe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4"/>
    <p:sldMasterId id="2147483672" r:id="rId5"/>
    <p:sldMasterId id="2147483674" r:id="rId6"/>
    <p:sldMasterId id="2147483676" r:id="rId7"/>
    <p:sldMasterId id="2147483660" r:id="rId8"/>
    <p:sldMasterId id="2147483703" r:id="rId9"/>
    <p:sldMasterId id="2147483685" r:id="rId10"/>
    <p:sldMasterId id="2147483691" r:id="rId11"/>
    <p:sldMasterId id="2147483687" r:id="rId12"/>
    <p:sldMasterId id="2147483693" r:id="rId13"/>
  </p:sldMasterIdLst>
  <p:notesMasterIdLst>
    <p:notesMasterId r:id="rId34"/>
  </p:notesMasterIdLst>
  <p:handoutMasterIdLst>
    <p:handoutMasterId r:id="rId35"/>
  </p:handoutMasterIdLst>
  <p:sldIdLst>
    <p:sldId id="256" r:id="rId14"/>
    <p:sldId id="309" r:id="rId15"/>
    <p:sldId id="308" r:id="rId16"/>
    <p:sldId id="311" r:id="rId17"/>
    <p:sldId id="312" r:id="rId18"/>
    <p:sldId id="316" r:id="rId19"/>
    <p:sldId id="314" r:id="rId20"/>
    <p:sldId id="315" r:id="rId21"/>
    <p:sldId id="318" r:id="rId22"/>
    <p:sldId id="319" r:id="rId23"/>
    <p:sldId id="317" r:id="rId24"/>
    <p:sldId id="320" r:id="rId25"/>
    <p:sldId id="321" r:id="rId26"/>
    <p:sldId id="306" r:id="rId27"/>
    <p:sldId id="323" r:id="rId28"/>
    <p:sldId id="322" r:id="rId29"/>
    <p:sldId id="324" r:id="rId30"/>
    <p:sldId id="325" r:id="rId31"/>
    <p:sldId id="326" r:id="rId32"/>
    <p:sldId id="274" r:id="rId33"/>
  </p:sldIdLst>
  <p:sldSz cx="12192000" cy="6858000"/>
  <p:notesSz cx="6858000" cy="9144000"/>
  <p:defaultTextStyle>
    <a:defPPr>
      <a:defRPr lang="en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11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72D"/>
    <a:srgbClr val="001EFF"/>
    <a:srgbClr val="420068"/>
    <a:srgbClr val="00EB00"/>
    <a:srgbClr val="00F5DD"/>
    <a:srgbClr val="D8D8EB"/>
    <a:srgbClr val="B0B1D5"/>
    <a:srgbClr val="FCE7BE"/>
    <a:srgbClr val="000A92"/>
    <a:srgbClr val="FCE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DC5B9C-5D2D-C805-2447-F75FCE3352D5}" v="54" dt="2025-02-04T13:03:46.148"/>
    <p1510:client id="{DC6531B8-BF03-B237-0F8F-1CB4EC882C58}" v="15" dt="2025-02-04T13:44:50.879"/>
  </p1510:revLst>
</p1510:revInfo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76" autoAdjust="0"/>
    <p:restoredTop sz="94674"/>
  </p:normalViewPr>
  <p:slideViewPr>
    <p:cSldViewPr snapToGrid="0" snapToObjects="1" showGuides="1">
      <p:cViewPr varScale="1">
        <p:scale>
          <a:sx n="107" d="100"/>
          <a:sy n="107" d="100"/>
        </p:scale>
        <p:origin x="978" y="78"/>
      </p:cViewPr>
      <p:guideLst>
        <p:guide orient="horz" pos="2115"/>
        <p:guide pos="11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03" d="100"/>
          <a:sy n="103" d="100"/>
        </p:scale>
        <p:origin x="45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tableStyles" Target="tableStyles.xml"/><Relationship Id="rId21" Type="http://schemas.openxmlformats.org/officeDocument/2006/relationships/slide" Target="slides/slide8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43F67CB9-48B0-0DDA-5E46-6487BB3051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2EE1F42-FD57-F98B-EDB2-86B6C904C4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61798-7C7A-444A-A1DD-32C5794F309F}" type="datetimeFigureOut">
              <a:rPr lang="pt-BR" smtClean="0"/>
              <a:t>13/04/2025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76501AB-372E-CAD6-3C10-B4636DF665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D4274BA-90F8-EE2E-8339-47380286F9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ABECE-C8EB-AF48-842A-D54DD62763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6862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1DFC1-75E8-6F4C-9B15-055E5A4B33FB}" type="datetimeFigureOut">
              <a:rPr lang="pt-BR" smtClean="0"/>
              <a:t>13/04/2025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B49FE-9695-0948-BDCD-6B762CE9CB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6224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 - MODE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152582"/>
            <a:ext cx="5556069" cy="705802"/>
          </a:xfrm>
          <a:prstGeom prst="rect">
            <a:avLst/>
          </a:prstGeom>
        </p:spPr>
        <p:txBody>
          <a:bodyPr anchor="b"/>
          <a:lstStyle>
            <a:lvl1pPr algn="l">
              <a:defRPr sz="2400"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512D1-C974-A50A-F68C-04D77BB38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037522"/>
            <a:ext cx="5556069" cy="3914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00F5DD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B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A2E0D-93A0-911D-1AE6-903C9BBF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75725" y="5616121"/>
            <a:ext cx="1000276" cy="33312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pt-BR" dirty="0"/>
              <a:t>1/12/22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812820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6">
    <p:bg>
      <p:bgPr>
        <a:solidFill>
          <a:srgbClr val="001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EB00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991DC2-E8BC-B913-8F8F-42E6CD9CEA4C}"/>
              </a:ext>
            </a:extLst>
          </p:cNvPr>
          <p:cNvGrpSpPr/>
          <p:nvPr userDrawn="1"/>
        </p:nvGrpSpPr>
        <p:grpSpPr>
          <a:xfrm>
            <a:off x="838200" y="949801"/>
            <a:ext cx="744794" cy="145026"/>
            <a:chOff x="838200" y="949801"/>
            <a:chExt cx="744794" cy="145026"/>
          </a:xfrm>
          <a:solidFill>
            <a:srgbClr val="00EB00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DDE295-6DB8-8D1C-A438-DBBEE281CFF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FC5C13-195F-2C8F-2CB5-48A1BC35A1E1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3A68DB-1698-120B-2F29-23EE6A7B905A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A248DCA-7E73-B2EB-B35B-F451A0B428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7034" y="3968496"/>
            <a:ext cx="3451286" cy="21024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bg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2B3CEEF6-EB06-7073-915E-7F87DAE2E5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25993" y="3968496"/>
            <a:ext cx="3451286" cy="21024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bg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2A643C23-02AA-984D-6DDC-4EE5DD9628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41274" y="3968496"/>
            <a:ext cx="3451286" cy="21024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bg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C8AEADF-F452-BD59-59BE-49D1707C83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0713" y="1563688"/>
            <a:ext cx="3427608" cy="22494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latin typeface="Barlow" pitchFamily="2" charset="77"/>
              </a:defRPr>
            </a:lvl1pPr>
          </a:lstStyle>
          <a:p>
            <a:endParaRPr lang="en-BR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325323B-4C6D-F9DE-E27E-FAFBDE0EC6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25993" y="1563688"/>
            <a:ext cx="3427608" cy="22494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latin typeface="Barlow" pitchFamily="2" charset="77"/>
              </a:defRPr>
            </a:lvl1pPr>
          </a:lstStyle>
          <a:p>
            <a:endParaRPr lang="en-BR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95A57B4C-597F-6278-9D18-FA5A62351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34473" y="1563688"/>
            <a:ext cx="3427608" cy="22494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latin typeface="Barlow" pitchFamily="2" charset="77"/>
              </a:defRPr>
            </a:lvl1pPr>
          </a:lstStyle>
          <a:p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124510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7">
    <p:bg>
      <p:bgPr>
        <a:solidFill>
          <a:srgbClr val="00E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1EFF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991DC2-E8BC-B913-8F8F-42E6CD9CEA4C}"/>
              </a:ext>
            </a:extLst>
          </p:cNvPr>
          <p:cNvGrpSpPr/>
          <p:nvPr userDrawn="1"/>
        </p:nvGrpSpPr>
        <p:grpSpPr>
          <a:xfrm>
            <a:off x="838200" y="949801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DDE295-6DB8-8D1C-A438-DBBEE281CFF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1EFF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FC5C13-195F-2C8F-2CB5-48A1BC35A1E1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1EFF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3A68DB-1698-120B-2F29-23EE6A7B905A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1EFF"/>
                </a:solidFill>
              </a:endParaRPr>
            </a:p>
          </p:txBody>
        </p:sp>
      </p:grp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A248DCA-7E73-B2EB-B35B-F451A0B428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7034" y="1864042"/>
            <a:ext cx="3451286" cy="1949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000A92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8AF9356A-4108-CD63-4FA6-0265124091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7034" y="3967162"/>
            <a:ext cx="3451286" cy="1949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000A92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16230B20-1A09-F979-DF41-49DDD4FF40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35490" y="1864042"/>
            <a:ext cx="3451286" cy="1949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000A92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65AE440B-EBED-B759-F133-DE99E93C7A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35490" y="3967162"/>
            <a:ext cx="3451286" cy="1949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000A92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16DAC072-28C0-B34F-BCED-D87DC32B42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29082" y="1864042"/>
            <a:ext cx="3451286" cy="1949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000A92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AF9D1B1A-4634-AAF6-CB38-5726A5422F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29082" y="3967162"/>
            <a:ext cx="3451286" cy="1949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000A92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38820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8">
    <p:bg>
      <p:bgPr>
        <a:solidFill>
          <a:srgbClr val="00F5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420068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991DC2-E8BC-B913-8F8F-42E6CD9CEA4C}"/>
              </a:ext>
            </a:extLst>
          </p:cNvPr>
          <p:cNvGrpSpPr/>
          <p:nvPr userDrawn="1"/>
        </p:nvGrpSpPr>
        <p:grpSpPr>
          <a:xfrm>
            <a:off x="838200" y="949801"/>
            <a:ext cx="744794" cy="145026"/>
            <a:chOff x="838200" y="949801"/>
            <a:chExt cx="744794" cy="145026"/>
          </a:xfrm>
          <a:solidFill>
            <a:srgbClr val="420068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DDE295-6DB8-8D1C-A438-DBBEE281CFF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FC5C13-195F-2C8F-2CB5-48A1BC35A1E1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3A68DB-1698-120B-2F29-23EE6A7B905A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A248DCA-7E73-B2EB-B35B-F451A0B428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7034" y="1864042"/>
            <a:ext cx="3451286" cy="4206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2B3CEEF6-EB06-7073-915E-7F87DAE2E5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14154" y="1864042"/>
            <a:ext cx="3451286" cy="4206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2A643C23-02AA-984D-6DDC-4EE5DD9628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41274" y="1864042"/>
            <a:ext cx="3451286" cy="4206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73710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- MODELO 1">
    <p:bg>
      <p:bgPr>
        <a:solidFill>
          <a:srgbClr val="420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742C4-1376-31C2-313F-2A6D6FD6A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 sz="5000" b="0" i="0">
                <a:solidFill>
                  <a:srgbClr val="FF483F"/>
                </a:solidFill>
                <a:latin typeface="Barlow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D2BA09-511B-543F-A571-E6153A43C9D7}"/>
              </a:ext>
            </a:extLst>
          </p:cNvPr>
          <p:cNvGrpSpPr/>
          <p:nvPr userDrawn="1"/>
        </p:nvGrpSpPr>
        <p:grpSpPr>
          <a:xfrm>
            <a:off x="838200" y="2260441"/>
            <a:ext cx="744794" cy="145026"/>
            <a:chOff x="838200" y="949801"/>
            <a:chExt cx="744794" cy="145026"/>
          </a:xfrm>
          <a:solidFill>
            <a:srgbClr val="00F5DD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984B8AF-B156-4695-EB30-50DEA8A2B4F4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980FF63-F0D2-CC54-0786-2E95E6B48487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A01C8B8-4354-4245-BFFB-D022CED1AFE4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</p:spTree>
    <p:extLst>
      <p:ext uri="{BB962C8B-B14F-4D97-AF65-F5344CB8AC3E}">
        <p14:creationId xmlns:p14="http://schemas.microsoft.com/office/powerpoint/2010/main" val="87331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- MODELO 2">
    <p:bg>
      <p:bgPr>
        <a:solidFill>
          <a:srgbClr val="FF4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742C4-1376-31C2-313F-2A6D6FD6A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 sz="5000" b="0" i="0">
                <a:solidFill>
                  <a:srgbClr val="420068"/>
                </a:solidFill>
                <a:latin typeface="Barlow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D2BA09-511B-543F-A571-E6153A43C9D7}"/>
              </a:ext>
            </a:extLst>
          </p:cNvPr>
          <p:cNvGrpSpPr/>
          <p:nvPr userDrawn="1"/>
        </p:nvGrpSpPr>
        <p:grpSpPr>
          <a:xfrm>
            <a:off x="838200" y="2260441"/>
            <a:ext cx="744794" cy="145026"/>
            <a:chOff x="838200" y="949801"/>
            <a:chExt cx="744794" cy="145026"/>
          </a:xfrm>
          <a:solidFill>
            <a:srgbClr val="00F5DD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984B8AF-B156-4695-EB30-50DEA8A2B4F4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980FF63-F0D2-CC54-0786-2E95E6B48487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A01C8B8-4354-4245-BFFB-D022CED1AFE4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1938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- MODELO 3"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742C4-1376-31C2-313F-2A6D6FD6A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 sz="5000" b="0" i="0">
                <a:solidFill>
                  <a:srgbClr val="00EB00"/>
                </a:solidFill>
                <a:latin typeface="Barlow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D2BA09-511B-543F-A571-E6153A43C9D7}"/>
              </a:ext>
            </a:extLst>
          </p:cNvPr>
          <p:cNvGrpSpPr/>
          <p:nvPr userDrawn="1"/>
        </p:nvGrpSpPr>
        <p:grpSpPr>
          <a:xfrm>
            <a:off x="838200" y="2260441"/>
            <a:ext cx="744794" cy="145026"/>
            <a:chOff x="838200" y="949801"/>
            <a:chExt cx="744794" cy="145026"/>
          </a:xfrm>
          <a:solidFill>
            <a:srgbClr val="FF7E00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984B8AF-B156-4695-EB30-50DEA8A2B4F4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FF7E00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980FF63-F0D2-CC54-0786-2E95E6B48487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FF7E00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A01C8B8-4354-4245-BFFB-D022CED1AFE4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FF7E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0990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- MODELO 4">
    <p:bg>
      <p:bgPr>
        <a:solidFill>
          <a:srgbClr val="FF7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742C4-1376-31C2-313F-2A6D6FD6A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 sz="5000" b="0" i="0">
                <a:solidFill>
                  <a:srgbClr val="420068"/>
                </a:solidFill>
                <a:latin typeface="Barlow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D2BA09-511B-543F-A571-E6153A43C9D7}"/>
              </a:ext>
            </a:extLst>
          </p:cNvPr>
          <p:cNvGrpSpPr/>
          <p:nvPr userDrawn="1"/>
        </p:nvGrpSpPr>
        <p:grpSpPr>
          <a:xfrm>
            <a:off x="838200" y="2260441"/>
            <a:ext cx="744794" cy="145026"/>
            <a:chOff x="838200" y="949801"/>
            <a:chExt cx="744794" cy="145026"/>
          </a:xfrm>
          <a:solidFill>
            <a:srgbClr val="00EB00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984B8AF-B156-4695-EB30-50DEA8A2B4F4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980FF63-F0D2-CC54-0786-2E95E6B48487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A01C8B8-4354-4245-BFFB-D022CED1AFE4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7315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ERRAMENTO - MODE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841" y="3092322"/>
            <a:ext cx="3447626" cy="673355"/>
          </a:xfrm>
          <a:prstGeom prst="rect">
            <a:avLst/>
          </a:prstGeom>
        </p:spPr>
        <p:txBody>
          <a:bodyPr anchor="b"/>
          <a:lstStyle>
            <a:lvl1pPr algn="l">
              <a:defRPr sz="4000" b="0" i="0">
                <a:solidFill>
                  <a:srgbClr val="00F5DD"/>
                </a:solidFill>
                <a:latin typeface="Barlow Light" pitchFamily="2" charset="77"/>
              </a:defRPr>
            </a:lvl1pPr>
          </a:lstStyle>
          <a:p>
            <a:r>
              <a:rPr lang="en-US" dirty="0"/>
              <a:t>OBRIGADO (A)!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4252379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ERRAMENTO - MODE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B4A1A36-B29E-911E-A571-4E05F6AB7A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841" y="3092322"/>
            <a:ext cx="3447626" cy="673355"/>
          </a:xfrm>
          <a:prstGeom prst="rect">
            <a:avLst/>
          </a:prstGeom>
        </p:spPr>
        <p:txBody>
          <a:bodyPr anchor="b"/>
          <a:lstStyle>
            <a:lvl1pPr algn="l">
              <a:defRPr sz="4000" b="0" i="0">
                <a:solidFill>
                  <a:srgbClr val="00EB00"/>
                </a:solidFill>
                <a:latin typeface="Barlow Light" pitchFamily="2" charset="77"/>
              </a:defRPr>
            </a:lvl1pPr>
          </a:lstStyle>
          <a:p>
            <a:r>
              <a:rPr lang="en-US" dirty="0"/>
              <a:t>OBRIGADO (A)!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2855605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ERRAMENTO - MODE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DD12660-8FFF-C805-9308-F9010B1231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841" y="3092322"/>
            <a:ext cx="3447626" cy="673355"/>
          </a:xfrm>
          <a:prstGeom prst="rect">
            <a:avLst/>
          </a:prstGeom>
        </p:spPr>
        <p:txBody>
          <a:bodyPr anchor="b"/>
          <a:lstStyle>
            <a:lvl1pPr algn="l">
              <a:defRPr sz="4000" b="0" i="0">
                <a:solidFill>
                  <a:srgbClr val="00F5DD"/>
                </a:solidFill>
                <a:latin typeface="Barlow Light" pitchFamily="2" charset="77"/>
              </a:defRPr>
            </a:lvl1pPr>
          </a:lstStyle>
          <a:p>
            <a:r>
              <a:rPr lang="en-US" dirty="0"/>
              <a:t>OBRIGADO (A)!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3333848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 - MODE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152582"/>
            <a:ext cx="5556069" cy="705802"/>
          </a:xfrm>
          <a:prstGeom prst="rect">
            <a:avLst/>
          </a:prstGeom>
        </p:spPr>
        <p:txBody>
          <a:bodyPr anchor="b"/>
          <a:lstStyle>
            <a:lvl1pPr algn="l">
              <a:defRPr sz="2400" b="0" i="0">
                <a:solidFill>
                  <a:schemeClr val="tx1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512D1-C974-A50A-F68C-04D77BB38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037522"/>
            <a:ext cx="5556069" cy="3914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001EFF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B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A2E0D-93A0-911D-1AE6-903C9BBF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54835" y="5616121"/>
            <a:ext cx="1000276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1EFF"/>
                </a:solidFill>
                <a:latin typeface="Barlow Medium" pitchFamily="2" charset="77"/>
              </a:defRPr>
            </a:lvl1pPr>
          </a:lstStyle>
          <a:p>
            <a:r>
              <a:rPr lang="pt-BR" dirty="0"/>
              <a:t>1/11/22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3203885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ERRAMENTO - MODEL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440194E-F7EB-D1C6-D929-B508E6E8E8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841" y="3092322"/>
            <a:ext cx="3447626" cy="673355"/>
          </a:xfrm>
          <a:prstGeom prst="rect">
            <a:avLst/>
          </a:prstGeom>
        </p:spPr>
        <p:txBody>
          <a:bodyPr anchor="b"/>
          <a:lstStyle>
            <a:lvl1pPr algn="l">
              <a:defRPr sz="4000" b="0" i="0">
                <a:solidFill>
                  <a:srgbClr val="FF483F"/>
                </a:solidFill>
                <a:latin typeface="Barlow Light" pitchFamily="2" charset="77"/>
              </a:defRPr>
            </a:lvl1pPr>
          </a:lstStyle>
          <a:p>
            <a:r>
              <a:rPr lang="en-US" dirty="0"/>
              <a:t>OBRIGADO (A)!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428299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 - MODE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71557" y="2817197"/>
            <a:ext cx="2868654" cy="884940"/>
          </a:xfrm>
          <a:prstGeom prst="rect">
            <a:avLst/>
          </a:prstGeom>
        </p:spPr>
        <p:txBody>
          <a:bodyPr anchor="b"/>
          <a:lstStyle>
            <a:lvl1pPr algn="l">
              <a:defRPr sz="2400"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512D1-C974-A50A-F68C-04D77BB38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71557" y="3891536"/>
            <a:ext cx="2868654" cy="642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00EB00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B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A2E0D-93A0-911D-1AE6-903C9BBF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28001" y="5616121"/>
            <a:ext cx="1248828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pt-BR" dirty="0"/>
              <a:t>1/12/22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32767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 - MODEL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8001" y="2839774"/>
            <a:ext cx="2964070" cy="884940"/>
          </a:xfrm>
          <a:prstGeom prst="rect">
            <a:avLst/>
          </a:prstGeom>
        </p:spPr>
        <p:txBody>
          <a:bodyPr anchor="b"/>
          <a:lstStyle>
            <a:lvl1pPr algn="l">
              <a:defRPr sz="2400"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512D1-C974-A50A-F68C-04D77BB38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8001" y="3914113"/>
            <a:ext cx="2733482" cy="642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00F5DD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B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A2E0D-93A0-911D-1AE6-903C9BBF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4684" y="5616121"/>
            <a:ext cx="1264731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pt-BR" dirty="0"/>
              <a:t>1/12/22</a:t>
            </a:r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5954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0A92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679D77E-694C-027C-E35F-420E849651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482725"/>
            <a:ext cx="5257800" cy="4587875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Barlow" pitchFamily="2" charset="77"/>
              </a:defRPr>
            </a:lvl1pPr>
          </a:lstStyle>
          <a:p>
            <a:endParaRPr lang="en-BR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2FC732-1207-0DAD-0845-A5F7448BA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21120" y="1482725"/>
            <a:ext cx="4932680" cy="4587875"/>
          </a:xfrm>
          <a:prstGeom prst="rect">
            <a:avLst/>
          </a:prstGeom>
        </p:spPr>
        <p:txBody>
          <a:bodyPr lIns="72000" rIns="72000"/>
          <a:lstStyle>
            <a:lvl1pPr marL="0" indent="0">
              <a:buFontTx/>
              <a:buNone/>
              <a:defRPr sz="2200" b="0" i="0">
                <a:solidFill>
                  <a:srgbClr val="001EFF"/>
                </a:solidFill>
                <a:latin typeface="Barlow Medium" pitchFamily="2" charset="77"/>
              </a:defRPr>
            </a:lvl1pPr>
            <a:lvl2pPr marL="180000" indent="0">
              <a:buFontTx/>
              <a:buNone/>
              <a:defRPr sz="2000" b="0" i="0">
                <a:latin typeface="Barlow" pitchFamily="2" charset="77"/>
              </a:defRPr>
            </a:lvl2pPr>
            <a:lvl3pPr marL="252000" indent="0">
              <a:buFontTx/>
              <a:buNone/>
              <a:defRPr sz="1600" b="0" i="0">
                <a:latin typeface="Barlow" pitchFamily="2" charset="77"/>
              </a:defRPr>
            </a:lvl3pPr>
            <a:lvl4pPr marL="324000" indent="0">
              <a:buFontTx/>
              <a:buNone/>
              <a:defRPr sz="14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BR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991DC2-E8BC-B913-8F8F-42E6CD9CEA4C}"/>
              </a:ext>
            </a:extLst>
          </p:cNvPr>
          <p:cNvGrpSpPr/>
          <p:nvPr userDrawn="1"/>
        </p:nvGrpSpPr>
        <p:grpSpPr>
          <a:xfrm>
            <a:off x="838200" y="949801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DDE295-6DB8-8D1C-A438-DBBEE281CFF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FC5C13-195F-2C8F-2CB5-48A1BC35A1E1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3A68DB-1698-120B-2F29-23EE6A7B905A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</p:spTree>
    <p:extLst>
      <p:ext uri="{BB962C8B-B14F-4D97-AF65-F5344CB8AC3E}">
        <p14:creationId xmlns:p14="http://schemas.microsoft.com/office/powerpoint/2010/main" val="362200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een, laser, scene, light&#10;&#10;Description automatically generated">
            <a:extLst>
              <a:ext uri="{FF2B5EF4-FFF2-40B4-BE49-F238E27FC236}">
                <a16:creationId xmlns:a16="http://schemas.microsoft.com/office/drawing/2014/main" id="{9B0D5EA4-1355-AD11-D130-F3FA1D194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0A92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2FC732-1207-0DAD-0845-A5F7448BA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21120" y="1482725"/>
            <a:ext cx="4932680" cy="4587875"/>
          </a:xfrm>
          <a:prstGeom prst="rect">
            <a:avLst/>
          </a:prstGeom>
        </p:spPr>
        <p:txBody>
          <a:bodyPr lIns="72000" rIns="72000"/>
          <a:lstStyle>
            <a:lvl1pPr marL="0" indent="0">
              <a:buFontTx/>
              <a:buNone/>
              <a:defRPr sz="2200" b="0" i="0">
                <a:solidFill>
                  <a:srgbClr val="001EFF"/>
                </a:solidFill>
                <a:latin typeface="Barlow Medium" pitchFamily="2" charset="77"/>
              </a:defRPr>
            </a:lvl1pPr>
            <a:lvl2pPr marL="180000" indent="0">
              <a:buFontTx/>
              <a:buNone/>
              <a:defRPr sz="2000" b="0" i="0">
                <a:latin typeface="Barlow" pitchFamily="2" charset="77"/>
              </a:defRPr>
            </a:lvl2pPr>
            <a:lvl3pPr marL="252000" indent="0">
              <a:buFontTx/>
              <a:buNone/>
              <a:defRPr sz="1600" b="0" i="0">
                <a:latin typeface="Barlow" pitchFamily="2" charset="77"/>
              </a:defRPr>
            </a:lvl3pPr>
            <a:lvl4pPr marL="324000" indent="0">
              <a:buFontTx/>
              <a:buNone/>
              <a:defRPr sz="14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BR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991DC2-E8BC-B913-8F8F-42E6CD9CEA4C}"/>
              </a:ext>
            </a:extLst>
          </p:cNvPr>
          <p:cNvGrpSpPr/>
          <p:nvPr userDrawn="1"/>
        </p:nvGrpSpPr>
        <p:grpSpPr>
          <a:xfrm>
            <a:off x="838200" y="949801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DDE295-6DB8-8D1C-A438-DBBEE281CFF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FC5C13-195F-2C8F-2CB5-48A1BC35A1E1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3A68DB-1698-120B-2F29-23EE6A7B905A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</p:spTree>
    <p:extLst>
      <p:ext uri="{BB962C8B-B14F-4D97-AF65-F5344CB8AC3E}">
        <p14:creationId xmlns:p14="http://schemas.microsoft.com/office/powerpoint/2010/main" val="206588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679D77E-694C-027C-E35F-420E849651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Barlow" pitchFamily="2" charset="77"/>
              </a:defRPr>
            </a:lvl1pPr>
          </a:lstStyle>
          <a:p>
            <a:endParaRPr lang="en-B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0A92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2FC732-1207-0DAD-0845-A5F7448BA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64880" y="1482725"/>
            <a:ext cx="2788920" cy="4587875"/>
          </a:xfrm>
          <a:prstGeom prst="rect">
            <a:avLst/>
          </a:prstGeom>
          <a:solidFill>
            <a:srgbClr val="000A92"/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sz="1800" b="0" i="0">
                <a:solidFill>
                  <a:srgbClr val="00F5DD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bg1"/>
                </a:solidFill>
                <a:latin typeface="Barlow" pitchFamily="2" charset="77"/>
              </a:defRPr>
            </a:lvl2pPr>
            <a:lvl3pPr marL="252000" indent="0">
              <a:buFontTx/>
              <a:buNone/>
              <a:defRPr sz="1600" b="0" i="0">
                <a:solidFill>
                  <a:schemeClr val="bg1"/>
                </a:solidFill>
                <a:latin typeface="Barlow" pitchFamily="2" charset="77"/>
              </a:defRPr>
            </a:lvl3pPr>
            <a:lvl4pPr marL="324000" indent="0">
              <a:buFontTx/>
              <a:buNone/>
              <a:defRPr sz="14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BR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991DC2-E8BC-B913-8F8F-42E6CD9CEA4C}"/>
              </a:ext>
            </a:extLst>
          </p:cNvPr>
          <p:cNvGrpSpPr/>
          <p:nvPr userDrawn="1"/>
        </p:nvGrpSpPr>
        <p:grpSpPr>
          <a:xfrm>
            <a:off x="838200" y="949801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DDE295-6DB8-8D1C-A438-DBBEE281CFF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FC5C13-195F-2C8F-2CB5-48A1BC35A1E1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3A68DB-1698-120B-2F29-23EE6A7B905A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</p:spTree>
    <p:extLst>
      <p:ext uri="{BB962C8B-B14F-4D97-AF65-F5344CB8AC3E}">
        <p14:creationId xmlns:p14="http://schemas.microsoft.com/office/powerpoint/2010/main" val="3174438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4"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43F0F7A-A8D5-379F-CA53-2FC81FEE6409}"/>
              </a:ext>
            </a:extLst>
          </p:cNvPr>
          <p:cNvGrpSpPr/>
          <p:nvPr userDrawn="1"/>
        </p:nvGrpSpPr>
        <p:grpSpPr>
          <a:xfrm rot="5400000">
            <a:off x="5895722" y="1259474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8FC78D5-3C70-5D6F-DF30-C8550B1B5593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DEDAAA3D-400D-612C-9C8E-D7593F249358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3D1EBF92-F813-9FBA-E513-3E1E31C1A86D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2820226-045F-51CC-A5F6-A83964117438}"/>
              </a:ext>
            </a:extLst>
          </p:cNvPr>
          <p:cNvGrpSpPr/>
          <p:nvPr userDrawn="1"/>
        </p:nvGrpSpPr>
        <p:grpSpPr>
          <a:xfrm rot="5400000">
            <a:off x="5895726" y="1859242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54DD0E7F-F9B3-1D87-9CEC-1569CAD5D22D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B50448E1-0EEE-EB73-3D93-30223222FDF0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B7C753B2-5EC7-B554-FD26-C23B130DEF55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2A3B99-3313-0455-420D-93A82A40253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61538" y="781173"/>
            <a:ext cx="979806" cy="45688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3000" b="0" i="0">
                <a:solidFill>
                  <a:srgbClr val="00F5DD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1989</a:t>
            </a:r>
            <a:endParaRPr lang="en-BR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DECF170-770B-ADA6-CF03-C40AB172CB5B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6484156" y="809785"/>
            <a:ext cx="5055430" cy="10190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</a:t>
            </a:r>
            <a:endParaRPr lang="en-BR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9C9FE39-E21D-A882-1DD9-F641F163DDB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57936" y="787083"/>
            <a:ext cx="3151616" cy="833126"/>
          </a:xfrm>
          <a:prstGeom prst="rect">
            <a:avLst/>
          </a:prstGeom>
        </p:spPr>
        <p:txBody>
          <a:bodyPr anchor="t"/>
          <a:lstStyle>
            <a:lvl1pPr algn="l">
              <a:defRPr sz="2800" b="0" i="0">
                <a:solidFill>
                  <a:srgbClr val="001EFF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EB5208E3-E5B9-F530-42CE-9CB8B6966BD0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423887" y="1989361"/>
            <a:ext cx="979806" cy="45688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000" b="0" i="0">
                <a:solidFill>
                  <a:srgbClr val="00EB00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1992</a:t>
            </a:r>
            <a:endParaRPr lang="en-BR" dirty="0"/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35639F3E-A8BD-096E-084B-B126D736CFF9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123315" y="3188218"/>
            <a:ext cx="979806" cy="45688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3000" b="0" i="0">
                <a:solidFill>
                  <a:srgbClr val="FF7E00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1994</a:t>
            </a:r>
            <a:endParaRPr lang="en-BR" dirty="0"/>
          </a:p>
        </p:txBody>
      </p:sp>
      <p:sp>
        <p:nvSpPr>
          <p:cNvPr id="95" name="Text Placeholder 3">
            <a:extLst>
              <a:ext uri="{FF2B5EF4-FFF2-40B4-BE49-F238E27FC236}">
                <a16:creationId xmlns:a16="http://schemas.microsoft.com/office/drawing/2014/main" id="{C1409B2D-6F75-E2DA-415A-9D70F449110F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423887" y="4447474"/>
            <a:ext cx="979807" cy="88508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000" b="0" i="0">
                <a:solidFill>
                  <a:srgbClr val="FF483F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1995 1998</a:t>
            </a:r>
            <a:endParaRPr lang="en-BR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F35C25-F469-25F6-5AE8-B4AB7F5E7F28}"/>
              </a:ext>
            </a:extLst>
          </p:cNvPr>
          <p:cNvGrpSpPr/>
          <p:nvPr userDrawn="1"/>
        </p:nvGrpSpPr>
        <p:grpSpPr>
          <a:xfrm rot="16200000">
            <a:off x="5895726" y="659706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DA9D346-4BA9-44A4-42B1-B34D549DBDCE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8DB1C4-F7F3-9F57-563C-22D7DCA683C2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0461FDD-D5CC-C23C-FDC9-7728ED12D78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solidFill>
              <a:srgbClr val="00F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dirty="0">
                <a:solidFill>
                  <a:srgbClr val="00F5DD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2C2D869-DA57-92CD-F1C5-C6D1FD4A6FB9}"/>
              </a:ext>
            </a:extLst>
          </p:cNvPr>
          <p:cNvGrpSpPr/>
          <p:nvPr userDrawn="1"/>
        </p:nvGrpSpPr>
        <p:grpSpPr>
          <a:xfrm rot="5400000">
            <a:off x="5895726" y="2471398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1CDCEE8-E2B6-3F0B-B9D3-91E7922FB7A2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509761F-E795-A69E-3811-B866EEFC79B6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E271613-D766-3D82-8419-8783215E2A0F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solidFill>
              <a:srgbClr val="00E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dirty="0">
                <a:solidFill>
                  <a:srgbClr val="00F5DD"/>
                </a:solidFill>
              </a:endParaRPr>
            </a:p>
          </p:txBody>
        </p:sp>
      </p:grpSp>
      <p:sp>
        <p:nvSpPr>
          <p:cNvPr id="120" name="Text Placeholder 15">
            <a:extLst>
              <a:ext uri="{FF2B5EF4-FFF2-40B4-BE49-F238E27FC236}">
                <a16:creationId xmlns:a16="http://schemas.microsoft.com/office/drawing/2014/main" id="{A5041D1E-2AB4-F890-FD0E-39E3AB1509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7936" y="1989361"/>
            <a:ext cx="5354423" cy="102816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</a:t>
            </a:r>
            <a:endParaRPr lang="en-BR" dirty="0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69513E69-4A9E-D138-46E9-F2D2CE3AC26D}"/>
              </a:ext>
            </a:extLst>
          </p:cNvPr>
          <p:cNvGrpSpPr/>
          <p:nvPr userDrawn="1"/>
        </p:nvGrpSpPr>
        <p:grpSpPr>
          <a:xfrm rot="5400000">
            <a:off x="5895722" y="3068991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0BF9635D-4088-89BF-8C07-0596358CC5DD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3396B66F-0F5D-B3ED-2305-A4BE2D047C26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9DE47946-263E-DA18-1E4F-2A017F122F60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728B48D-824D-511D-DF16-708CBD34A75D}"/>
              </a:ext>
            </a:extLst>
          </p:cNvPr>
          <p:cNvGrpSpPr/>
          <p:nvPr userDrawn="1"/>
        </p:nvGrpSpPr>
        <p:grpSpPr>
          <a:xfrm rot="5400000">
            <a:off x="5895726" y="3669828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9502C2A1-14BA-EDE9-0E78-AE217C75B4CC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00D9F7C-728B-1AA3-86AF-B2213C77254C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A29D4E5-10FF-DE9C-C7F0-FC8FC7272536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solidFill>
              <a:srgbClr val="FF7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dirty="0">
                <a:solidFill>
                  <a:srgbClr val="00F5DD"/>
                </a:solidFill>
              </a:endParaRPr>
            </a:p>
          </p:txBody>
        </p:sp>
      </p:grpSp>
      <p:sp>
        <p:nvSpPr>
          <p:cNvPr id="129" name="Text Placeholder 15">
            <a:extLst>
              <a:ext uri="{FF2B5EF4-FFF2-40B4-BE49-F238E27FC236}">
                <a16:creationId xmlns:a16="http://schemas.microsoft.com/office/drawing/2014/main" id="{449EE7DD-D07E-BBE1-CACD-AA2C9B1EFA9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84156" y="3187225"/>
            <a:ext cx="5055430" cy="10190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</a:t>
            </a:r>
            <a:endParaRPr lang="en-BR" dirty="0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221EF96-516B-082F-8E6C-B8F2D5F7CBE3}"/>
              </a:ext>
            </a:extLst>
          </p:cNvPr>
          <p:cNvGrpSpPr/>
          <p:nvPr userDrawn="1"/>
        </p:nvGrpSpPr>
        <p:grpSpPr>
          <a:xfrm rot="5400000">
            <a:off x="5895722" y="4278740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7585B7AD-B07E-015C-4CDD-97B365A9FE65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09F37E8D-F184-BEC8-7B4F-74196FF409B6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8DAA3D6-7AF3-6DDE-C015-B388A3B28507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C22FE71-6307-D76E-6203-0CAE01049778}"/>
              </a:ext>
            </a:extLst>
          </p:cNvPr>
          <p:cNvGrpSpPr/>
          <p:nvPr userDrawn="1"/>
        </p:nvGrpSpPr>
        <p:grpSpPr>
          <a:xfrm rot="5400000">
            <a:off x="5895726" y="4887652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B182AA7A-AFD1-4C61-E0DA-63805D218CA9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0E63140E-D697-E7B1-AD40-1EF6AED1B74B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dirty="0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3D63D9F3-1738-471F-6636-3C5BD4CEA02E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solidFill>
              <a:srgbClr val="FF48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dirty="0">
                <a:solidFill>
                  <a:srgbClr val="00F5DD"/>
                </a:solidFill>
              </a:endParaRPr>
            </a:p>
          </p:txBody>
        </p:sp>
      </p:grpSp>
      <p:sp>
        <p:nvSpPr>
          <p:cNvPr id="138" name="Text Placeholder 15">
            <a:extLst>
              <a:ext uri="{FF2B5EF4-FFF2-40B4-BE49-F238E27FC236}">
                <a16:creationId xmlns:a16="http://schemas.microsoft.com/office/drawing/2014/main" id="{37AE015C-63DC-28F4-FAE8-3071FE664DA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7936" y="4439953"/>
            <a:ext cx="5354423" cy="1630964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</a:t>
            </a:r>
            <a:endParaRPr lang="en-BR" dirty="0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1E93ADA-8637-FA24-82C4-9950ED963EB7}"/>
              </a:ext>
            </a:extLst>
          </p:cNvPr>
          <p:cNvGrpSpPr/>
          <p:nvPr userDrawn="1"/>
        </p:nvGrpSpPr>
        <p:grpSpPr>
          <a:xfrm rot="5400000">
            <a:off x="5895722" y="5499452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25429EFA-708B-4387-F0B7-B97312F63BD8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37F1A925-0FE3-600B-693E-77C67A3C0907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650A6D0F-D947-B40A-7252-57D690F8763F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6A71BDE-B66A-2C65-857B-2229EC9B5FF3}"/>
              </a:ext>
            </a:extLst>
          </p:cNvPr>
          <p:cNvGrpSpPr/>
          <p:nvPr userDrawn="1"/>
        </p:nvGrpSpPr>
        <p:grpSpPr>
          <a:xfrm rot="5400000">
            <a:off x="5895722" y="6099220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D6CCDC8A-A9F1-B22F-BBD2-C842528D0B24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263C87EA-2486-A3FA-7F34-C091EEC5AC77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12FD712F-B62E-08B2-D405-46BEDDA53A80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</p:spTree>
    <p:extLst>
      <p:ext uri="{BB962C8B-B14F-4D97-AF65-F5344CB8AC3E}">
        <p14:creationId xmlns:p14="http://schemas.microsoft.com/office/powerpoint/2010/main" val="3573987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5"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2A3B99-3313-0455-420D-93A82A4025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020578" y="2597705"/>
            <a:ext cx="979806" cy="45688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0" i="0">
                <a:solidFill>
                  <a:srgbClr val="00F5DD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1989</a:t>
            </a:r>
            <a:endParaRPr lang="en-BR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DECF170-770B-ADA6-CF03-C40AB172CB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8274" y="3638550"/>
            <a:ext cx="1835277" cy="25245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</a:t>
            </a:r>
            <a:endParaRPr lang="en-BR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9C9FE39-E21D-A882-1DD9-F641F163D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936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1EFF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EB5208E3-E5B9-F530-42CE-9CB8B6966B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16306" y="2597704"/>
            <a:ext cx="979806" cy="45688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000" b="0" i="0">
                <a:solidFill>
                  <a:srgbClr val="00EB00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1992</a:t>
            </a:r>
            <a:endParaRPr lang="en-BR" dirty="0"/>
          </a:p>
        </p:txBody>
      </p:sp>
      <p:sp>
        <p:nvSpPr>
          <p:cNvPr id="47" name="Text Placeholder 15">
            <a:extLst>
              <a:ext uri="{FF2B5EF4-FFF2-40B4-BE49-F238E27FC236}">
                <a16:creationId xmlns:a16="http://schemas.microsoft.com/office/drawing/2014/main" id="{218B1783-F6A6-463B-B34F-3F32073570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91565" y="3638550"/>
            <a:ext cx="1835277" cy="25245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</a:t>
            </a:r>
            <a:endParaRPr lang="en-BR" dirty="0"/>
          </a:p>
        </p:txBody>
      </p:sp>
      <p:sp>
        <p:nvSpPr>
          <p:cNvPr id="72" name="Text Placeholder 15">
            <a:extLst>
              <a:ext uri="{FF2B5EF4-FFF2-40B4-BE49-F238E27FC236}">
                <a16:creationId xmlns:a16="http://schemas.microsoft.com/office/drawing/2014/main" id="{DF550472-9B3A-0440-3D45-D23D46CFF3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66306" y="3638550"/>
            <a:ext cx="1835277" cy="25245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</a:t>
            </a:r>
            <a:endParaRPr lang="en-BR" dirty="0"/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35639F3E-A8BD-096E-084B-B126D736CF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866898" y="2597704"/>
            <a:ext cx="979806" cy="45688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000" b="0" i="0">
                <a:solidFill>
                  <a:srgbClr val="FF7E00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1994</a:t>
            </a:r>
            <a:endParaRPr lang="en-BR" dirty="0"/>
          </a:p>
        </p:txBody>
      </p:sp>
      <p:sp>
        <p:nvSpPr>
          <p:cNvPr id="94" name="Text Placeholder 15">
            <a:extLst>
              <a:ext uri="{FF2B5EF4-FFF2-40B4-BE49-F238E27FC236}">
                <a16:creationId xmlns:a16="http://schemas.microsoft.com/office/drawing/2014/main" id="{75228A74-A0DB-CCE4-2F77-4371F8A49E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79738" y="3638550"/>
            <a:ext cx="2868550" cy="25245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</a:t>
            </a:r>
            <a:endParaRPr lang="en-BR" dirty="0"/>
          </a:p>
        </p:txBody>
      </p:sp>
      <p:sp>
        <p:nvSpPr>
          <p:cNvPr id="95" name="Text Placeholder 3">
            <a:extLst>
              <a:ext uri="{FF2B5EF4-FFF2-40B4-BE49-F238E27FC236}">
                <a16:creationId xmlns:a16="http://schemas.microsoft.com/office/drawing/2014/main" id="{C1409B2D-6F75-E2DA-415A-9D70F44911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8559024" y="2383600"/>
            <a:ext cx="979807" cy="88508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000" b="0" i="0">
                <a:solidFill>
                  <a:srgbClr val="FF483F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1995 1998</a:t>
            </a:r>
            <a:endParaRPr lang="en-BR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EA092C-5920-4A43-DC35-BC7B932B57F4}"/>
              </a:ext>
            </a:extLst>
          </p:cNvPr>
          <p:cNvGrpSpPr/>
          <p:nvPr userDrawn="1"/>
        </p:nvGrpSpPr>
        <p:grpSpPr>
          <a:xfrm>
            <a:off x="838200" y="3356487"/>
            <a:ext cx="10316460" cy="145026"/>
            <a:chOff x="838200" y="3356487"/>
            <a:chExt cx="10316460" cy="145026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334D528-1C18-503F-8C6F-F427C413A70F}"/>
                </a:ext>
              </a:extLst>
            </p:cNvPr>
            <p:cNvGrpSpPr/>
            <p:nvPr userDrawn="1"/>
          </p:nvGrpSpPr>
          <p:grpSpPr>
            <a:xfrm>
              <a:off x="3837039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2BCEEDDF-4DAB-BA77-0B1D-7457E5A48E09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BA2B54EB-4B5A-9EB1-5148-70B117542E69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B0B46E9-B96B-7887-F5EF-66B87C1A3420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dirty="0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A424E7D-BFCF-0670-6C91-FD90E3739475}"/>
                </a:ext>
              </a:extLst>
            </p:cNvPr>
            <p:cNvGrpSpPr/>
            <p:nvPr userDrawn="1"/>
          </p:nvGrpSpPr>
          <p:grpSpPr>
            <a:xfrm>
              <a:off x="4436807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F956AB45-3552-6BE0-2D76-E1679F3E823C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782D5A72-108C-517D-FB47-48AE1E28947E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C192556-9BC5-C8F7-EFE6-0EA0809D07FA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7991DC2-E8BC-B913-8F8F-42E6CD9CEA4C}"/>
                </a:ext>
              </a:extLst>
            </p:cNvPr>
            <p:cNvGrpSpPr/>
            <p:nvPr userDrawn="1"/>
          </p:nvGrpSpPr>
          <p:grpSpPr>
            <a:xfrm>
              <a:off x="838200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79DDE295-6DB8-8D1C-A438-DBBEE281CFFA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FFC5C13-195F-2C8F-2CB5-48A1BC35A1E1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43A68DB-1698-120B-2F29-23EE6A7B905A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CF35C25-F469-25F6-5AE8-B4AB7F5E7F28}"/>
                </a:ext>
              </a:extLst>
            </p:cNvPr>
            <p:cNvGrpSpPr/>
            <p:nvPr userDrawn="1"/>
          </p:nvGrpSpPr>
          <p:grpSpPr>
            <a:xfrm>
              <a:off x="1437968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DA9D346-4BA9-44A4-42B1-B34D549DBDCE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B8DB1C4-F7F3-9F57-563C-22D7DCA683C2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0461FDD-D5CC-C23C-FDC9-7728ED12D78A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solidFill>
                <a:srgbClr val="00F5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dirty="0">
                  <a:solidFill>
                    <a:srgbClr val="00F5DD"/>
                  </a:solidFill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81F4E22-651F-EC4A-C19C-FFF31E4AB13A}"/>
                </a:ext>
              </a:extLst>
            </p:cNvPr>
            <p:cNvGrpSpPr/>
            <p:nvPr userDrawn="1"/>
          </p:nvGrpSpPr>
          <p:grpSpPr>
            <a:xfrm>
              <a:off x="2037736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50D52894-EB76-2299-30B2-76B84F8287E9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C350AAD-A124-8FF3-55B9-0508450468D7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76640F3-CBF6-8516-7BF7-FD72B77E20FB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12CB3FE-DECD-CEF1-47C4-D2977A712C1E}"/>
                </a:ext>
              </a:extLst>
            </p:cNvPr>
            <p:cNvGrpSpPr/>
            <p:nvPr userDrawn="1"/>
          </p:nvGrpSpPr>
          <p:grpSpPr>
            <a:xfrm>
              <a:off x="2637504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FAE38CE-C4B2-80BC-DDE2-878B2CA0E75E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135EFC3B-AE93-5319-1FCD-72B62A4CB00B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07F6221-D055-97B5-3247-79DDD23721F0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2C2D869-DA57-92CD-F1C5-C6D1FD4A6FB9}"/>
                </a:ext>
              </a:extLst>
            </p:cNvPr>
            <p:cNvGrpSpPr/>
            <p:nvPr userDrawn="1"/>
          </p:nvGrpSpPr>
          <p:grpSpPr>
            <a:xfrm rot="10800000">
              <a:off x="3237272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01CDCEE8-E2B6-3F0B-B9D3-91E7922FB7A2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509761F-E795-A69E-3811-B866EEFC79B6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dirty="0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8E271613-D766-3D82-8419-8783215E2A0F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solidFill>
                <a:srgbClr val="00EB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dirty="0">
                  <a:solidFill>
                    <a:srgbClr val="00F5DD"/>
                  </a:solidFill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0B89A8D9-A6AE-D6E4-912B-628CEB514939}"/>
                </a:ext>
              </a:extLst>
            </p:cNvPr>
            <p:cNvGrpSpPr/>
            <p:nvPr userDrawn="1"/>
          </p:nvGrpSpPr>
          <p:grpSpPr>
            <a:xfrm>
              <a:off x="5036575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B272E492-81BA-117E-E446-1B555CCAEF56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A1A16E94-AA93-D0C8-8B33-39E210965C72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AA365D4-9FF3-C3C9-8A23-5A5E27CA5A69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F65AB7A-11C9-658B-2D22-38EA18839BFF}"/>
                </a:ext>
              </a:extLst>
            </p:cNvPr>
            <p:cNvGrpSpPr/>
            <p:nvPr userDrawn="1"/>
          </p:nvGrpSpPr>
          <p:grpSpPr>
            <a:xfrm>
              <a:off x="5636343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13B1A7D7-DD9B-1766-B7CD-EF778B126853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B305604-B131-88D3-06E6-85703062019D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F0983BD-EFC8-269A-B92F-9A419D140108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728B48D-824D-511D-DF16-708CBD34A75D}"/>
                </a:ext>
              </a:extLst>
            </p:cNvPr>
            <p:cNvGrpSpPr/>
            <p:nvPr userDrawn="1"/>
          </p:nvGrpSpPr>
          <p:grpSpPr>
            <a:xfrm>
              <a:off x="6232278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9502C2A1-14BA-EDE9-0E78-AE217C75B4CC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200D9F7C-728B-1AA3-86AF-B2213C77254C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dirty="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1A29D4E5-10FF-DE9C-C7F0-FC8FC7272536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solidFill>
                <a:srgbClr val="FF7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dirty="0">
                  <a:solidFill>
                    <a:srgbClr val="00F5DD"/>
                  </a:solidFill>
                </a:endParaRP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9FA16856-3EED-0147-5619-DA434C064452}"/>
                </a:ext>
              </a:extLst>
            </p:cNvPr>
            <p:cNvGrpSpPr/>
            <p:nvPr userDrawn="1"/>
          </p:nvGrpSpPr>
          <p:grpSpPr>
            <a:xfrm>
              <a:off x="6828213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B5A1942-138B-0355-6B02-45189C0F88E5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8FBDD560-B2E1-55DE-AA4E-6782CDADC6B1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F9B17745-E1AD-4CF3-A8BA-7E9AF848F4A0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C53A2E5-ADCA-1FE0-2571-890AADFE374B}"/>
                </a:ext>
              </a:extLst>
            </p:cNvPr>
            <p:cNvGrpSpPr/>
            <p:nvPr userDrawn="1"/>
          </p:nvGrpSpPr>
          <p:grpSpPr>
            <a:xfrm>
              <a:off x="7427981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7FFC7A33-DB73-3352-3C04-AAF749190EBA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655240FE-851D-1314-3AF2-61E1D2586631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4F9F3D7-BA65-3100-C96D-EED496A8B00D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ED38044F-2678-397C-4B0F-438E09521F77}"/>
                </a:ext>
              </a:extLst>
            </p:cNvPr>
            <p:cNvGrpSpPr/>
            <p:nvPr userDrawn="1"/>
          </p:nvGrpSpPr>
          <p:grpSpPr>
            <a:xfrm>
              <a:off x="8027749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1D5FEDC6-8B98-2B0D-BDB2-5BDF469AF682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A843867A-7605-1BE6-39DA-2BA367B564C5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EDBF6C8-3246-2818-6FBA-205304168F05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BA20947-5050-99E3-D673-9055DB9E04F0}"/>
                </a:ext>
              </a:extLst>
            </p:cNvPr>
            <p:cNvGrpSpPr/>
            <p:nvPr userDrawn="1"/>
          </p:nvGrpSpPr>
          <p:grpSpPr>
            <a:xfrm>
              <a:off x="8627517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F43F4F45-26CF-C968-0A6B-8DC5D32678EA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dirty="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604F5546-388B-4CBD-2EE6-39F0E14CBF00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dirty="0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5CFD7106-911A-56A7-51B3-685B6C9914AA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solidFill>
                <a:srgbClr val="FF48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dirty="0">
                  <a:solidFill>
                    <a:srgbClr val="00F5DD"/>
                  </a:solidFill>
                </a:endParaRP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76AA22E2-4E52-A148-35AB-3FBF90BCE50A}"/>
                </a:ext>
              </a:extLst>
            </p:cNvPr>
            <p:cNvGrpSpPr/>
            <p:nvPr userDrawn="1"/>
          </p:nvGrpSpPr>
          <p:grpSpPr>
            <a:xfrm>
              <a:off x="9210330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2B06EB1E-AE83-C1A6-1C1C-E5B97ED7CCC6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66F281A-9574-4F26-783E-D76C9D2159C8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B56D5DB2-8E60-6CC6-8B83-0296759C8D87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729BFB4A-3F1F-94DC-0F6A-1DA9F3C71D38}"/>
                </a:ext>
              </a:extLst>
            </p:cNvPr>
            <p:cNvGrpSpPr/>
            <p:nvPr userDrawn="1"/>
          </p:nvGrpSpPr>
          <p:grpSpPr>
            <a:xfrm>
              <a:off x="9810098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72F83FAF-3352-298C-39C5-2C94751856FD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3B7F8BAF-882B-FA48-52DC-B31652863ADB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1DBD2A7D-5380-B578-33CA-42516D20EF66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D75F85F5-E09F-93DA-94FE-D6242C00C962}"/>
                </a:ext>
              </a:extLst>
            </p:cNvPr>
            <p:cNvGrpSpPr/>
            <p:nvPr userDrawn="1"/>
          </p:nvGrpSpPr>
          <p:grpSpPr>
            <a:xfrm>
              <a:off x="10409866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7E0C25EE-739B-2718-E7E9-565791F2713E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BE881EFA-1877-F7A5-94E9-EA0213E09BD9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7E23B9-755D-E7E8-A8E7-2AC8329688B0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0373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98B2EF0-CB41-ECCC-330D-7106715DC1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8096" b="44193"/>
          <a:stretch/>
        </p:blipFill>
        <p:spPr>
          <a:xfrm>
            <a:off x="2664995" y="1967179"/>
            <a:ext cx="2275072" cy="13757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2AF1EE9-2753-8B0C-002A-708B389DA7FA}"/>
              </a:ext>
            </a:extLst>
          </p:cNvPr>
          <p:cNvSpPr/>
          <p:nvPr userDrawn="1"/>
        </p:nvSpPr>
        <p:spPr>
          <a:xfrm>
            <a:off x="0" y="4450732"/>
            <a:ext cx="12192000" cy="522514"/>
          </a:xfrm>
          <a:prstGeom prst="rect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001EFF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405521-49E2-A7F5-692D-555645447465}"/>
              </a:ext>
            </a:extLst>
          </p:cNvPr>
          <p:cNvSpPr>
            <a:spLocks noChangeAspect="1"/>
          </p:cNvSpPr>
          <p:nvPr userDrawn="1"/>
        </p:nvSpPr>
        <p:spPr>
          <a:xfrm>
            <a:off x="994223" y="4153989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3DB8E25-F186-979A-4CE0-97730526C29E}"/>
              </a:ext>
            </a:extLst>
          </p:cNvPr>
          <p:cNvSpPr>
            <a:spLocks noChangeAspect="1"/>
          </p:cNvSpPr>
          <p:nvPr userDrawn="1"/>
        </p:nvSpPr>
        <p:spPr>
          <a:xfrm>
            <a:off x="10081777" y="4153989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6E0D96E-E791-CACE-C7E9-44D13D7ACC87}"/>
              </a:ext>
            </a:extLst>
          </p:cNvPr>
          <p:cNvSpPr>
            <a:spLocks noChangeAspect="1"/>
          </p:cNvSpPr>
          <p:nvPr userDrawn="1"/>
        </p:nvSpPr>
        <p:spPr>
          <a:xfrm>
            <a:off x="5538000" y="4153989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B43FE3F1-A6F8-41D1-9779-D9AE733FD1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43105"/>
          <a:stretch/>
        </p:blipFill>
        <p:spPr>
          <a:xfrm>
            <a:off x="253103" y="2148877"/>
            <a:ext cx="3151834" cy="11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1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E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1D42F0-7E9E-259E-D3E0-E2C31570CA26}"/>
              </a:ext>
            </a:extLst>
          </p:cNvPr>
          <p:cNvSpPr/>
          <p:nvPr userDrawn="1"/>
        </p:nvSpPr>
        <p:spPr>
          <a:xfrm>
            <a:off x="6096000" y="3167743"/>
            <a:ext cx="6096000" cy="522514"/>
          </a:xfrm>
          <a:prstGeom prst="rect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001EFF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A3CB9D1-2C76-1992-16B5-B3C30813BE33}"/>
              </a:ext>
            </a:extLst>
          </p:cNvPr>
          <p:cNvSpPr>
            <a:spLocks noChangeAspect="1"/>
          </p:cNvSpPr>
          <p:nvPr userDrawn="1"/>
        </p:nvSpPr>
        <p:spPr>
          <a:xfrm>
            <a:off x="5538000" y="2871000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020B10C-2941-925D-C3BB-79C50EE798CE}"/>
              </a:ext>
            </a:extLst>
          </p:cNvPr>
          <p:cNvSpPr/>
          <p:nvPr userDrawn="1"/>
        </p:nvSpPr>
        <p:spPr>
          <a:xfrm>
            <a:off x="0" y="5904089"/>
            <a:ext cx="12192000" cy="953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972C5A6-EA55-90FE-2EAF-A2039E14EF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03484" y="5720189"/>
            <a:ext cx="9363808" cy="132171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FB483785-D387-4B67-B058-744BA17EDD58}"/>
              </a:ext>
            </a:extLst>
          </p:cNvPr>
          <p:cNvSpPr/>
          <p:nvPr userDrawn="1"/>
        </p:nvSpPr>
        <p:spPr>
          <a:xfrm>
            <a:off x="0" y="5899355"/>
            <a:ext cx="12192000" cy="958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D07580F-F649-477D-AF1B-ED850D41B3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-52" t="45469" r="52" b="16182"/>
          <a:stretch/>
        </p:blipFill>
        <p:spPr>
          <a:xfrm>
            <a:off x="0" y="5899355"/>
            <a:ext cx="12192000" cy="96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2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E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5B8118-D56E-BCED-B1CE-F1B8E3C4D0B1}"/>
              </a:ext>
            </a:extLst>
          </p:cNvPr>
          <p:cNvSpPr/>
          <p:nvPr userDrawn="1"/>
        </p:nvSpPr>
        <p:spPr>
          <a:xfrm>
            <a:off x="0" y="4450732"/>
            <a:ext cx="12192000" cy="522514"/>
          </a:xfrm>
          <a:prstGeom prst="rect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001EFF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5C9A2B8-06A6-AB08-C3EE-E3F0A2EB7873}"/>
              </a:ext>
            </a:extLst>
          </p:cNvPr>
          <p:cNvSpPr>
            <a:spLocks noChangeAspect="1"/>
          </p:cNvSpPr>
          <p:nvPr userDrawn="1"/>
        </p:nvSpPr>
        <p:spPr>
          <a:xfrm>
            <a:off x="1715583" y="4153989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81B66B0-A811-4E12-6CA5-E44BDF5FF4EA}"/>
              </a:ext>
            </a:extLst>
          </p:cNvPr>
          <p:cNvSpPr>
            <a:spLocks noChangeAspect="1"/>
          </p:cNvSpPr>
          <p:nvPr userDrawn="1"/>
        </p:nvSpPr>
        <p:spPr>
          <a:xfrm>
            <a:off x="9361710" y="4153989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C785644-2035-4F53-8981-5F67242392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7634" y="1533285"/>
            <a:ext cx="4791342" cy="319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3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7580E60-4824-9E02-7790-05BAA51FD6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5B02D90-25EB-ED1A-4ECE-E597F7E9E9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50386" t="40948" r="7631" b="38975"/>
          <a:stretch/>
        </p:blipFill>
        <p:spPr>
          <a:xfrm>
            <a:off x="1501423" y="5674340"/>
            <a:ext cx="1648177" cy="44330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6C47E6F-F6FA-4054-836F-27EA0C0817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43105"/>
          <a:stretch/>
        </p:blipFill>
        <p:spPr>
          <a:xfrm>
            <a:off x="686240" y="2425602"/>
            <a:ext cx="3206948" cy="121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3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20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7580E60-4824-9E02-7790-05BAA51FD6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3E3005C-1676-E6EE-4709-5C8718CA64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42820"/>
          <a:stretch/>
        </p:blipFill>
        <p:spPr>
          <a:xfrm>
            <a:off x="647364" y="2402143"/>
            <a:ext cx="3265698" cy="124342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C127095-CF2F-8F31-9338-99A78AE32E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0386" t="40948" r="7631" b="38975"/>
          <a:stretch/>
        </p:blipFill>
        <p:spPr>
          <a:xfrm>
            <a:off x="1501423" y="5674340"/>
            <a:ext cx="1648177" cy="44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2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60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00" r:id="rId2"/>
    <p:sldLayoutId id="2147483695" r:id="rId3"/>
    <p:sldLayoutId id="2147483697" r:id="rId4"/>
    <p:sldLayoutId id="2147483696" r:id="rId5"/>
    <p:sldLayoutId id="2147483680" r:id="rId6"/>
    <p:sldLayoutId id="2147483681" r:id="rId7"/>
    <p:sldLayoutId id="214748366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21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2" r:id="rId2"/>
    <p:sldLayoutId id="2147483683" r:id="rId3"/>
    <p:sldLayoutId id="214748368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20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89ADA29-2803-497B-B665-8FE5C5B10C9C}"/>
              </a:ext>
            </a:extLst>
          </p:cNvPr>
          <p:cNvSpPr/>
          <p:nvPr userDrawn="1"/>
        </p:nvSpPr>
        <p:spPr>
          <a:xfrm>
            <a:off x="4326511" y="6016874"/>
            <a:ext cx="2668649" cy="740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7580E60-4824-9E02-7790-05BAA51FD6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 flipH="1">
            <a:off x="6350" y="0"/>
            <a:ext cx="12179300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ABF4CCB6-850D-EEDC-2991-9FDD027E9FBA}"/>
              </a:ext>
            </a:extLst>
          </p:cNvPr>
          <p:cNvSpPr/>
          <p:nvPr userDrawn="1"/>
        </p:nvSpPr>
        <p:spPr>
          <a:xfrm>
            <a:off x="0" y="5904089"/>
            <a:ext cx="12192000" cy="953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A2E647B-F435-159F-691B-A1CE32AB6C4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03484" y="5720189"/>
            <a:ext cx="9363808" cy="132171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0065AF8-AC12-4E8E-9EDA-70745C7F4573}"/>
              </a:ext>
            </a:extLst>
          </p:cNvPr>
          <p:cNvSpPr/>
          <p:nvPr userDrawn="1"/>
        </p:nvSpPr>
        <p:spPr>
          <a:xfrm>
            <a:off x="0" y="5899355"/>
            <a:ext cx="12192000" cy="958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891AD16-A352-4061-BE43-FBFC4B59AC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-52" t="45469" r="52" b="16182"/>
          <a:stretch/>
        </p:blipFill>
        <p:spPr>
          <a:xfrm>
            <a:off x="0" y="5899355"/>
            <a:ext cx="12192000" cy="96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93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7580E60-4824-9E02-7790-05BAA51FD6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 flipH="1"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7CABC6F-3A10-369C-00F0-15819F617D83}"/>
              </a:ext>
            </a:extLst>
          </p:cNvPr>
          <p:cNvSpPr/>
          <p:nvPr userDrawn="1"/>
        </p:nvSpPr>
        <p:spPr>
          <a:xfrm>
            <a:off x="0" y="5904089"/>
            <a:ext cx="12192000" cy="953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54BFFD5-C4A9-B741-5BA3-7CD128E838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03484" y="5720189"/>
            <a:ext cx="9363808" cy="132171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70C16B3-9A89-44D0-96F9-041DDCC99E0B}"/>
              </a:ext>
            </a:extLst>
          </p:cNvPr>
          <p:cNvSpPr/>
          <p:nvPr userDrawn="1"/>
        </p:nvSpPr>
        <p:spPr>
          <a:xfrm>
            <a:off x="0" y="5899355"/>
            <a:ext cx="12192000" cy="958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535FF13-3775-4935-84ED-FD89ECB14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-52" t="45469" r="52" b="16182"/>
          <a:stretch/>
        </p:blipFill>
        <p:spPr>
          <a:xfrm>
            <a:off x="0" y="5899355"/>
            <a:ext cx="12192000" cy="96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6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5B8118-D56E-BCED-B1CE-F1B8E3C4D0B1}"/>
              </a:ext>
            </a:extLst>
          </p:cNvPr>
          <p:cNvSpPr/>
          <p:nvPr userDrawn="1"/>
        </p:nvSpPr>
        <p:spPr>
          <a:xfrm>
            <a:off x="6096000" y="3167743"/>
            <a:ext cx="6096000" cy="522514"/>
          </a:xfrm>
          <a:prstGeom prst="rect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001EFF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81B66B0-A811-4E12-6CA5-E44BDF5FF4EA}"/>
              </a:ext>
            </a:extLst>
          </p:cNvPr>
          <p:cNvSpPr>
            <a:spLocks noChangeAspect="1"/>
          </p:cNvSpPr>
          <p:nvPr userDrawn="1"/>
        </p:nvSpPr>
        <p:spPr>
          <a:xfrm>
            <a:off x="5538000" y="2871000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8767358-15C8-8EEF-4371-A7C541262F6A}"/>
              </a:ext>
            </a:extLst>
          </p:cNvPr>
          <p:cNvSpPr/>
          <p:nvPr userDrawn="1"/>
        </p:nvSpPr>
        <p:spPr>
          <a:xfrm>
            <a:off x="0" y="5904089"/>
            <a:ext cx="12192000" cy="953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5C680A7-CB37-8FA2-00A9-0D20ABDD25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03484" y="5720189"/>
            <a:ext cx="9363808" cy="132171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1D36BD31-872A-41FB-B11D-F6E2289F9CF8}"/>
              </a:ext>
            </a:extLst>
          </p:cNvPr>
          <p:cNvSpPr/>
          <p:nvPr userDrawn="1"/>
        </p:nvSpPr>
        <p:spPr>
          <a:xfrm>
            <a:off x="0" y="5899355"/>
            <a:ext cx="12192000" cy="958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C05CD48-0E92-472C-9EC1-086D9DFB30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-52" t="45469" r="52" b="16182"/>
          <a:stretch/>
        </p:blipFill>
        <p:spPr>
          <a:xfrm>
            <a:off x="0" y="5899355"/>
            <a:ext cx="12192000" cy="96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5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istas.rnp.br/mailman/listinfo/ct-mon" TargetMode="External"/><Relationship Id="rId2" Type="http://schemas.openxmlformats.org/officeDocument/2006/relationships/hyperlink" Target="https://dadosderede.rnp.br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C662B-29B1-817B-D442-ACE523E8E5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en-US" dirty="0" err="1"/>
              <a:t>Explorando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Dados de </a:t>
            </a:r>
            <a:r>
              <a:rPr lang="en-US" dirty="0" err="1"/>
              <a:t>Monitoramento</a:t>
            </a:r>
            <a:r>
              <a:rPr lang="en-US" dirty="0"/>
              <a:t> de Redes para </a:t>
            </a:r>
            <a:r>
              <a:rPr lang="en-US" dirty="0" err="1"/>
              <a:t>Pesquisa</a:t>
            </a:r>
            <a:r>
              <a:rPr lang="en-US" dirty="0"/>
              <a:t> </a:t>
            </a:r>
            <a:r>
              <a:rPr lang="en-US" dirty="0" err="1"/>
              <a:t>Científica</a:t>
            </a:r>
            <a:endParaRPr lang="pt-B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21FEBD-A8C3-8922-9EF9-60C168139F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Workshop Técnico-</a:t>
            </a:r>
            <a:r>
              <a:rPr lang="en-US" dirty="0" err="1"/>
              <a:t>Científico</a:t>
            </a:r>
            <a:r>
              <a:rPr lang="en-US" dirty="0"/>
              <a:t> DPDI 2025</a:t>
            </a:r>
            <a:endParaRPr lang="pt-BR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AE13B72-003D-4CFE-B837-95FBB55561CF}"/>
              </a:ext>
            </a:extLst>
          </p:cNvPr>
          <p:cNvSpPr txBox="1">
            <a:spLocks/>
          </p:cNvSpPr>
          <p:nvPr/>
        </p:nvSpPr>
        <p:spPr>
          <a:xfrm>
            <a:off x="6096000" y="5569491"/>
            <a:ext cx="5556069" cy="56480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F5DD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600" dirty="0"/>
              <a:t>Gustavo Araújo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966485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CC1BC3F-C8EA-42FB-985D-85B31C88E5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99129" y="781173"/>
            <a:ext cx="4142215" cy="456882"/>
          </a:xfrm>
        </p:spPr>
        <p:txBody>
          <a:bodyPr/>
          <a:lstStyle/>
          <a:p>
            <a:r>
              <a:rPr lang="en-US" dirty="0"/>
              <a:t>Dos Dados a </a:t>
            </a:r>
            <a:r>
              <a:rPr lang="en-US" dirty="0" err="1"/>
              <a:t>Pesquisa</a:t>
            </a:r>
            <a:endParaRPr lang="pt-BR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0A90D47E-108D-46C7-B834-F5AA73F496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3886" y="1989361"/>
            <a:ext cx="5354423" cy="956630"/>
          </a:xfrm>
        </p:spPr>
        <p:txBody>
          <a:bodyPr/>
          <a:lstStyle/>
          <a:p>
            <a:r>
              <a:rPr lang="pt-BR" sz="2000" dirty="0"/>
              <a:t>Crescente interesse de pesquisadores pelo acesso a dados de rede!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9A370825-DB02-4E98-AB64-0B26357EF1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7936" y="3188217"/>
            <a:ext cx="5345185" cy="1018023"/>
          </a:xfrm>
        </p:spPr>
        <p:txBody>
          <a:bodyPr/>
          <a:lstStyle/>
          <a:p>
            <a:r>
              <a:rPr lang="pt-BR" sz="2000" b="1" dirty="0"/>
              <a:t>Hipótese:</a:t>
            </a:r>
            <a:r>
              <a:rPr lang="pt-BR" sz="2000" dirty="0"/>
              <a:t> esses dados têm potencial para treinar modelos de IA e apoiar pesquisa científica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ED76D461-7793-4FF0-BC93-12B1397962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23887" y="4447474"/>
            <a:ext cx="5354422" cy="885088"/>
          </a:xfrm>
        </p:spPr>
        <p:txBody>
          <a:bodyPr/>
          <a:lstStyle/>
          <a:p>
            <a:r>
              <a:rPr lang="en-US" sz="2000" dirty="0"/>
              <a:t>E</a:t>
            </a:r>
            <a:r>
              <a:rPr lang="pt-BR" sz="2000" dirty="0"/>
              <a:t> se... </a:t>
            </a:r>
            <a:r>
              <a:rPr lang="pt-BR" sz="2000" dirty="0" err="1"/>
              <a:t>gamificasse</a:t>
            </a:r>
            <a:r>
              <a:rPr lang="pt-BR" sz="2000" dirty="0"/>
              <a:t> isso tudo??????</a:t>
            </a:r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DB12DF6-A242-4CE0-BF89-F38651E1FFA2}"/>
              </a:ext>
            </a:extLst>
          </p:cNvPr>
          <p:cNvSpPr/>
          <p:nvPr/>
        </p:nvSpPr>
        <p:spPr>
          <a:xfrm>
            <a:off x="6628306" y="4833210"/>
            <a:ext cx="4591840" cy="154975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5644F40F-4716-4A98-BBBD-F97C0BE5E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763" y="4833210"/>
            <a:ext cx="4064926" cy="154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1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084F19-BA05-42C4-804A-ABD1A71A19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Contexto</a:t>
            </a:r>
            <a:r>
              <a:rPr lang="en-US" dirty="0"/>
              <a:t> do </a:t>
            </a:r>
            <a:r>
              <a:rPr lang="en-US" dirty="0" err="1"/>
              <a:t>Desafio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7E9A148-0E65-47DF-AFA5-108A6F37B1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Clr>
                <a:srgbClr val="001EFF"/>
              </a:buClr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FF872D"/>
                </a:solidFill>
              </a:rPr>
              <a:t>Problema: </a:t>
            </a:r>
            <a:r>
              <a:rPr lang="pt-BR" dirty="0"/>
              <a:t>seleção do melhor servidor para entrega de conteúdo a um cliente.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Exemplo prático: </a:t>
            </a:r>
            <a:r>
              <a:rPr lang="pt-BR" b="1" dirty="0">
                <a:solidFill>
                  <a:srgbClr val="FF872D"/>
                </a:solidFill>
              </a:rPr>
              <a:t>vídeos em streaming</a:t>
            </a:r>
            <a:r>
              <a:rPr lang="pt-BR" dirty="0"/>
              <a:t>, onde é crucial garantir qualidade e fluidez.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Base de dados: medições reais coletadas de nós da Rede Ipê ao longo de 1 Mês.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Liberdade metodológica: uso aberto de técnicas de Estatística, </a:t>
            </a:r>
            <a:r>
              <a:rPr lang="pt-BR" dirty="0" err="1"/>
              <a:t>Machine</a:t>
            </a:r>
            <a:r>
              <a:rPr lang="pt-BR" dirty="0"/>
              <a:t> Learning, IA, etc.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FFBFCBD-BA66-4889-8322-41C3FE101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257" y="2093259"/>
            <a:ext cx="4650652" cy="303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26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084F19-BA05-42C4-804A-ABD1A71A19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Contexto</a:t>
            </a:r>
            <a:r>
              <a:rPr lang="en-US" dirty="0"/>
              <a:t> do </a:t>
            </a:r>
            <a:r>
              <a:rPr lang="en-US" dirty="0" err="1"/>
              <a:t>Desafio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7E9A148-0E65-47DF-AFA5-108A6F37B1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Clr>
                <a:srgbClr val="001EFF"/>
              </a:buClr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FF872D"/>
                </a:solidFill>
                <a:latin typeface="Barlow Medium" panose="00000600000000000000" pitchFamily="2" charset="0"/>
              </a:rPr>
              <a:t>Total de nós utilizados</a:t>
            </a:r>
            <a:r>
              <a:rPr lang="pt-BR" dirty="0">
                <a:latin typeface="Barlow Medium" panose="00000600000000000000" pitchFamily="2" charset="0"/>
              </a:rPr>
              <a:t>: 6 </a:t>
            </a:r>
            <a:r>
              <a:rPr lang="pt-BR" dirty="0" err="1">
                <a:latin typeface="Barlow Medium" panose="00000600000000000000" pitchFamily="2" charset="0"/>
              </a:rPr>
              <a:t>PoPs</a:t>
            </a:r>
            <a:endParaRPr lang="pt-BR" dirty="0">
              <a:latin typeface="Barlow Medium" panose="00000600000000000000" pitchFamily="2" charset="0"/>
            </a:endParaRPr>
          </a:p>
          <a:p>
            <a:pPr marL="342900" indent="-342900">
              <a:buClr>
                <a:srgbClr val="001EFF"/>
              </a:buClr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FF872D"/>
                </a:solidFill>
                <a:latin typeface="Barlow Medium" panose="00000600000000000000" pitchFamily="2" charset="0"/>
              </a:rPr>
              <a:t>Clientes: </a:t>
            </a:r>
            <a:r>
              <a:rPr lang="pt-BR" sz="2200" dirty="0">
                <a:solidFill>
                  <a:srgbClr val="001EFF"/>
                </a:solidFill>
                <a:latin typeface="Barlow Medium" panose="00000600000000000000" pitchFamily="2" charset="0"/>
              </a:rPr>
              <a:t>Rio de Janeiro (RJ) e Salvador (BA)</a:t>
            </a:r>
          </a:p>
          <a:p>
            <a:pPr marL="342900" indent="-342900">
              <a:buClr>
                <a:srgbClr val="001EFF"/>
              </a:buClr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FF872D"/>
                </a:solidFill>
                <a:latin typeface="Barlow Medium" panose="00000600000000000000" pitchFamily="2" charset="0"/>
              </a:rPr>
              <a:t>Servidores:</a:t>
            </a:r>
            <a:r>
              <a:rPr lang="pt-BR" dirty="0">
                <a:latin typeface="Barlow Medium" panose="00000600000000000000" pitchFamily="2" charset="0"/>
              </a:rPr>
              <a:t> </a:t>
            </a:r>
            <a:r>
              <a:rPr lang="pt-BR" sz="2200" dirty="0">
                <a:solidFill>
                  <a:srgbClr val="001EFF"/>
                </a:solidFill>
                <a:latin typeface="Barlow Medium" panose="00000600000000000000" pitchFamily="2" charset="0"/>
              </a:rPr>
              <a:t>Brasília (DF)</a:t>
            </a:r>
            <a:r>
              <a:rPr lang="pt-BR" dirty="0">
                <a:latin typeface="Barlow Medium" panose="00000600000000000000" pitchFamily="2" charset="0"/>
              </a:rPr>
              <a:t>, </a:t>
            </a:r>
            <a:r>
              <a:rPr lang="pt-BR" sz="2200" dirty="0">
                <a:solidFill>
                  <a:srgbClr val="001EFF"/>
                </a:solidFill>
                <a:latin typeface="Barlow Medium" panose="00000600000000000000" pitchFamily="2" charset="0"/>
              </a:rPr>
              <a:t>Fortaleza (CE)</a:t>
            </a:r>
            <a:r>
              <a:rPr lang="pt-BR" dirty="0">
                <a:latin typeface="Barlow Medium" panose="00000600000000000000" pitchFamily="2" charset="0"/>
              </a:rPr>
              <a:t>, </a:t>
            </a:r>
            <a:r>
              <a:rPr lang="pt-BR" sz="2200" dirty="0">
                <a:solidFill>
                  <a:srgbClr val="001EFF"/>
                </a:solidFill>
                <a:latin typeface="Barlow Medium" panose="00000600000000000000" pitchFamily="2" charset="0"/>
              </a:rPr>
              <a:t>Teresina (PI)</a:t>
            </a:r>
            <a:r>
              <a:rPr lang="pt-BR" dirty="0">
                <a:latin typeface="Barlow Medium" panose="00000600000000000000" pitchFamily="2" charset="0"/>
              </a:rPr>
              <a:t> e </a:t>
            </a:r>
            <a:r>
              <a:rPr lang="pt-BR" sz="2200" dirty="0">
                <a:solidFill>
                  <a:srgbClr val="001EFF"/>
                </a:solidFill>
                <a:latin typeface="Barlow Medium" panose="00000600000000000000" pitchFamily="2" charset="0"/>
              </a:rPr>
              <a:t>Vitória (ES)</a:t>
            </a:r>
          </a:p>
          <a:p>
            <a:pPr marL="342900" indent="-342900">
              <a:buClr>
                <a:srgbClr val="001EFF"/>
              </a:buClr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FF872D"/>
                </a:solidFill>
                <a:latin typeface="Barlow Medium" panose="00000600000000000000" pitchFamily="2" charset="0"/>
              </a:rPr>
              <a:t>Métricas coletadas: </a:t>
            </a:r>
            <a:r>
              <a:rPr lang="pt-BR" sz="2200" dirty="0">
                <a:solidFill>
                  <a:srgbClr val="001EFF"/>
                </a:solidFill>
                <a:latin typeface="Barlow Medium" panose="00000600000000000000" pitchFamily="2" charset="0"/>
              </a:rPr>
              <a:t>RTT, </a:t>
            </a:r>
            <a:r>
              <a:rPr lang="pt-BR" sz="2200" dirty="0" err="1">
                <a:solidFill>
                  <a:srgbClr val="001EFF"/>
                </a:solidFill>
                <a:latin typeface="Barlow Medium" panose="00000600000000000000" pitchFamily="2" charset="0"/>
              </a:rPr>
              <a:t>Traceroute</a:t>
            </a:r>
            <a:r>
              <a:rPr lang="pt-BR" sz="2200" dirty="0">
                <a:solidFill>
                  <a:srgbClr val="001EFF"/>
                </a:solidFill>
                <a:latin typeface="Barlow Medium" panose="00000600000000000000" pitchFamily="2" charset="0"/>
              </a:rPr>
              <a:t> e Dash (a cada 5min)</a:t>
            </a:r>
          </a:p>
          <a:p>
            <a:pPr marL="342900" indent="-342900">
              <a:buClr>
                <a:srgbClr val="001EFF"/>
              </a:buClr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FF872D"/>
                </a:solidFill>
                <a:latin typeface="Barlow Medium" panose="00000600000000000000" pitchFamily="2" charset="0"/>
              </a:rPr>
              <a:t>Período:</a:t>
            </a:r>
            <a:r>
              <a:rPr lang="pt-BR" dirty="0">
                <a:latin typeface="Barlow Medium" panose="00000600000000000000" pitchFamily="2" charset="0"/>
              </a:rPr>
              <a:t> 1 mês</a:t>
            </a:r>
            <a:endParaRPr lang="pt-BR" sz="2200" dirty="0">
              <a:solidFill>
                <a:srgbClr val="001EFF"/>
              </a:solidFill>
              <a:latin typeface="Barlow Medium" panose="00000600000000000000" pitchFamily="2" charset="0"/>
            </a:endParaRP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B40BB1A7-63C4-4BB8-A973-D6A25595FD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825766"/>
              </p:ext>
            </p:extLst>
          </p:nvPr>
        </p:nvGraphicFramePr>
        <p:xfrm>
          <a:off x="1947021" y="1991079"/>
          <a:ext cx="3252507" cy="3571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Acrobat Document" r:id="rId3" imgW="2819198" imgH="3095483" progId="Acrobat.Document.DC">
                  <p:embed/>
                </p:oleObj>
              </mc:Choice>
              <mc:Fallback>
                <p:oleObj name="Acrobat Document" r:id="rId3" imgW="2819198" imgH="3095483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47021" y="1991079"/>
                        <a:ext cx="3252507" cy="3571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1349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084F19-BA05-42C4-804A-ABD1A71A19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Descrição</a:t>
            </a:r>
            <a:r>
              <a:rPr lang="en-US" dirty="0"/>
              <a:t> do </a:t>
            </a:r>
            <a:r>
              <a:rPr lang="en-US" dirty="0" err="1"/>
              <a:t>Desafio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7E9A148-0E65-47DF-AFA5-108A6F37B1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5435" y="2561199"/>
            <a:ext cx="10448365" cy="2156946"/>
          </a:xfrm>
        </p:spPr>
        <p:txBody>
          <a:bodyPr/>
          <a:lstStyle/>
          <a:p>
            <a:pPr algn="just">
              <a:buClr>
                <a:srgbClr val="001EFF"/>
              </a:buClr>
            </a:pPr>
            <a:r>
              <a:rPr lang="pt-BR" sz="2400" dirty="0">
                <a:solidFill>
                  <a:srgbClr val="001EFF"/>
                </a:solidFill>
                <a:latin typeface="Barlow Medium" panose="00000600000000000000" pitchFamily="2" charset="0"/>
              </a:rPr>
              <a:t>A tarefa do desafio será responder um conjunto de </a:t>
            </a:r>
            <a:r>
              <a:rPr lang="pt-BR" sz="2400" dirty="0">
                <a:solidFill>
                  <a:srgbClr val="FF872D"/>
                </a:solidFill>
                <a:latin typeface="Barlow Medium" panose="00000600000000000000" pitchFamily="2" charset="0"/>
              </a:rPr>
              <a:t>consultas</a:t>
            </a:r>
            <a:r>
              <a:rPr lang="pt-BR" sz="2400" dirty="0">
                <a:solidFill>
                  <a:srgbClr val="001EFF"/>
                </a:solidFill>
                <a:latin typeface="Barlow Medium" panose="00000600000000000000" pitchFamily="2" charset="0"/>
              </a:rPr>
              <a:t>. Cada consulta é </a:t>
            </a:r>
            <a:r>
              <a:rPr lang="pt-BR" sz="2400" dirty="0">
                <a:solidFill>
                  <a:srgbClr val="FF872D"/>
                </a:solidFill>
                <a:latin typeface="Barlow Medium" panose="00000600000000000000" pitchFamily="2" charset="0"/>
              </a:rPr>
              <a:t>referente a um par cliente-servidor</a:t>
            </a:r>
            <a:r>
              <a:rPr lang="pt-BR" sz="2400" dirty="0">
                <a:solidFill>
                  <a:srgbClr val="001EFF"/>
                </a:solidFill>
                <a:latin typeface="Barlow Medium" panose="00000600000000000000" pitchFamily="2" charset="0"/>
              </a:rPr>
              <a:t> e contém informações de todas as medições de </a:t>
            </a:r>
            <a:r>
              <a:rPr lang="pt-BR" sz="2400" dirty="0">
                <a:solidFill>
                  <a:srgbClr val="FF872D"/>
                </a:solidFill>
                <a:latin typeface="Barlow Medium" panose="00000600000000000000" pitchFamily="2" charset="0"/>
              </a:rPr>
              <a:t>DASH, RTT e </a:t>
            </a:r>
            <a:r>
              <a:rPr lang="pt-BR" sz="2400" dirty="0" err="1">
                <a:solidFill>
                  <a:srgbClr val="FF872D"/>
                </a:solidFill>
                <a:latin typeface="Barlow Medium" panose="00000600000000000000" pitchFamily="2" charset="0"/>
              </a:rPr>
              <a:t>Traceroute</a:t>
            </a:r>
            <a:r>
              <a:rPr lang="pt-BR" sz="2400" dirty="0">
                <a:solidFill>
                  <a:srgbClr val="FF872D"/>
                </a:solidFill>
                <a:latin typeface="Barlow Medium" panose="00000600000000000000" pitchFamily="2" charset="0"/>
              </a:rPr>
              <a:t> </a:t>
            </a:r>
            <a:r>
              <a:rPr lang="pt-BR" sz="2400" dirty="0">
                <a:solidFill>
                  <a:srgbClr val="001EFF"/>
                </a:solidFill>
                <a:latin typeface="Barlow Medium" panose="00000600000000000000" pitchFamily="2" charset="0"/>
              </a:rPr>
              <a:t>para um intervalo de tempo (não conhecido pelos participantes). </a:t>
            </a:r>
            <a:r>
              <a:rPr lang="pt-BR" sz="2400" dirty="0">
                <a:solidFill>
                  <a:srgbClr val="FF872D"/>
                </a:solidFill>
                <a:latin typeface="Barlow Medium" panose="00000600000000000000" pitchFamily="2" charset="0"/>
              </a:rPr>
              <a:t>Para cada consulta</a:t>
            </a:r>
            <a:r>
              <a:rPr lang="pt-BR" sz="2400" dirty="0">
                <a:solidFill>
                  <a:srgbClr val="001EFF"/>
                </a:solidFill>
                <a:latin typeface="Barlow Medium" panose="00000600000000000000" pitchFamily="2" charset="0"/>
              </a:rPr>
              <a:t>, os participantes do Data </a:t>
            </a:r>
            <a:r>
              <a:rPr lang="pt-BR" sz="2400" dirty="0" err="1">
                <a:solidFill>
                  <a:srgbClr val="001EFF"/>
                </a:solidFill>
                <a:latin typeface="Barlow Medium" panose="00000600000000000000" pitchFamily="2" charset="0"/>
              </a:rPr>
              <a:t>Challenge</a:t>
            </a:r>
            <a:r>
              <a:rPr lang="pt-BR" sz="2400" dirty="0">
                <a:solidFill>
                  <a:srgbClr val="001EFF"/>
                </a:solidFill>
                <a:latin typeface="Barlow Medium" panose="00000600000000000000" pitchFamily="2" charset="0"/>
              </a:rPr>
              <a:t> deverão </a:t>
            </a:r>
            <a:r>
              <a:rPr lang="pt-BR" sz="2400" dirty="0">
                <a:solidFill>
                  <a:srgbClr val="FF872D"/>
                </a:solidFill>
                <a:latin typeface="Barlow Medium" panose="00000600000000000000" pitchFamily="2" charset="0"/>
              </a:rPr>
              <a:t>prever</a:t>
            </a:r>
            <a:r>
              <a:rPr lang="pt-BR" sz="2400" dirty="0">
                <a:latin typeface="Barlow Medium" panose="00000600000000000000" pitchFamily="2" charset="0"/>
              </a:rPr>
              <a:t> a </a:t>
            </a:r>
            <a:r>
              <a:rPr lang="pt-BR" sz="2400" dirty="0">
                <a:solidFill>
                  <a:srgbClr val="FF872D"/>
                </a:solidFill>
                <a:latin typeface="Barlow Medium" panose="00000600000000000000" pitchFamily="2" charset="0"/>
              </a:rPr>
              <a:t>média</a:t>
            </a:r>
            <a:r>
              <a:rPr lang="pt-BR" sz="2400" dirty="0">
                <a:latin typeface="Barlow Medium" panose="00000600000000000000" pitchFamily="2" charset="0"/>
              </a:rPr>
              <a:t> e o </a:t>
            </a:r>
            <a:r>
              <a:rPr lang="pt-BR" sz="2400" dirty="0">
                <a:solidFill>
                  <a:srgbClr val="FF872D"/>
                </a:solidFill>
                <a:latin typeface="Barlow Medium" panose="00000600000000000000" pitchFamily="2" charset="0"/>
              </a:rPr>
              <a:t>desvio padrão </a:t>
            </a:r>
            <a:r>
              <a:rPr lang="pt-BR" sz="2400" dirty="0">
                <a:latin typeface="Barlow Medium" panose="00000600000000000000" pitchFamily="2" charset="0"/>
              </a:rPr>
              <a:t>das requisições que compõem as medições de DASH para as </a:t>
            </a:r>
            <a:r>
              <a:rPr lang="pt-BR" sz="2400" dirty="0">
                <a:solidFill>
                  <a:srgbClr val="FF872D"/>
                </a:solidFill>
                <a:latin typeface="Barlow Medium" panose="00000600000000000000" pitchFamily="2" charset="0"/>
              </a:rPr>
              <a:t>duas próximas medições</a:t>
            </a:r>
            <a:r>
              <a:rPr lang="pt-BR" sz="2400" dirty="0">
                <a:latin typeface="Barlow Medium" panose="000006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8693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4C843-1AE1-AF75-9A50-CB6380657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9A7A16-B08B-C8AF-B041-F19F49493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pPr algn="ctr"/>
            <a:r>
              <a:rPr lang="en-US" b="1" dirty="0"/>
              <a:t>RESULTADOS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598122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2F1BCD-63A2-4542-9CF3-20D10A7A30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Resultados</a:t>
            </a:r>
            <a:r>
              <a:rPr lang="en-US" dirty="0"/>
              <a:t>: </a:t>
            </a:r>
            <a:r>
              <a:rPr lang="en-US" dirty="0" err="1"/>
              <a:t>Participação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C7CC4E2-83F7-41D1-946A-991F24F09A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14447" y="1483042"/>
            <a:ext cx="3124200" cy="45878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Barlow Medium" panose="00000600000000000000" pitchFamily="2" charset="0"/>
              </a:rPr>
              <a:t>44 </a:t>
            </a:r>
            <a:r>
              <a:rPr lang="en-US" sz="1800" dirty="0" err="1">
                <a:latin typeface="Barlow Medium" panose="00000600000000000000" pitchFamily="2" charset="0"/>
              </a:rPr>
              <a:t>participantes</a:t>
            </a:r>
            <a:r>
              <a:rPr lang="en-US" sz="1800" dirty="0">
                <a:latin typeface="Barlow Medium" panose="00000600000000000000" pitchFamily="2" charset="0"/>
              </a:rPr>
              <a:t> no total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Barlow Medium" panose="00000600000000000000" pitchFamily="2" charset="0"/>
              </a:rPr>
              <a:t>14 </a:t>
            </a:r>
            <a:r>
              <a:rPr lang="en-US" sz="1800" dirty="0" err="1">
                <a:latin typeface="Barlow Medium" panose="00000600000000000000" pitchFamily="2" charset="0"/>
              </a:rPr>
              <a:t>equipes</a:t>
            </a:r>
            <a:r>
              <a:rPr lang="en-US" sz="1800" dirty="0">
                <a:latin typeface="Barlow Medium" panose="00000600000000000000" pitchFamily="2" charset="0"/>
              </a:rPr>
              <a:t> no total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Barlow Medium" panose="00000600000000000000" pitchFamily="2" charset="0"/>
              </a:rPr>
              <a:t>12 </a:t>
            </a:r>
            <a:r>
              <a:rPr lang="en-US" sz="1800" dirty="0" err="1">
                <a:latin typeface="Barlow Medium" panose="00000600000000000000" pitchFamily="2" charset="0"/>
              </a:rPr>
              <a:t>instituições</a:t>
            </a:r>
            <a:r>
              <a:rPr lang="en-US" sz="1800" dirty="0">
                <a:latin typeface="Barlow Medium" panose="00000600000000000000" pitchFamily="2" charset="0"/>
              </a:rPr>
              <a:t> </a:t>
            </a:r>
            <a:r>
              <a:rPr lang="en-US" sz="1800" dirty="0" err="1">
                <a:latin typeface="Barlow Medium" panose="00000600000000000000" pitchFamily="2" charset="0"/>
              </a:rPr>
              <a:t>distintas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4E31051-7AA6-4853-8A75-AB6B06E14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680" y="1335742"/>
            <a:ext cx="6523804" cy="520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01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5BE5C2-A786-46B2-A83A-C9CF4A5637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Resultados</a:t>
            </a:r>
            <a:r>
              <a:rPr lang="en-US" dirty="0"/>
              <a:t>: </a:t>
            </a:r>
            <a:r>
              <a:rPr lang="en-US" dirty="0" err="1"/>
              <a:t>Equipes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EAFFE0A-2260-42CC-8542-7D2066893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680" y="1264920"/>
            <a:ext cx="8382000" cy="538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26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1B283E-1F42-4119-8911-3CEF75D8B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Resultados</a:t>
            </a:r>
            <a:r>
              <a:rPr lang="en-US" dirty="0"/>
              <a:t>: </a:t>
            </a:r>
            <a:r>
              <a:rPr lang="en-US" dirty="0" err="1"/>
              <a:t>Premiação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346069D-DE97-48D0-AF34-E49EA6C51D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6471" y="1482725"/>
            <a:ext cx="10457329" cy="4587875"/>
          </a:xfrm>
        </p:spPr>
        <p:txBody>
          <a:bodyPr/>
          <a:lstStyle/>
          <a:p>
            <a:r>
              <a:rPr lang="pt-BR" dirty="0"/>
              <a:t>As três equipes mais bem colocadas ao final do Data </a:t>
            </a:r>
            <a:r>
              <a:rPr lang="pt-BR" dirty="0" err="1"/>
              <a:t>Challenge</a:t>
            </a:r>
            <a:r>
              <a:rPr lang="pt-BR" dirty="0"/>
              <a:t> serão premiadas com um </a:t>
            </a:r>
            <a:r>
              <a:rPr lang="pt-BR" b="1" dirty="0">
                <a:solidFill>
                  <a:srgbClr val="FF872D"/>
                </a:solidFill>
              </a:rPr>
              <a:t>projeto financiado pelo CT-Mon</a:t>
            </a:r>
            <a:r>
              <a:rPr lang="pt-BR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O objetivo dos projetos será continuar os estudos sobre os dados disponibilizados para o Data </a:t>
            </a:r>
            <a:r>
              <a:rPr lang="pt-BR" dirty="0" err="1"/>
              <a:t>Challenge</a:t>
            </a:r>
            <a:r>
              <a:rPr lang="pt-BR" dirty="0"/>
              <a:t>, seja para </a:t>
            </a:r>
            <a:r>
              <a:rPr lang="pt-BR" b="1" dirty="0">
                <a:solidFill>
                  <a:srgbClr val="FF872D"/>
                </a:solidFill>
              </a:rPr>
              <a:t>melhorar as soluções </a:t>
            </a:r>
            <a:r>
              <a:rPr lang="pt-BR" dirty="0"/>
              <a:t>propostas ou para </a:t>
            </a:r>
            <a:r>
              <a:rPr lang="pt-BR" b="1" dirty="0">
                <a:solidFill>
                  <a:srgbClr val="FF872D"/>
                </a:solidFill>
              </a:rPr>
              <a:t>explorar outros aspectos de interesse </a:t>
            </a:r>
            <a:r>
              <a:rPr lang="pt-BR" dirty="0"/>
              <a:t>no conjunto de dados.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Ao final de cada projeto, a equipe responsável deverá preparar e enviar um artigo científico completo para o </a:t>
            </a:r>
            <a:r>
              <a:rPr lang="pt-BR" b="1" dirty="0">
                <a:solidFill>
                  <a:srgbClr val="FF872D"/>
                </a:solidFill>
              </a:rPr>
              <a:t>SBRC 2025</a:t>
            </a:r>
          </a:p>
        </p:txBody>
      </p:sp>
    </p:spTree>
    <p:extLst>
      <p:ext uri="{BB962C8B-B14F-4D97-AF65-F5344CB8AC3E}">
        <p14:creationId xmlns:p14="http://schemas.microsoft.com/office/powerpoint/2010/main" val="53089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B245FC-D813-46B6-84AF-6554369637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Resultados</a:t>
            </a:r>
            <a:r>
              <a:rPr lang="en-US" dirty="0"/>
              <a:t>: </a:t>
            </a:r>
            <a:r>
              <a:rPr lang="en-US" dirty="0" err="1"/>
              <a:t>Artigos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DD67342-69CF-45C5-AAA1-87AFBAAAE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739" y="1233550"/>
            <a:ext cx="4953261" cy="528398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7A019B0-0953-4668-BB61-B898A0385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966" y="1233550"/>
            <a:ext cx="4243770" cy="522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57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755EE9-2252-4799-A75D-C1DB2F9891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Finalizando</a:t>
            </a:r>
            <a:endParaRPr lang="pt-BR" dirty="0"/>
          </a:p>
        </p:txBody>
      </p:sp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231FC549-CFE2-46BA-88EB-DEE2E487AD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6471" y="1482725"/>
            <a:ext cx="10457329" cy="45878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latin typeface="Barlow Medium" panose="00000600000000000000" pitchFamily="2" charset="0"/>
              </a:rPr>
              <a:t>O CT-MON </a:t>
            </a:r>
            <a:r>
              <a:rPr lang="pt-BR" b="1" dirty="0">
                <a:solidFill>
                  <a:srgbClr val="FF872D"/>
                </a:solidFill>
                <a:latin typeface="Barlow Medium" panose="00000600000000000000" pitchFamily="2" charset="0"/>
              </a:rPr>
              <a:t>superou</a:t>
            </a:r>
            <a:r>
              <a:rPr lang="pt-BR" dirty="0">
                <a:latin typeface="Barlow Medium" panose="00000600000000000000" pitchFamily="2" charset="0"/>
              </a:rPr>
              <a:t> as expectativas de engajamento no </a:t>
            </a:r>
            <a:r>
              <a:rPr lang="pt-BR" dirty="0" err="1">
                <a:latin typeface="Barlow Medium" panose="00000600000000000000" pitchFamily="2" charset="0"/>
              </a:rPr>
              <a:t>DataChallenge</a:t>
            </a:r>
            <a:endParaRPr lang="pt-BR" dirty="0">
              <a:latin typeface="Barlow Medium" panose="000006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latin typeface="Barlow Medium" panose="00000600000000000000" pitchFamily="2" charset="0"/>
              </a:rPr>
              <a:t>Comprovamos o interesse da comunidade científica nos dados de monitoramento da RNP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latin typeface="Barlow Medium" panose="00000600000000000000" pitchFamily="2" charset="0"/>
              </a:rPr>
              <a:t>Tivemos a submissão de </a:t>
            </a:r>
            <a:r>
              <a:rPr lang="pt-BR" b="1" dirty="0">
                <a:solidFill>
                  <a:srgbClr val="FF872D"/>
                </a:solidFill>
                <a:latin typeface="Barlow Medium" panose="00000600000000000000" pitchFamily="2" charset="0"/>
              </a:rPr>
              <a:t>2 artigos científicos para o SBRC</a:t>
            </a:r>
            <a:r>
              <a:rPr lang="pt-BR" dirty="0">
                <a:solidFill>
                  <a:srgbClr val="FF872D"/>
                </a:solidFill>
                <a:latin typeface="Barlow Medium" panose="00000600000000000000" pitchFamily="2" charset="0"/>
              </a:rPr>
              <a:t> </a:t>
            </a:r>
            <a:r>
              <a:rPr lang="pt-BR" dirty="0">
                <a:latin typeface="Barlow Medium" panose="00000600000000000000" pitchFamily="2" charset="0"/>
              </a:rPr>
              <a:t>e </a:t>
            </a:r>
            <a:r>
              <a:rPr lang="pt-BR" b="1" dirty="0">
                <a:solidFill>
                  <a:srgbClr val="FF872D"/>
                </a:solidFill>
                <a:latin typeface="Barlow Medium" panose="00000600000000000000" pitchFamily="2" charset="0"/>
              </a:rPr>
              <a:t>1 artigo para periódico </a:t>
            </a:r>
            <a:r>
              <a:rPr lang="pt-BR" dirty="0">
                <a:latin typeface="Barlow Medium" panose="00000600000000000000" pitchFamily="2" charset="0"/>
              </a:rPr>
              <a:t>em elaboração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latin typeface="Barlow Medium" panose="00000600000000000000" pitchFamily="2" charset="0"/>
              </a:rPr>
              <a:t>Esse sucesso nos impulsiona a planejar </a:t>
            </a:r>
            <a:r>
              <a:rPr lang="pt-BR" b="1" dirty="0">
                <a:solidFill>
                  <a:srgbClr val="FF872D"/>
                </a:solidFill>
                <a:latin typeface="Barlow Medium" panose="00000600000000000000" pitchFamily="2" charset="0"/>
              </a:rPr>
              <a:t>novas edições do </a:t>
            </a:r>
            <a:r>
              <a:rPr lang="pt-BR" b="1" dirty="0" err="1">
                <a:solidFill>
                  <a:srgbClr val="FF872D"/>
                </a:solidFill>
                <a:latin typeface="Barlow Medium" panose="00000600000000000000" pitchFamily="2" charset="0"/>
              </a:rPr>
              <a:t>DataChallenge</a:t>
            </a:r>
            <a:r>
              <a:rPr lang="pt-BR" b="1" dirty="0">
                <a:solidFill>
                  <a:srgbClr val="FF872D"/>
                </a:solidFill>
                <a:latin typeface="Barlow Medium" panose="00000600000000000000" pitchFamily="2" charset="0"/>
              </a:rPr>
              <a:t> </a:t>
            </a:r>
            <a:r>
              <a:rPr lang="pt-BR" dirty="0">
                <a:latin typeface="Barlow Medium" panose="00000600000000000000" pitchFamily="2" charset="0"/>
              </a:rPr>
              <a:t>em 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latin typeface="Barlow Medium" panose="00000600000000000000" pitchFamily="2" charset="0"/>
              </a:rPr>
              <a:t>Acesse os </a:t>
            </a:r>
            <a:r>
              <a:rPr lang="pt-BR" dirty="0" err="1">
                <a:latin typeface="Barlow Medium" panose="00000600000000000000" pitchFamily="2" charset="0"/>
              </a:rPr>
              <a:t>datasets</a:t>
            </a:r>
            <a:r>
              <a:rPr lang="pt-BR" dirty="0">
                <a:latin typeface="Barlow Medium" panose="00000600000000000000" pitchFamily="2" charset="0"/>
              </a:rPr>
              <a:t> utilizados: </a:t>
            </a:r>
            <a:r>
              <a:rPr lang="pt-BR" dirty="0">
                <a:latin typeface="Barlow Medium" panose="00000600000000000000" pitchFamily="2" charset="0"/>
                <a:hlinkClick r:id="rId2"/>
              </a:rPr>
              <a:t>dadosderede.rnp.br</a:t>
            </a:r>
            <a:endParaRPr lang="pt-BR" dirty="0">
              <a:latin typeface="Barlow Medium" panose="000006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latin typeface="Barlow Medium" panose="00000600000000000000" pitchFamily="2" charset="0"/>
              </a:rPr>
              <a:t>Participe da comunidade CT-MON: </a:t>
            </a:r>
            <a:r>
              <a:rPr lang="pt-BR" dirty="0">
                <a:latin typeface="Barlow Medium" panose="00000600000000000000" pitchFamily="2" charset="0"/>
                <a:hlinkClick r:id="rId3"/>
              </a:rPr>
              <a:t>listas.rnp.br/</a:t>
            </a:r>
            <a:r>
              <a:rPr lang="pt-BR" dirty="0" err="1">
                <a:latin typeface="Barlow Medium" panose="00000600000000000000" pitchFamily="2" charset="0"/>
                <a:hlinkClick r:id="rId3"/>
              </a:rPr>
              <a:t>mailman</a:t>
            </a:r>
            <a:r>
              <a:rPr lang="pt-BR" dirty="0">
                <a:latin typeface="Barlow Medium" panose="00000600000000000000" pitchFamily="2" charset="0"/>
                <a:hlinkClick r:id="rId3"/>
              </a:rPr>
              <a:t>/</a:t>
            </a:r>
            <a:r>
              <a:rPr lang="pt-BR" dirty="0" err="1">
                <a:latin typeface="Barlow Medium" panose="00000600000000000000" pitchFamily="2" charset="0"/>
                <a:hlinkClick r:id="rId3"/>
              </a:rPr>
              <a:t>listinfo</a:t>
            </a:r>
            <a:r>
              <a:rPr lang="pt-BR" dirty="0">
                <a:latin typeface="Barlow Medium" panose="00000600000000000000" pitchFamily="2" charset="0"/>
                <a:hlinkClick r:id="rId3"/>
              </a:rPr>
              <a:t>/</a:t>
            </a:r>
            <a:r>
              <a:rPr lang="pt-BR" dirty="0" err="1">
                <a:latin typeface="Barlow Medium" panose="00000600000000000000" pitchFamily="2" charset="0"/>
                <a:hlinkClick r:id="rId3"/>
              </a:rPr>
              <a:t>ct-mon</a:t>
            </a:r>
            <a:endParaRPr lang="pt-BR" dirty="0">
              <a:latin typeface="Barlow Medium" panose="000006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364527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73A998-A361-4997-9241-0A566DA584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Quem</a:t>
            </a:r>
            <a:r>
              <a:rPr lang="en-US" dirty="0"/>
              <a:t> </a:t>
            </a:r>
            <a:r>
              <a:rPr lang="en-US" dirty="0" err="1"/>
              <a:t>Somos</a:t>
            </a:r>
            <a:r>
              <a:rPr lang="en-US" dirty="0"/>
              <a:t>?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744FBB-3BAE-4091-A0D9-D069421452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1EFF"/>
                </a:solidFill>
                <a:latin typeface="Barlow" panose="00000500000000000000" pitchFamily="2" charset="0"/>
              </a:rPr>
              <a:t>Gustavo Araújo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1EFF"/>
                </a:solidFill>
                <a:latin typeface="Barlow" panose="00000500000000000000" pitchFamily="2" charset="0"/>
              </a:rPr>
              <a:t>Coordenador de pesquisa e desenvolvimento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1EFF"/>
                </a:solidFill>
                <a:latin typeface="Barlow" panose="00000500000000000000" pitchFamily="2" charset="0"/>
              </a:rPr>
              <a:t>Atuo como </a:t>
            </a:r>
            <a:r>
              <a:rPr lang="pt-BR" sz="2400" b="1" dirty="0">
                <a:solidFill>
                  <a:srgbClr val="FF872D"/>
                </a:solidFill>
                <a:latin typeface="Barlow" panose="00000500000000000000" pitchFamily="2" charset="0"/>
              </a:rPr>
              <a:t>secretário</a:t>
            </a:r>
            <a:r>
              <a:rPr lang="pt-BR" sz="2400" dirty="0">
                <a:solidFill>
                  <a:srgbClr val="001EFF"/>
                </a:solidFill>
                <a:latin typeface="Barlow" panose="00000500000000000000" pitchFamily="2" charset="0"/>
              </a:rPr>
              <a:t> do CT-MON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1EFF"/>
                </a:solidFill>
                <a:latin typeface="Barlow" panose="00000500000000000000" pitchFamily="2" charset="0"/>
              </a:rPr>
              <a:t>Objetivo: Trazer uma visão geral dos trabalhos desenvolvidos no CT e seus resultados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872D"/>
                </a:solidFill>
                <a:latin typeface="Barlow" panose="00000500000000000000" pitchFamily="2" charset="0"/>
              </a:rPr>
              <a:t>gustavo.araujo@rnp.br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030B4F3-D9D4-4175-A92C-B16C46277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977" y="2178588"/>
            <a:ext cx="2500823" cy="250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15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4AEF23-1A35-EC3D-8B23-F43AEA08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9956" y="1416423"/>
            <a:ext cx="9172088" cy="3048501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Obrigado</a:t>
            </a:r>
            <a:r>
              <a:rPr lang="en-US" dirty="0">
                <a:solidFill>
                  <a:schemeClr val="bg1"/>
                </a:solidFill>
              </a:rPr>
              <a:t>!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Agora </a:t>
            </a:r>
            <a:r>
              <a:rPr lang="en-US" dirty="0" err="1">
                <a:solidFill>
                  <a:schemeClr val="bg1"/>
                </a:solidFill>
              </a:rPr>
              <a:t>vamos</a:t>
            </a:r>
            <a:r>
              <a:rPr lang="en-US" dirty="0">
                <a:solidFill>
                  <a:schemeClr val="bg1"/>
                </a:solidFill>
              </a:rPr>
              <a:t> para as </a:t>
            </a:r>
            <a:r>
              <a:rPr lang="en-US" dirty="0" err="1">
                <a:solidFill>
                  <a:schemeClr val="bg1"/>
                </a:solidFill>
              </a:rPr>
              <a:t>perguntas</a:t>
            </a:r>
            <a:r>
              <a:rPr lang="en-US" dirty="0">
                <a:solidFill>
                  <a:schemeClr val="bg1"/>
                </a:solidFill>
              </a:rPr>
              <a:t>!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Gustavo Araújo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gustavo.araujo@rnp.br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659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73A998-A361-4997-9241-0A566DA584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Comitê</a:t>
            </a:r>
            <a:r>
              <a:rPr lang="en-US" dirty="0"/>
              <a:t> Técnico de </a:t>
            </a:r>
            <a:r>
              <a:rPr lang="en-US" dirty="0" err="1"/>
              <a:t>Monitoramento</a:t>
            </a:r>
            <a:r>
              <a:rPr lang="en-US" dirty="0"/>
              <a:t> de Redes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744FBB-3BAE-4091-A0D9-D069421452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Clr>
                <a:srgbClr val="001EFF"/>
              </a:buClr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FF872D"/>
                </a:solidFill>
                <a:latin typeface="Barlow" panose="00000500000000000000" pitchFamily="2" charset="0"/>
              </a:rPr>
              <a:t>Coordenador:</a:t>
            </a:r>
            <a:r>
              <a:rPr lang="pt-BR" sz="2000" dirty="0">
                <a:solidFill>
                  <a:srgbClr val="001EFF"/>
                </a:solidFill>
                <a:latin typeface="Barlow" panose="00000500000000000000" pitchFamily="2" charset="0"/>
              </a:rPr>
              <a:t> </a:t>
            </a:r>
            <a:r>
              <a:rPr lang="pt-BR" sz="2000" dirty="0" err="1">
                <a:solidFill>
                  <a:srgbClr val="001EFF"/>
                </a:solidFill>
                <a:latin typeface="Barlow" panose="00000500000000000000" pitchFamily="2" charset="0"/>
              </a:rPr>
              <a:t>Antonio</a:t>
            </a:r>
            <a:r>
              <a:rPr lang="pt-BR" sz="2000" dirty="0">
                <a:solidFill>
                  <a:srgbClr val="001EFF"/>
                </a:solidFill>
                <a:latin typeface="Barlow" panose="00000500000000000000" pitchFamily="2" charset="0"/>
              </a:rPr>
              <a:t> Augusto de Aragão Rocha  (Guto)</a:t>
            </a:r>
          </a:p>
          <a:p>
            <a:pPr marL="342900" indent="-342900">
              <a:buClr>
                <a:srgbClr val="001EFF"/>
              </a:buClr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FF872D"/>
                </a:solidFill>
                <a:latin typeface="Barlow" panose="00000500000000000000" pitchFamily="2" charset="0"/>
              </a:rPr>
              <a:t>Assistente:</a:t>
            </a:r>
            <a:r>
              <a:rPr lang="pt-BR" sz="2000" b="1" dirty="0">
                <a:solidFill>
                  <a:srgbClr val="420068"/>
                </a:solidFill>
                <a:latin typeface="Barlow" panose="00000500000000000000" pitchFamily="2" charset="0"/>
              </a:rPr>
              <a:t> </a:t>
            </a:r>
            <a:r>
              <a:rPr lang="pt-BR" sz="2000" dirty="0">
                <a:solidFill>
                  <a:srgbClr val="001EFF"/>
                </a:solidFill>
                <a:latin typeface="Barlow" panose="00000500000000000000" pitchFamily="2" charset="0"/>
              </a:rPr>
              <a:t>Giovani </a:t>
            </a:r>
            <a:r>
              <a:rPr lang="pt-BR" sz="2000" dirty="0" err="1">
                <a:solidFill>
                  <a:srgbClr val="001EFF"/>
                </a:solidFill>
                <a:latin typeface="Barlow" panose="00000500000000000000" pitchFamily="2" charset="0"/>
              </a:rPr>
              <a:t>Comarela</a:t>
            </a:r>
            <a:endParaRPr lang="pt-BR" sz="2000" dirty="0">
              <a:solidFill>
                <a:srgbClr val="001EFF"/>
              </a:solidFill>
              <a:latin typeface="Barlow" panose="00000500000000000000" pitchFamily="2" charset="0"/>
            </a:endParaRPr>
          </a:p>
          <a:p>
            <a:pPr marL="342900" indent="-342900">
              <a:buClr>
                <a:srgbClr val="001EFF"/>
              </a:buClr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FF872D"/>
                </a:solidFill>
                <a:latin typeface="Barlow" panose="00000500000000000000" pitchFamily="2" charset="0"/>
              </a:rPr>
              <a:t>Secretário:</a:t>
            </a:r>
            <a:r>
              <a:rPr lang="pt-BR" sz="2000" b="1" dirty="0">
                <a:solidFill>
                  <a:srgbClr val="420068"/>
                </a:solidFill>
                <a:latin typeface="Barlow" panose="00000500000000000000" pitchFamily="2" charset="0"/>
              </a:rPr>
              <a:t> </a:t>
            </a:r>
            <a:r>
              <a:rPr lang="pt-BR" sz="2000" dirty="0">
                <a:solidFill>
                  <a:srgbClr val="001EFF"/>
                </a:solidFill>
                <a:latin typeface="Barlow" panose="00000500000000000000" pitchFamily="2" charset="0"/>
              </a:rPr>
              <a:t>Gustavo Araújo</a:t>
            </a:r>
          </a:p>
          <a:p>
            <a:pPr marL="522900" lvl="1" indent="-342900">
              <a:buClr>
                <a:srgbClr val="001EFF"/>
              </a:buClr>
              <a:buFont typeface="Arial" panose="020B0604020202020204" pitchFamily="34" charset="0"/>
              <a:buChar char="•"/>
            </a:pPr>
            <a:endParaRPr lang="pt-BR" dirty="0">
              <a:solidFill>
                <a:srgbClr val="001EFF"/>
              </a:solidFill>
              <a:latin typeface="Barlow" panose="00000500000000000000" pitchFamily="2" charset="0"/>
            </a:endParaRPr>
          </a:p>
          <a:p>
            <a:pPr marL="342900" indent="-342900">
              <a:buClr>
                <a:srgbClr val="001EFF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1EFF"/>
                </a:solidFill>
                <a:latin typeface="Barlow" panose="00000500000000000000" pitchFamily="2" charset="0"/>
              </a:rPr>
              <a:t>Dados de Rede Para Pesquisa</a:t>
            </a:r>
          </a:p>
          <a:p>
            <a:pPr marL="522900" lvl="1" indent="-342900">
              <a:buClr>
                <a:srgbClr val="001EFF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1EFF"/>
                </a:solidFill>
                <a:latin typeface="Barlow" panose="00000500000000000000" pitchFamily="2" charset="0"/>
              </a:rPr>
              <a:t>Vitor Fontana </a:t>
            </a:r>
            <a:r>
              <a:rPr lang="pt-BR" dirty="0" err="1">
                <a:solidFill>
                  <a:srgbClr val="001EFF"/>
                </a:solidFill>
                <a:latin typeface="Barlow" panose="00000500000000000000" pitchFamily="2" charset="0"/>
              </a:rPr>
              <a:t>Zanotelli</a:t>
            </a:r>
            <a:endParaRPr lang="pt-BR" dirty="0">
              <a:solidFill>
                <a:srgbClr val="001EFF"/>
              </a:solidFill>
              <a:latin typeface="Barlow" panose="00000500000000000000" pitchFamily="2" charset="0"/>
            </a:endParaRPr>
          </a:p>
          <a:p>
            <a:pPr marL="522900" lvl="1" indent="-342900">
              <a:buClr>
                <a:srgbClr val="001EFF"/>
              </a:buClr>
              <a:buFont typeface="Arial" panose="020B0604020202020204" pitchFamily="34" charset="0"/>
              <a:buChar char="•"/>
            </a:pPr>
            <a:endParaRPr lang="pt-BR" dirty="0">
              <a:solidFill>
                <a:srgbClr val="001EFF"/>
              </a:solidFill>
              <a:latin typeface="Barlow" panose="00000500000000000000" pitchFamily="2" charset="0"/>
            </a:endParaRPr>
          </a:p>
          <a:p>
            <a:pPr marL="342900" indent="-342900">
              <a:buClr>
                <a:srgbClr val="001EFF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1EFF"/>
                </a:solidFill>
                <a:latin typeface="Barlow" panose="00000500000000000000" pitchFamily="2" charset="0"/>
              </a:rPr>
              <a:t>Equipe RNP</a:t>
            </a:r>
          </a:p>
          <a:p>
            <a:pPr marL="522900" lvl="1" indent="-342900">
              <a:buClr>
                <a:srgbClr val="001EFF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1EFF"/>
                </a:solidFill>
                <a:latin typeface="Barlow" panose="00000500000000000000" pitchFamily="2" charset="0"/>
              </a:rPr>
              <a:t>José Rezende</a:t>
            </a:r>
          </a:p>
          <a:p>
            <a:pPr marL="522900" lvl="1" indent="-342900">
              <a:buClr>
                <a:srgbClr val="001EFF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1EFF"/>
                </a:solidFill>
                <a:latin typeface="Barlow" panose="00000500000000000000" pitchFamily="2" charset="0"/>
              </a:rPr>
              <a:t>Marcos Schwarz</a:t>
            </a:r>
          </a:p>
          <a:p>
            <a:pPr marL="522900" lvl="1" indent="-342900">
              <a:buClr>
                <a:srgbClr val="001EFF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1EFF"/>
                </a:solidFill>
                <a:latin typeface="Barlow" panose="00000500000000000000" pitchFamily="2" charset="0"/>
              </a:rPr>
              <a:t>Daniel Neto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9A17126-A6F9-4619-8868-028374AAE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206" y="1600012"/>
            <a:ext cx="4353299" cy="435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85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CC1BC3F-C8EA-42FB-985D-85B31C88E5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84494" y="781173"/>
            <a:ext cx="2456850" cy="456882"/>
          </a:xfrm>
        </p:spPr>
        <p:txBody>
          <a:bodyPr/>
          <a:lstStyle/>
          <a:p>
            <a:r>
              <a:rPr lang="en-US" dirty="0" err="1"/>
              <a:t>Desafios</a:t>
            </a:r>
            <a:endParaRPr lang="pt-BR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0A90D47E-108D-46C7-B834-F5AA73F496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3886" y="1989361"/>
            <a:ext cx="5354423" cy="956630"/>
          </a:xfrm>
        </p:spPr>
        <p:txBody>
          <a:bodyPr/>
          <a:lstStyle/>
          <a:p>
            <a:r>
              <a:rPr lang="en-US" sz="2000" dirty="0"/>
              <a:t>A</a:t>
            </a:r>
            <a:r>
              <a:rPr lang="pt-BR" sz="2000" dirty="0" err="1"/>
              <a:t>umentar</a:t>
            </a:r>
            <a:r>
              <a:rPr lang="pt-BR" sz="2000" dirty="0"/>
              <a:t> o engajamento da comunidade de monitoramento de redes de computadores no CT-MON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9A370825-DB02-4E98-AB64-0B26357EF1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7936" y="3188217"/>
            <a:ext cx="5345185" cy="1018023"/>
          </a:xfrm>
        </p:spPr>
        <p:txBody>
          <a:bodyPr/>
          <a:lstStyle/>
          <a:p>
            <a:r>
              <a:rPr lang="pt-BR" sz="2000" dirty="0"/>
              <a:t>Transformar os dados de monitoramento em um recurso efetivo para impulsionar a pesquisa científica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ED76D461-7793-4FF0-BC93-12B1397962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23887" y="4447474"/>
            <a:ext cx="5354422" cy="885088"/>
          </a:xfrm>
        </p:spPr>
        <p:txBody>
          <a:bodyPr/>
          <a:lstStyle/>
          <a:p>
            <a:r>
              <a:rPr lang="pt-BR" sz="2000" dirty="0"/>
              <a:t>Estimular o uso desses dados pela comunidade acadêmica e fomentar novas pesquisas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6060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2967DDD9-F6BC-4A23-8A82-9256D2E06E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Ferramentas de </a:t>
            </a:r>
            <a:r>
              <a:rPr lang="en-US" dirty="0" err="1"/>
              <a:t>Monitoramento</a:t>
            </a:r>
            <a:endParaRPr lang="pt-BR" dirty="0"/>
          </a:p>
        </p:txBody>
      </p:sp>
      <p:sp>
        <p:nvSpPr>
          <p:cNvPr id="37" name="Espaço Reservado para Texto 36">
            <a:extLst>
              <a:ext uri="{FF2B5EF4-FFF2-40B4-BE49-F238E27FC236}">
                <a16:creationId xmlns:a16="http://schemas.microsoft.com/office/drawing/2014/main" id="{897085E9-A5EC-452C-84B1-B44F0F7FA5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0802" y="1482726"/>
            <a:ext cx="5611010" cy="477837"/>
          </a:xfrm>
        </p:spPr>
        <p:txBody>
          <a:bodyPr/>
          <a:lstStyle/>
          <a:p>
            <a:r>
              <a:rPr lang="en-US" b="1" dirty="0" err="1">
                <a:solidFill>
                  <a:srgbClr val="FF872D"/>
                </a:solidFill>
              </a:rPr>
              <a:t>MonIpê</a:t>
            </a:r>
            <a:r>
              <a:rPr lang="en-US" sz="2400" b="1" dirty="0">
                <a:solidFill>
                  <a:srgbClr val="FF872D"/>
                </a:solidFill>
              </a:rPr>
              <a:t>: </a:t>
            </a:r>
            <a:r>
              <a:rPr lang="en-US" sz="2400" dirty="0" err="1"/>
              <a:t>Medições</a:t>
            </a:r>
            <a:r>
              <a:rPr lang="en-US" sz="2400" dirty="0"/>
              <a:t> de </a:t>
            </a:r>
            <a:r>
              <a:rPr lang="en-US" sz="2400" dirty="0" err="1"/>
              <a:t>PoP</a:t>
            </a:r>
            <a:r>
              <a:rPr lang="en-US" sz="2400" dirty="0"/>
              <a:t> para </a:t>
            </a:r>
            <a:r>
              <a:rPr lang="en-US" sz="2400" dirty="0" err="1"/>
              <a:t>PoP</a:t>
            </a:r>
            <a:endParaRPr lang="en-US" sz="2400" dirty="0"/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BC032DF1-3F8A-4710-BDC4-733DD4104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802" y="1980637"/>
            <a:ext cx="4410636" cy="4402235"/>
          </a:xfrm>
          <a:prstGeom prst="rect">
            <a:avLst/>
          </a:prstGeom>
        </p:spPr>
      </p:pic>
      <p:sp>
        <p:nvSpPr>
          <p:cNvPr id="47" name="Espaço Reservado para Texto 2">
            <a:extLst>
              <a:ext uri="{FF2B5EF4-FFF2-40B4-BE49-F238E27FC236}">
                <a16:creationId xmlns:a16="http://schemas.microsoft.com/office/drawing/2014/main" id="{2E2B62CE-62B1-4188-A21F-91C5E85DF5A3}"/>
              </a:ext>
            </a:extLst>
          </p:cNvPr>
          <p:cNvSpPr txBox="1">
            <a:spLocks/>
          </p:cNvSpPr>
          <p:nvPr/>
        </p:nvSpPr>
        <p:spPr>
          <a:xfrm>
            <a:off x="6218518" y="2760566"/>
            <a:ext cx="4932680" cy="2271808"/>
          </a:xfrm>
          <a:prstGeom prst="rect">
            <a:avLst/>
          </a:prstGeom>
        </p:spPr>
        <p:txBody>
          <a:bodyPr lIns="72000" rIns="72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rgbClr val="001EFF"/>
                </a:solidFill>
                <a:latin typeface="Barlow Medium" pitchFamily="2" charset="77"/>
                <a:ea typeface="+mn-ea"/>
                <a:cs typeface="+mn-cs"/>
              </a:defRPr>
            </a:lvl1pPr>
            <a:lvl2pPr marL="18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2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324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001EFF"/>
              </a:buClr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872D"/>
                </a:solidFill>
                <a:latin typeface="Barlow" panose="00000500000000000000" pitchFamily="2" charset="0"/>
              </a:rPr>
              <a:t>Métricas</a:t>
            </a:r>
            <a:r>
              <a:rPr lang="pt-BR" sz="2400" dirty="0">
                <a:solidFill>
                  <a:srgbClr val="FF872D"/>
                </a:solidFill>
                <a:latin typeface="Barlow" panose="00000500000000000000" pitchFamily="2" charset="0"/>
              </a:rPr>
              <a:t>:</a:t>
            </a:r>
          </a:p>
          <a:p>
            <a:pPr marL="522900" lvl="1" indent="-342900">
              <a:buClr>
                <a:srgbClr val="001EFF"/>
              </a:buClr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1EFF"/>
                </a:solidFill>
                <a:latin typeface="Barlow" panose="00000500000000000000" pitchFamily="2" charset="0"/>
              </a:rPr>
              <a:t>Atraso e Perda de Pacotes</a:t>
            </a:r>
          </a:p>
          <a:p>
            <a:pPr marL="522900" lvl="1" indent="-342900">
              <a:buClr>
                <a:srgbClr val="001EFF"/>
              </a:buClr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1EFF"/>
                </a:solidFill>
                <a:latin typeface="Barlow" panose="00000500000000000000" pitchFamily="2" charset="0"/>
              </a:rPr>
              <a:t>Atraso Unilateral</a:t>
            </a:r>
          </a:p>
          <a:p>
            <a:pPr marL="522900" lvl="1" indent="-342900">
              <a:buClr>
                <a:srgbClr val="001EFF"/>
              </a:buClr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1EFF"/>
                </a:solidFill>
                <a:latin typeface="Barlow" panose="00000500000000000000" pitchFamily="2" charset="0"/>
              </a:rPr>
              <a:t>Branda (BBR)</a:t>
            </a:r>
          </a:p>
          <a:p>
            <a:pPr marL="522900" lvl="1" indent="-342900">
              <a:buClr>
                <a:srgbClr val="001EFF"/>
              </a:buClr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1EFF"/>
                </a:solidFill>
                <a:latin typeface="Barlow" panose="00000500000000000000" pitchFamily="2" charset="0"/>
              </a:rPr>
              <a:t>Banda (CUBIC)</a:t>
            </a:r>
          </a:p>
          <a:p>
            <a:pPr marL="522900" lvl="1" indent="-342900">
              <a:buClr>
                <a:srgbClr val="001EFF"/>
              </a:buClr>
              <a:buFont typeface="Arial" panose="020B0604020202020204" pitchFamily="34" charset="0"/>
              <a:buChar char="•"/>
            </a:pPr>
            <a:r>
              <a:rPr lang="pt-BR" sz="2400" dirty="0" err="1">
                <a:solidFill>
                  <a:srgbClr val="001EFF"/>
                </a:solidFill>
                <a:latin typeface="Barlow" panose="00000500000000000000" pitchFamily="2" charset="0"/>
              </a:rPr>
              <a:t>Traceroute</a:t>
            </a:r>
            <a:endParaRPr lang="pt-BR" sz="2400" dirty="0">
              <a:solidFill>
                <a:srgbClr val="001EFF"/>
              </a:solidFill>
              <a:latin typeface="Barlow" panose="00000500000000000000" pitchFamily="2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8573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2967DDD9-F6BC-4A23-8A82-9256D2E06E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Ferramentas de </a:t>
            </a:r>
            <a:r>
              <a:rPr lang="en-US" dirty="0" err="1"/>
              <a:t>Monitoramento</a:t>
            </a:r>
            <a:endParaRPr lang="pt-BR" dirty="0"/>
          </a:p>
        </p:txBody>
      </p:sp>
      <p:sp>
        <p:nvSpPr>
          <p:cNvPr id="37" name="Espaço Reservado para Texto 36">
            <a:extLst>
              <a:ext uri="{FF2B5EF4-FFF2-40B4-BE49-F238E27FC236}">
                <a16:creationId xmlns:a16="http://schemas.microsoft.com/office/drawing/2014/main" id="{897085E9-A5EC-452C-84B1-B44F0F7FA5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0802" y="1482726"/>
            <a:ext cx="5055198" cy="477837"/>
          </a:xfrm>
        </p:spPr>
        <p:txBody>
          <a:bodyPr/>
          <a:lstStyle/>
          <a:p>
            <a:r>
              <a:rPr lang="en-US" b="1" dirty="0">
                <a:solidFill>
                  <a:srgbClr val="FF872D"/>
                </a:solidFill>
              </a:rPr>
              <a:t>Via </a:t>
            </a:r>
            <a:r>
              <a:rPr lang="en-US" b="1" dirty="0" err="1">
                <a:solidFill>
                  <a:srgbClr val="FF872D"/>
                </a:solidFill>
              </a:rPr>
              <a:t>Ipê</a:t>
            </a:r>
            <a:r>
              <a:rPr lang="en-US" sz="2400" b="1" dirty="0">
                <a:solidFill>
                  <a:srgbClr val="FF872D"/>
                </a:solidFill>
              </a:rPr>
              <a:t>: </a:t>
            </a:r>
            <a:r>
              <a:rPr lang="en-US" sz="2400" dirty="0" err="1"/>
              <a:t>Medições</a:t>
            </a:r>
            <a:r>
              <a:rPr lang="en-US" sz="2400" dirty="0"/>
              <a:t> de </a:t>
            </a:r>
            <a:r>
              <a:rPr lang="en-US" sz="2400" dirty="0" err="1"/>
              <a:t>PoP</a:t>
            </a:r>
            <a:r>
              <a:rPr lang="en-US" sz="2400" dirty="0"/>
              <a:t> para </a:t>
            </a:r>
            <a:r>
              <a:rPr lang="en-US" sz="2400" dirty="0" err="1"/>
              <a:t>Cliente</a:t>
            </a:r>
            <a:endParaRPr lang="en-US" sz="2400" dirty="0"/>
          </a:p>
        </p:txBody>
      </p:sp>
      <p:pic>
        <p:nvPicPr>
          <p:cNvPr id="39" name="Imagem 38">
            <a:extLst>
              <a:ext uri="{FF2B5EF4-FFF2-40B4-BE49-F238E27FC236}">
                <a16:creationId xmlns:a16="http://schemas.microsoft.com/office/drawing/2014/main" id="{DC670CAA-7FD4-4FF3-95A8-88BDA81BD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793" y="2315970"/>
            <a:ext cx="4325215" cy="3373070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6B71C99A-1C07-4F5F-81DB-515F77001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994" y="2606829"/>
            <a:ext cx="5106460" cy="263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99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2967DDD9-F6BC-4A23-8A82-9256D2E06E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Ferramentas de </a:t>
            </a:r>
            <a:r>
              <a:rPr lang="en-US" dirty="0" err="1"/>
              <a:t>Monitoramento</a:t>
            </a:r>
            <a:endParaRPr lang="pt-BR" dirty="0"/>
          </a:p>
        </p:txBody>
      </p:sp>
      <p:sp>
        <p:nvSpPr>
          <p:cNvPr id="37" name="Espaço Reservado para Texto 36">
            <a:extLst>
              <a:ext uri="{FF2B5EF4-FFF2-40B4-BE49-F238E27FC236}">
                <a16:creationId xmlns:a16="http://schemas.microsoft.com/office/drawing/2014/main" id="{897085E9-A5EC-452C-84B1-B44F0F7FA5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0802" y="1482726"/>
            <a:ext cx="9089316" cy="758450"/>
          </a:xfrm>
        </p:spPr>
        <p:txBody>
          <a:bodyPr/>
          <a:lstStyle/>
          <a:p>
            <a:r>
              <a:rPr lang="en-US" b="1" dirty="0">
                <a:solidFill>
                  <a:srgbClr val="FF872D"/>
                </a:solidFill>
              </a:rPr>
              <a:t>M-Lab</a:t>
            </a:r>
            <a:r>
              <a:rPr lang="en-US" sz="2400" b="1" dirty="0">
                <a:solidFill>
                  <a:srgbClr val="FF872D"/>
                </a:solidFill>
              </a:rPr>
              <a:t>: </a:t>
            </a:r>
            <a:r>
              <a:rPr lang="en-US" sz="2400" dirty="0" err="1"/>
              <a:t>laboratório</a:t>
            </a:r>
            <a:r>
              <a:rPr lang="en-US" sz="2400" dirty="0"/>
              <a:t> para </a:t>
            </a:r>
            <a:r>
              <a:rPr lang="en-US" sz="2400" dirty="0" err="1"/>
              <a:t>medições</a:t>
            </a:r>
            <a:r>
              <a:rPr lang="en-US" sz="2400" dirty="0"/>
              <a:t> da internet </a:t>
            </a:r>
            <a:r>
              <a:rPr lang="en-US" sz="2400" dirty="0" err="1"/>
              <a:t>aberto</a:t>
            </a:r>
            <a:r>
              <a:rPr lang="en-US" sz="2400" dirty="0"/>
              <a:t> e </a:t>
            </a:r>
            <a:r>
              <a:rPr lang="en-US" sz="2400" dirty="0" err="1"/>
              <a:t>colaborativo</a:t>
            </a:r>
            <a:endParaRPr lang="en-US" sz="24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D446774-8D3A-4676-B864-65DCB87D6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654" y="2241176"/>
            <a:ext cx="7378292" cy="407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41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2967DDD9-F6BC-4A23-8A82-9256D2E06E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Ferramentas de </a:t>
            </a:r>
            <a:r>
              <a:rPr lang="en-US" dirty="0" err="1"/>
              <a:t>Monitoramento</a:t>
            </a:r>
            <a:endParaRPr lang="pt-BR" dirty="0"/>
          </a:p>
        </p:txBody>
      </p:sp>
      <p:sp>
        <p:nvSpPr>
          <p:cNvPr id="37" name="Espaço Reservado para Texto 36">
            <a:extLst>
              <a:ext uri="{FF2B5EF4-FFF2-40B4-BE49-F238E27FC236}">
                <a16:creationId xmlns:a16="http://schemas.microsoft.com/office/drawing/2014/main" id="{897085E9-A5EC-452C-84B1-B44F0F7FA5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0802" y="1482726"/>
            <a:ext cx="8971878" cy="758450"/>
          </a:xfrm>
        </p:spPr>
        <p:txBody>
          <a:bodyPr/>
          <a:lstStyle/>
          <a:p>
            <a:r>
              <a:rPr lang="en-US" b="1" dirty="0">
                <a:solidFill>
                  <a:srgbClr val="FF872D"/>
                </a:solidFill>
              </a:rPr>
              <a:t>M-Lab</a:t>
            </a:r>
            <a:r>
              <a:rPr lang="en-US" sz="2400" b="1" dirty="0">
                <a:solidFill>
                  <a:srgbClr val="FF872D"/>
                </a:solidFill>
              </a:rPr>
              <a:t>: </a:t>
            </a:r>
            <a:r>
              <a:rPr lang="en-US" sz="2400" b="1" dirty="0" err="1"/>
              <a:t>laboratório</a:t>
            </a:r>
            <a:r>
              <a:rPr lang="en-US" sz="2400" b="1" dirty="0"/>
              <a:t> para </a:t>
            </a:r>
            <a:r>
              <a:rPr lang="en-US" sz="2400" b="1" dirty="0" err="1"/>
              <a:t>medições</a:t>
            </a:r>
            <a:r>
              <a:rPr lang="en-US" sz="2400" b="1" dirty="0"/>
              <a:t> da internet </a:t>
            </a:r>
            <a:r>
              <a:rPr lang="en-US" sz="2400" b="1" dirty="0" err="1"/>
              <a:t>aberto</a:t>
            </a:r>
            <a:r>
              <a:rPr lang="en-US" sz="2400" b="1" dirty="0"/>
              <a:t> e </a:t>
            </a:r>
            <a:r>
              <a:rPr lang="en-US" sz="2400" b="1" dirty="0" err="1"/>
              <a:t>colaborativo</a:t>
            </a:r>
            <a:endParaRPr lang="en-US" sz="24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2C2D91C-6FE3-4612-89A9-466EEE519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791" y="2447798"/>
            <a:ext cx="904215" cy="904215"/>
          </a:xfrm>
          <a:prstGeom prst="rect">
            <a:avLst/>
          </a:prstGeom>
        </p:spPr>
      </p:pic>
      <p:sp>
        <p:nvSpPr>
          <p:cNvPr id="7" name="Espaço Reservado para Texto 2">
            <a:extLst>
              <a:ext uri="{FF2B5EF4-FFF2-40B4-BE49-F238E27FC236}">
                <a16:creationId xmlns:a16="http://schemas.microsoft.com/office/drawing/2014/main" id="{00026EFD-D28B-47F1-B725-98F3A899C3B6}"/>
              </a:ext>
            </a:extLst>
          </p:cNvPr>
          <p:cNvSpPr txBox="1">
            <a:spLocks/>
          </p:cNvSpPr>
          <p:nvPr/>
        </p:nvSpPr>
        <p:spPr>
          <a:xfrm>
            <a:off x="1941006" y="2447798"/>
            <a:ext cx="3720677" cy="946135"/>
          </a:xfrm>
          <a:prstGeom prst="rect">
            <a:avLst/>
          </a:prstGeom>
        </p:spPr>
        <p:txBody>
          <a:bodyPr lIns="72000" rIns="72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rgbClr val="001EFF"/>
                </a:solidFill>
                <a:latin typeface="Barlow Medium" pitchFamily="2" charset="77"/>
                <a:ea typeface="+mn-ea"/>
                <a:cs typeface="+mn-cs"/>
              </a:defRPr>
            </a:lvl1pPr>
            <a:lvl2pPr marL="18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2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324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/>
              <a:t>NDT (Network </a:t>
            </a:r>
            <a:r>
              <a:rPr lang="pt-BR" sz="1400" dirty="0" err="1"/>
              <a:t>Diagnostic</a:t>
            </a:r>
            <a:r>
              <a:rPr lang="pt-BR" sz="1400" dirty="0"/>
              <a:t> Tool)</a:t>
            </a:r>
          </a:p>
          <a:p>
            <a:r>
              <a:rPr lang="pt-BR" sz="1400" dirty="0">
                <a:latin typeface="Barlow" panose="00000500000000000000" pitchFamily="2" charset="0"/>
              </a:rPr>
              <a:t>Testa a taxa de transmissão da sua conexão e fornece um diagnóstico sofisticado de problemas que limitam a velocidade.</a:t>
            </a:r>
          </a:p>
        </p:txBody>
      </p:sp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03574A09-1B83-4609-9914-AE2DE1B58DD1}"/>
              </a:ext>
            </a:extLst>
          </p:cNvPr>
          <p:cNvSpPr txBox="1">
            <a:spLocks/>
          </p:cNvSpPr>
          <p:nvPr/>
        </p:nvSpPr>
        <p:spPr>
          <a:xfrm>
            <a:off x="1945016" y="3765025"/>
            <a:ext cx="3720677" cy="950410"/>
          </a:xfrm>
          <a:prstGeom prst="rect">
            <a:avLst/>
          </a:prstGeom>
        </p:spPr>
        <p:txBody>
          <a:bodyPr lIns="72000" rIns="72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rgbClr val="001EFF"/>
                </a:solidFill>
                <a:latin typeface="Barlow Medium" pitchFamily="2" charset="77"/>
                <a:ea typeface="+mn-ea"/>
                <a:cs typeface="+mn-cs"/>
              </a:defRPr>
            </a:lvl1pPr>
            <a:lvl2pPr marL="18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2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324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/>
              <a:t>Reverse </a:t>
            </a:r>
            <a:r>
              <a:rPr lang="pt-BR" sz="1600" dirty="0" err="1"/>
              <a:t>Traceroute</a:t>
            </a:r>
            <a:endParaRPr lang="pt-BR" sz="1600" dirty="0"/>
          </a:p>
          <a:p>
            <a:r>
              <a:rPr lang="pt-BR" sz="1600" dirty="0">
                <a:latin typeface="Barlow" panose="00000500000000000000" pitchFamily="2" charset="0"/>
              </a:rPr>
              <a:t>Mede o caminho da rede de volta para um usuário a partir de dois pontos de rede selecionados.</a:t>
            </a:r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id="{087EB6B9-29C1-4A63-B1C7-E7A6D6DB27DD}"/>
              </a:ext>
            </a:extLst>
          </p:cNvPr>
          <p:cNvSpPr txBox="1">
            <a:spLocks/>
          </p:cNvSpPr>
          <p:nvPr/>
        </p:nvSpPr>
        <p:spPr>
          <a:xfrm>
            <a:off x="1945016" y="5146345"/>
            <a:ext cx="3720677" cy="946135"/>
          </a:xfrm>
          <a:prstGeom prst="rect">
            <a:avLst/>
          </a:prstGeom>
        </p:spPr>
        <p:txBody>
          <a:bodyPr lIns="72000" rIns="72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rgbClr val="001EFF"/>
                </a:solidFill>
                <a:latin typeface="Barlow Medium" pitchFamily="2" charset="77"/>
                <a:ea typeface="+mn-ea"/>
                <a:cs typeface="+mn-cs"/>
              </a:defRPr>
            </a:lvl1pPr>
            <a:lvl2pPr marL="18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2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324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 err="1"/>
              <a:t>Neubot</a:t>
            </a:r>
            <a:r>
              <a:rPr lang="pt-BR" sz="1600" dirty="0"/>
              <a:t> DASH</a:t>
            </a:r>
          </a:p>
          <a:p>
            <a:r>
              <a:rPr lang="pt-BR" sz="1600" dirty="0">
                <a:latin typeface="Barlow" panose="00000500000000000000" pitchFamily="2" charset="0"/>
              </a:rPr>
              <a:t>O DASH foi projetado para medir a qualidade das redes emulando um reprodutor de streaming de vídeo.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CC7A2EBD-3D41-4BFC-A419-7662EDAAE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802" y="3921074"/>
            <a:ext cx="904215" cy="9274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4264F76-796B-473F-890E-8B0A68BDD4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798" y="5269964"/>
            <a:ext cx="904215" cy="904215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C5B8B260-5B5D-42D2-B005-D840AB64D4C5}"/>
              </a:ext>
            </a:extLst>
          </p:cNvPr>
          <p:cNvGrpSpPr/>
          <p:nvPr/>
        </p:nvGrpSpPr>
        <p:grpSpPr>
          <a:xfrm>
            <a:off x="5673710" y="2362015"/>
            <a:ext cx="5477491" cy="989999"/>
            <a:chOff x="2747888" y="1485008"/>
            <a:chExt cx="5477491" cy="989999"/>
          </a:xfrm>
        </p:grpSpPr>
        <p:sp>
          <p:nvSpPr>
            <p:cNvPr id="16" name="Espaço Reservado para Texto 2">
              <a:extLst>
                <a:ext uri="{FF2B5EF4-FFF2-40B4-BE49-F238E27FC236}">
                  <a16:creationId xmlns:a16="http://schemas.microsoft.com/office/drawing/2014/main" id="{4FC91A91-215A-4FD3-B226-786B3460C7BA}"/>
                </a:ext>
              </a:extLst>
            </p:cNvPr>
            <p:cNvSpPr txBox="1">
              <a:spLocks/>
            </p:cNvSpPr>
            <p:nvPr/>
          </p:nvSpPr>
          <p:spPr>
            <a:xfrm>
              <a:off x="3648096" y="1485008"/>
              <a:ext cx="4577283" cy="946135"/>
            </a:xfrm>
            <a:prstGeom prst="rect">
              <a:avLst/>
            </a:prstGeom>
          </p:spPr>
          <p:txBody>
            <a:bodyPr lIns="72000" rIns="7200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200" b="0" i="0" kern="1200">
                  <a:solidFill>
                    <a:srgbClr val="001EFF"/>
                  </a:solidFill>
                  <a:latin typeface="Barlow Medium" pitchFamily="2" charset="77"/>
                  <a:ea typeface="+mn-ea"/>
                  <a:cs typeface="+mn-cs"/>
                </a:defRPr>
              </a:lvl1pPr>
              <a:lvl2pPr marL="180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b="0" i="0" kern="1200">
                  <a:solidFill>
                    <a:schemeClr val="tx1"/>
                  </a:solidFill>
                  <a:latin typeface="Barlow" pitchFamily="2" charset="77"/>
                  <a:ea typeface="+mn-ea"/>
                  <a:cs typeface="+mn-cs"/>
                </a:defRPr>
              </a:lvl2pPr>
              <a:lvl3pPr marL="252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600" b="0" i="0" kern="1200">
                  <a:solidFill>
                    <a:schemeClr val="tx1"/>
                  </a:solidFill>
                  <a:latin typeface="Barlow" pitchFamily="2" charset="77"/>
                  <a:ea typeface="+mn-ea"/>
                  <a:cs typeface="+mn-cs"/>
                </a:defRPr>
              </a:lvl3pPr>
              <a:lvl4pPr marL="324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b="0" i="0" kern="1200">
                  <a:solidFill>
                    <a:schemeClr val="tx1"/>
                  </a:solidFill>
                  <a:latin typeface="Barlow" pitchFamily="2" charset="77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200" b="0" i="0" kern="1200">
                  <a:solidFill>
                    <a:schemeClr val="tx1"/>
                  </a:solidFill>
                  <a:latin typeface="Barlow" pitchFamily="2" charset="77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600" dirty="0" err="1"/>
                <a:t>Packet</a:t>
              </a:r>
              <a:r>
                <a:rPr lang="pt-BR" sz="1600" dirty="0"/>
                <a:t> </a:t>
              </a:r>
              <a:r>
                <a:rPr lang="pt-BR" sz="1600" dirty="0" err="1"/>
                <a:t>Headers</a:t>
              </a:r>
              <a:endParaRPr lang="pt-BR" sz="1600" dirty="0"/>
            </a:p>
            <a:p>
              <a:r>
                <a:rPr lang="pt-BR" sz="1600" dirty="0">
                  <a:latin typeface="Barlow" panose="00000500000000000000" pitchFamily="2" charset="0"/>
                </a:rPr>
                <a:t>Coleta cabeçalhos de pacotes para todos os fluxos TCP de entrada e salva cada fluxo de capturas de pacotes em um arquivo .</a:t>
              </a:r>
              <a:r>
                <a:rPr lang="pt-BR" sz="1600" dirty="0" err="1">
                  <a:latin typeface="Barlow" panose="00000500000000000000" pitchFamily="2" charset="0"/>
                </a:rPr>
                <a:t>pcap</a:t>
              </a:r>
              <a:r>
                <a:rPr lang="pt-BR" sz="1600" dirty="0">
                  <a:latin typeface="Barlow" panose="00000500000000000000" pitchFamily="2" charset="0"/>
                </a:rPr>
                <a:t>.</a:t>
              </a:r>
            </a:p>
          </p:txBody>
        </p:sp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50DE219-2B93-4C20-9D84-4F1DD899B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47888" y="1570792"/>
              <a:ext cx="904215" cy="904215"/>
            </a:xfrm>
            <a:prstGeom prst="rect">
              <a:avLst/>
            </a:prstGeom>
          </p:spPr>
        </p:pic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46023085-E55B-44D6-9952-F53B2662A295}"/>
              </a:ext>
            </a:extLst>
          </p:cNvPr>
          <p:cNvGrpSpPr/>
          <p:nvPr/>
        </p:nvGrpSpPr>
        <p:grpSpPr>
          <a:xfrm>
            <a:off x="5661683" y="3959165"/>
            <a:ext cx="5489515" cy="946135"/>
            <a:chOff x="2735864" y="3168758"/>
            <a:chExt cx="5489515" cy="946135"/>
          </a:xfrm>
        </p:grpSpPr>
        <p:sp>
          <p:nvSpPr>
            <p:cNvPr id="19" name="Espaço Reservado para Texto 2">
              <a:extLst>
                <a:ext uri="{FF2B5EF4-FFF2-40B4-BE49-F238E27FC236}">
                  <a16:creationId xmlns:a16="http://schemas.microsoft.com/office/drawing/2014/main" id="{1D95DDCC-44B9-47C6-AA9A-4CE492B151E5}"/>
                </a:ext>
              </a:extLst>
            </p:cNvPr>
            <p:cNvSpPr txBox="1">
              <a:spLocks/>
            </p:cNvSpPr>
            <p:nvPr/>
          </p:nvSpPr>
          <p:spPr>
            <a:xfrm>
              <a:off x="3648096" y="3168758"/>
              <a:ext cx="4577283" cy="946135"/>
            </a:xfrm>
            <a:prstGeom prst="rect">
              <a:avLst/>
            </a:prstGeom>
          </p:spPr>
          <p:txBody>
            <a:bodyPr lIns="72000" rIns="7200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200" b="0" i="0" kern="1200">
                  <a:solidFill>
                    <a:srgbClr val="001EFF"/>
                  </a:solidFill>
                  <a:latin typeface="Barlow Medium" pitchFamily="2" charset="77"/>
                  <a:ea typeface="+mn-ea"/>
                  <a:cs typeface="+mn-cs"/>
                </a:defRPr>
              </a:lvl1pPr>
              <a:lvl2pPr marL="180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b="0" i="0" kern="1200">
                  <a:solidFill>
                    <a:schemeClr val="tx1"/>
                  </a:solidFill>
                  <a:latin typeface="Barlow" pitchFamily="2" charset="77"/>
                  <a:ea typeface="+mn-ea"/>
                  <a:cs typeface="+mn-cs"/>
                </a:defRPr>
              </a:lvl2pPr>
              <a:lvl3pPr marL="252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600" b="0" i="0" kern="1200">
                  <a:solidFill>
                    <a:schemeClr val="tx1"/>
                  </a:solidFill>
                  <a:latin typeface="Barlow" pitchFamily="2" charset="77"/>
                  <a:ea typeface="+mn-ea"/>
                  <a:cs typeface="+mn-cs"/>
                </a:defRPr>
              </a:lvl3pPr>
              <a:lvl4pPr marL="324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b="0" i="0" kern="1200">
                  <a:solidFill>
                    <a:schemeClr val="tx1"/>
                  </a:solidFill>
                  <a:latin typeface="Barlow" pitchFamily="2" charset="77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200" b="0" i="0" kern="1200">
                  <a:solidFill>
                    <a:schemeClr val="tx1"/>
                  </a:solidFill>
                  <a:latin typeface="Barlow" pitchFamily="2" charset="77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600" dirty="0"/>
                <a:t>TCP Info</a:t>
              </a:r>
            </a:p>
            <a:p>
              <a:r>
                <a:rPr lang="pt-BR" sz="1600" dirty="0">
                  <a:latin typeface="Barlow" panose="00000500000000000000" pitchFamily="2" charset="0"/>
                </a:rPr>
                <a:t>Coleta estatísticas sobre as conexões TCP em execução na plataforma M-</a:t>
              </a:r>
              <a:r>
                <a:rPr lang="pt-BR" sz="1600" dirty="0" err="1">
                  <a:latin typeface="Barlow" panose="00000500000000000000" pitchFamily="2" charset="0"/>
                </a:rPr>
                <a:t>Lab</a:t>
              </a:r>
              <a:r>
                <a:rPr lang="pt-BR" sz="1600" dirty="0">
                  <a:latin typeface="Barlow" panose="00000500000000000000" pitchFamily="2" charset="0"/>
                </a:rPr>
                <a:t> usando </a:t>
              </a:r>
              <a:r>
                <a:rPr lang="pt-BR" sz="1600" dirty="0" err="1">
                  <a:latin typeface="Barlow" panose="00000500000000000000" pitchFamily="2" charset="0"/>
                </a:rPr>
                <a:t>tcp-info</a:t>
              </a:r>
              <a:r>
                <a:rPr lang="pt-BR" sz="1600" dirty="0">
                  <a:latin typeface="Barlow" panose="00000500000000000000" pitchFamily="2" charset="0"/>
                </a:rPr>
                <a:t>.</a:t>
              </a:r>
            </a:p>
          </p:txBody>
        </p:sp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D622BBA3-B37C-4BF0-A62A-B4B29859A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35864" y="3192172"/>
              <a:ext cx="904215" cy="904215"/>
            </a:xfrm>
            <a:prstGeom prst="rect">
              <a:avLst/>
            </a:prstGeom>
          </p:spPr>
        </p:pic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6D375580-4C75-4CB3-825E-58FB8161ED6E}"/>
              </a:ext>
            </a:extLst>
          </p:cNvPr>
          <p:cNvGrpSpPr/>
          <p:nvPr/>
        </p:nvGrpSpPr>
        <p:grpSpPr>
          <a:xfrm>
            <a:off x="5673710" y="5249003"/>
            <a:ext cx="5481500" cy="946135"/>
            <a:chOff x="2743881" y="4342012"/>
            <a:chExt cx="5481500" cy="946135"/>
          </a:xfrm>
        </p:grpSpPr>
        <p:sp>
          <p:nvSpPr>
            <p:cNvPr id="22" name="Espaço Reservado para Texto 2">
              <a:extLst>
                <a:ext uri="{FF2B5EF4-FFF2-40B4-BE49-F238E27FC236}">
                  <a16:creationId xmlns:a16="http://schemas.microsoft.com/office/drawing/2014/main" id="{E773A0F5-94A6-4D43-9EBC-A116235782CA}"/>
                </a:ext>
              </a:extLst>
            </p:cNvPr>
            <p:cNvSpPr txBox="1">
              <a:spLocks/>
            </p:cNvSpPr>
            <p:nvPr/>
          </p:nvSpPr>
          <p:spPr>
            <a:xfrm>
              <a:off x="3648098" y="4342012"/>
              <a:ext cx="4577283" cy="946135"/>
            </a:xfrm>
            <a:prstGeom prst="rect">
              <a:avLst/>
            </a:prstGeom>
          </p:spPr>
          <p:txBody>
            <a:bodyPr lIns="72000" rIns="7200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200" b="0" i="0" kern="1200">
                  <a:solidFill>
                    <a:srgbClr val="001EFF"/>
                  </a:solidFill>
                  <a:latin typeface="Barlow Medium" pitchFamily="2" charset="77"/>
                  <a:ea typeface="+mn-ea"/>
                  <a:cs typeface="+mn-cs"/>
                </a:defRPr>
              </a:lvl1pPr>
              <a:lvl2pPr marL="180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b="0" i="0" kern="1200">
                  <a:solidFill>
                    <a:schemeClr val="tx1"/>
                  </a:solidFill>
                  <a:latin typeface="Barlow" pitchFamily="2" charset="77"/>
                  <a:ea typeface="+mn-ea"/>
                  <a:cs typeface="+mn-cs"/>
                </a:defRPr>
              </a:lvl2pPr>
              <a:lvl3pPr marL="252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600" b="0" i="0" kern="1200">
                  <a:solidFill>
                    <a:schemeClr val="tx1"/>
                  </a:solidFill>
                  <a:latin typeface="Barlow" pitchFamily="2" charset="77"/>
                  <a:ea typeface="+mn-ea"/>
                  <a:cs typeface="+mn-cs"/>
                </a:defRPr>
              </a:lvl3pPr>
              <a:lvl4pPr marL="324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400" b="0" i="0" kern="1200">
                  <a:solidFill>
                    <a:schemeClr val="tx1"/>
                  </a:solidFill>
                  <a:latin typeface="Barlow" pitchFamily="2" charset="77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200" b="0" i="0" kern="1200">
                  <a:solidFill>
                    <a:schemeClr val="tx1"/>
                  </a:solidFill>
                  <a:latin typeface="Barlow" pitchFamily="2" charset="77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600" dirty="0"/>
                <a:t>Trace </a:t>
              </a:r>
              <a:r>
                <a:rPr lang="pt-BR" sz="1600" dirty="0" err="1"/>
                <a:t>Route</a:t>
              </a:r>
              <a:endParaRPr lang="pt-BR" sz="1600" dirty="0"/>
            </a:p>
            <a:p>
              <a:r>
                <a:rPr lang="pt-BR" sz="1600" dirty="0">
                  <a:latin typeface="Barlow" panose="00000500000000000000" pitchFamily="2" charset="0"/>
                </a:rPr>
                <a:t>Coleta informações de caminho de rede para cada conexão com a plataforma M-Lab.</a:t>
              </a:r>
            </a:p>
          </p:txBody>
        </p:sp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D94311CD-9FA1-415A-A523-2C8E950E6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43881" y="4362369"/>
              <a:ext cx="904215" cy="9042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0739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CC1BC3F-C8EA-42FB-985D-85B31C88E5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99129" y="781173"/>
            <a:ext cx="4142215" cy="456882"/>
          </a:xfrm>
        </p:spPr>
        <p:txBody>
          <a:bodyPr/>
          <a:lstStyle/>
          <a:p>
            <a:r>
              <a:rPr lang="en-US" dirty="0"/>
              <a:t>Dos Dados a </a:t>
            </a:r>
            <a:r>
              <a:rPr lang="en-US" dirty="0" err="1"/>
              <a:t>Pesquisa</a:t>
            </a:r>
            <a:endParaRPr lang="pt-BR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0A90D47E-108D-46C7-B834-F5AA73F496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3886" y="1989361"/>
            <a:ext cx="5354423" cy="956630"/>
          </a:xfrm>
        </p:spPr>
        <p:txBody>
          <a:bodyPr/>
          <a:lstStyle/>
          <a:p>
            <a:r>
              <a:rPr lang="pt-BR" sz="2000" dirty="0"/>
              <a:t>Crescente interesse de pesquisadores pelo acesso a dados de rede!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9A370825-DB02-4E98-AB64-0B26357EF1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7936" y="3188217"/>
            <a:ext cx="5345185" cy="1018023"/>
          </a:xfrm>
        </p:spPr>
        <p:txBody>
          <a:bodyPr/>
          <a:lstStyle/>
          <a:p>
            <a:r>
              <a:rPr lang="pt-BR" sz="2000" b="1" dirty="0"/>
              <a:t>Hipótese:</a:t>
            </a:r>
            <a:r>
              <a:rPr lang="pt-BR" sz="2000" dirty="0"/>
              <a:t> esses dados têm potencial para treinar modelos de IA e apoiar pesquisa científica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ED76D461-7793-4FF0-BC93-12B1397962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23887" y="4447474"/>
            <a:ext cx="5354422" cy="885088"/>
          </a:xfrm>
        </p:spPr>
        <p:txBody>
          <a:bodyPr/>
          <a:lstStyle/>
          <a:p>
            <a:r>
              <a:rPr lang="en-US" sz="2000" dirty="0"/>
              <a:t>E</a:t>
            </a:r>
            <a:r>
              <a:rPr lang="pt-BR" sz="2000" dirty="0"/>
              <a:t> se... </a:t>
            </a:r>
            <a:r>
              <a:rPr lang="pt-BR" sz="2000" dirty="0" err="1"/>
              <a:t>gamificasse</a:t>
            </a:r>
            <a:r>
              <a:rPr lang="pt-BR" sz="2000" dirty="0"/>
              <a:t> isso tudo??????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5034339"/>
      </p:ext>
    </p:extLst>
  </p:cSld>
  <p:clrMapOvr>
    <a:masterClrMapping/>
  </p:clrMapOvr>
</p:sld>
</file>

<file path=ppt/theme/theme1.xml><?xml version="1.0" encoding="utf-8"?>
<a:theme xmlns:a="http://schemas.openxmlformats.org/drawingml/2006/main" name="CAP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ENCERRAMENTO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A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APA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IOL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IVISÓRIA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ENCERRAMEN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ENCERRAMENTO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ENCERRAMENTO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a8255f0-81bd-46f1-80f9-87d6e556017b">
      <Terms xmlns="http://schemas.microsoft.com/office/infopath/2007/PartnerControls"/>
    </lcf76f155ced4ddcb4097134ff3c332f>
    <TaxCatchAll xmlns="48ddbdf1-191a-4624-9fac-b5184c222563" xsi:nil="true"/>
    <Observa_x00e7__x00e3_o xmlns="ea8255f0-81bd-46f1-80f9-87d6e556017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0BE0B1952C0749B8FD686CA2DF9EA4" ma:contentTypeVersion="15" ma:contentTypeDescription="Create a new document." ma:contentTypeScope="" ma:versionID="9c04d604dbba289e6e8e210b97d9861a">
  <xsd:schema xmlns:xsd="http://www.w3.org/2001/XMLSchema" xmlns:xs="http://www.w3.org/2001/XMLSchema" xmlns:p="http://schemas.microsoft.com/office/2006/metadata/properties" xmlns:ns2="ea8255f0-81bd-46f1-80f9-87d6e556017b" xmlns:ns3="48ddbdf1-191a-4624-9fac-b5184c222563" targetNamespace="http://schemas.microsoft.com/office/2006/metadata/properties" ma:root="true" ma:fieldsID="959ccc678d8dade7c82e8952a954d00d" ns2:_="" ns3:_="">
    <xsd:import namespace="ea8255f0-81bd-46f1-80f9-87d6e556017b"/>
    <xsd:import namespace="48ddbdf1-191a-4624-9fac-b5184c2225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Observa_x00e7__x00e3_o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8255f0-81bd-46f1-80f9-87d6e55601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c6d6704-c1be-48d0-823f-e0f8bcbfaa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Observa_x00e7__x00e3_o" ma:index="20" nillable="true" ma:displayName="Observação" ma:format="Dropdown" ma:internalName="Observa_x00e7__x00e3_o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ddbdf1-191a-4624-9fac-b5184c222563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49035632-d860-4785-b203-178ee294fdb1}" ma:internalName="TaxCatchAll" ma:showField="CatchAllData" ma:web="48ddbdf1-191a-4624-9fac-b5184c2225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A64316-2C24-43B6-8889-2E79916B0A22}">
  <ds:schemaRefs>
    <ds:schemaRef ds:uri="http://schemas.microsoft.com/office/2006/metadata/properties"/>
    <ds:schemaRef ds:uri="http://schemas.microsoft.com/office/infopath/2007/PartnerControls"/>
    <ds:schemaRef ds:uri="ea8255f0-81bd-46f1-80f9-87d6e556017b"/>
    <ds:schemaRef ds:uri="48ddbdf1-191a-4624-9fac-b5184c222563"/>
  </ds:schemaRefs>
</ds:datastoreItem>
</file>

<file path=customXml/itemProps2.xml><?xml version="1.0" encoding="utf-8"?>
<ds:datastoreItem xmlns:ds="http://schemas.openxmlformats.org/officeDocument/2006/customXml" ds:itemID="{E2A77EFD-42C9-4322-A74B-EE73DCF630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8255f0-81bd-46f1-80f9-87d6e556017b"/>
    <ds:schemaRef ds:uri="48ddbdf1-191a-4624-9fac-b5184c2225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7A5B27-D542-448C-A54D-666F4FB5D3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1249</TotalTime>
  <Words>799</Words>
  <Application>Microsoft Office PowerPoint</Application>
  <PresentationFormat>Widescreen</PresentationFormat>
  <Paragraphs>92</Paragraphs>
  <Slides>20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10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36" baseType="lpstr">
      <vt:lpstr>Arial</vt:lpstr>
      <vt:lpstr>Barlow</vt:lpstr>
      <vt:lpstr>Barlow Light</vt:lpstr>
      <vt:lpstr>Barlow Medium</vt:lpstr>
      <vt:lpstr>Calibri</vt:lpstr>
      <vt:lpstr>CAPA</vt:lpstr>
      <vt:lpstr>CAPA 2</vt:lpstr>
      <vt:lpstr>CAPA 3</vt:lpstr>
      <vt:lpstr>CAPA 4</vt:lpstr>
      <vt:lpstr>MIOLO</vt:lpstr>
      <vt:lpstr>DIVISÓRIAS</vt:lpstr>
      <vt:lpstr>ENCERRAMENTO</vt:lpstr>
      <vt:lpstr>ENCERRAMENTO 2</vt:lpstr>
      <vt:lpstr>ENCERRAMENTO 3</vt:lpstr>
      <vt:lpstr>ENCERRAMENTO 4</vt:lpstr>
      <vt:lpstr>Adobe Acrobat Document</vt:lpstr>
      <vt:lpstr>Explorando os Dados de Monitoramento de Redes para Pesquisa Científica</vt:lpstr>
      <vt:lpstr>Quem Somos?</vt:lpstr>
      <vt:lpstr>Comitê Técnico de Monitoramento de Redes</vt:lpstr>
      <vt:lpstr>Apresentação do PowerPoint</vt:lpstr>
      <vt:lpstr>Ferramentas de Monitoramento</vt:lpstr>
      <vt:lpstr>Ferramentas de Monitoramento</vt:lpstr>
      <vt:lpstr>Ferramentas de Monitoramento</vt:lpstr>
      <vt:lpstr>Ferramentas de Monitoramento</vt:lpstr>
      <vt:lpstr>Apresentação do PowerPoint</vt:lpstr>
      <vt:lpstr>Apresentação do PowerPoint</vt:lpstr>
      <vt:lpstr>Contexto do Desafio</vt:lpstr>
      <vt:lpstr>Contexto do Desafio</vt:lpstr>
      <vt:lpstr>Descrição do Desafio</vt:lpstr>
      <vt:lpstr>RESULTADOS</vt:lpstr>
      <vt:lpstr>Resultados: Participação</vt:lpstr>
      <vt:lpstr>Resultados: Equipes</vt:lpstr>
      <vt:lpstr>Resultados: Premiação</vt:lpstr>
      <vt:lpstr>Resultados: Artigos</vt:lpstr>
      <vt:lpstr>Finalizando</vt:lpstr>
      <vt:lpstr>Obrigado! Agora vamos para as perguntas!  Gustavo Araújo  gustavo.araujo@rnp.br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Luciana Spektor</dc:creator>
  <cp:lastModifiedBy>Gustavo Hermínio de Araújo</cp:lastModifiedBy>
  <cp:revision>145</cp:revision>
  <dcterms:created xsi:type="dcterms:W3CDTF">2022-05-18T14:24:38Z</dcterms:created>
  <dcterms:modified xsi:type="dcterms:W3CDTF">2025-04-13T23:05:37Z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0x010100EB0BE0B1952C0749B8FD686CA2DF9EA4</vt:lpwstr>
  </property>
  <property fmtid="{D5CDD505-2E9C-101B-9397-08002B2CF9AE}" pid="3" name="MediaServiceImageTags">
    <vt:lpwstr/>
  </property>
</Properties>
</file>