
<file path=[Content_Types].xml><?xml version="1.0" encoding="utf-8"?>
<Types xmlns="http://schemas.openxmlformats.org/package/2006/content-types">
  <Default Extension="drawio" ContentType="image/png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33"/>
  </p:notesMasterIdLst>
  <p:sldIdLst>
    <p:sldId id="256" r:id="rId3"/>
    <p:sldId id="257" r:id="rId4"/>
    <p:sldId id="290" r:id="rId5"/>
    <p:sldId id="304" r:id="rId6"/>
    <p:sldId id="265" r:id="rId7"/>
    <p:sldId id="305" r:id="rId8"/>
    <p:sldId id="306" r:id="rId9"/>
    <p:sldId id="267" r:id="rId10"/>
    <p:sldId id="268" r:id="rId11"/>
    <p:sldId id="270" r:id="rId12"/>
    <p:sldId id="312" r:id="rId13"/>
    <p:sldId id="262" r:id="rId14"/>
    <p:sldId id="263" r:id="rId15"/>
    <p:sldId id="264" r:id="rId16"/>
    <p:sldId id="273" r:id="rId17"/>
    <p:sldId id="307" r:id="rId18"/>
    <p:sldId id="308" r:id="rId19"/>
    <p:sldId id="309" r:id="rId20"/>
    <p:sldId id="310" r:id="rId21"/>
    <p:sldId id="311" r:id="rId22"/>
    <p:sldId id="281" r:id="rId23"/>
    <p:sldId id="282" r:id="rId24"/>
    <p:sldId id="283" r:id="rId25"/>
    <p:sldId id="284" r:id="rId26"/>
    <p:sldId id="285" r:id="rId27"/>
    <p:sldId id="277" r:id="rId28"/>
    <p:sldId id="278" r:id="rId29"/>
    <p:sldId id="279" r:id="rId30"/>
    <p:sldId id="280" r:id="rId31"/>
    <p:sldId id="289" r:id="rId32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4"/>
      <p:bold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Nunito" pitchFamily="2" charset="0"/>
      <p:regular r:id="rId41"/>
      <p:bold r:id="rId42"/>
      <p:italic r:id="rId43"/>
      <p:boldItalic r:id="rId44"/>
    </p:embeddedFont>
    <p:embeddedFont>
      <p:font typeface="Nunito SemiBold" pitchFamily="2" charset="0"/>
      <p:regular r:id="rId45"/>
      <p:bold r:id="rId46"/>
      <p:italic r:id="rId47"/>
      <p:boldItalic r:id="rId48"/>
    </p:embeddedFont>
    <p:embeddedFont>
      <p:font typeface="Poppins Light" panose="00000400000000000000" pitchFamily="2" charset="0"/>
      <p:regular r:id="rId49"/>
      <p:bold r:id="rId50"/>
      <p:italic r:id="rId51"/>
      <p:boldItalic r:id="rId52"/>
    </p:embeddedFont>
    <p:embeddedFont>
      <p:font typeface="Roboto" panose="02000000000000000000" pitchFamily="2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font" Target="fonts/font1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408ee355b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408ee355b3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3408ee355b3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08ee355b3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408ee355b3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408ee355b3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9f3302e6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9f3302e6f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e9f3302e6f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D87A10A7-B21A-FB5E-1FA0-3CDE78B8E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9f3302e6f_0_50:notes">
            <a:extLst>
              <a:ext uri="{FF2B5EF4-FFF2-40B4-BE49-F238E27FC236}">
                <a16:creationId xmlns:a16="http://schemas.microsoft.com/office/drawing/2014/main" id="{B932E688-145F-09E7-3ECF-135A4230E5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9f3302e6f_0_50:notes">
            <a:extLst>
              <a:ext uri="{FF2B5EF4-FFF2-40B4-BE49-F238E27FC236}">
                <a16:creationId xmlns:a16="http://schemas.microsoft.com/office/drawing/2014/main" id="{EFF24B63-B499-8AEA-CDFF-0DD5601AC3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e9f3302e6f_0_50:notes">
            <a:extLst>
              <a:ext uri="{FF2B5EF4-FFF2-40B4-BE49-F238E27FC236}">
                <a16:creationId xmlns:a16="http://schemas.microsoft.com/office/drawing/2014/main" id="{5AE60A39-79DB-AE65-34F7-20AB5D7C15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3559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3fe03df44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3fe03df44d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3fe03df44d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766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3fe03df44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3fe03df44d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33fe03df44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7225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3fe03df44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3fe03df44d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33fe03df44d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982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409567acc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3409567ac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409567acc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409567acc8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3409567acc8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0f634c74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40f634c746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40f634c74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409567acc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409567acc8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3409567acc8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409567acc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409567acc8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g3409567acc8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409567acc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409567acc8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3409567acc8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fe03df44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3fe03df44d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33fe03df44d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3fe03df44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3fe03df44d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33fe03df44d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3fe03df44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3fe03df44d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33fe03df44d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3fe03df44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3fe03df44d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33fe03df44d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id="{32146D15-BB1F-801D-EE79-BD6647EE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6:notes">
            <a:extLst>
              <a:ext uri="{FF2B5EF4-FFF2-40B4-BE49-F238E27FC236}">
                <a16:creationId xmlns:a16="http://schemas.microsoft.com/office/drawing/2014/main" id="{1516101F-C4AD-B72A-7EF5-C2511EF762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86:notes">
            <a:extLst>
              <a:ext uri="{FF2B5EF4-FFF2-40B4-BE49-F238E27FC236}">
                <a16:creationId xmlns:a16="http://schemas.microsoft.com/office/drawing/2014/main" id="{EDC35B6B-9EB5-6CBB-5163-28D0A78AB8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9" name="Google Shape;459;p86:notes">
            <a:extLst>
              <a:ext uri="{FF2B5EF4-FFF2-40B4-BE49-F238E27FC236}">
                <a16:creationId xmlns:a16="http://schemas.microsoft.com/office/drawing/2014/main" id="{B5ECA771-4760-6B97-C486-C549496E97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564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08ee355b3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408ee355b3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3408ee355b3_0_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3fe03df44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3fe03df44d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3fe03df44d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398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08ee355b3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408ee355b3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3408ee355b3_0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08ee355b3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408ee355b3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3408ee355b3_0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408ee355b3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408ee355b3_0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408ee355b3_0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08ee355b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08ee355b3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408ee355b3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 1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 descr="A person using a computer mouse&#10;&#10;Description automatically generated with medium confidence"/>
          <p:cNvPicPr preferRelativeResize="0"/>
          <p:nvPr/>
        </p:nvPicPr>
        <p:blipFill rotWithShape="1">
          <a:blip r:embed="rId2">
            <a:alphaModFix amt="48000"/>
          </a:blip>
          <a:srcRect r="6227"/>
          <a:stretch/>
        </p:blipFill>
        <p:spPr>
          <a:xfrm>
            <a:off x="0" y="987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2525487" y="514691"/>
            <a:ext cx="4093028" cy="4114119"/>
          </a:xfrm>
          <a:prstGeom prst="ellipse">
            <a:avLst/>
          </a:prstGeom>
          <a:noFill/>
          <a:ln w="889000" cap="flat" cmpd="sng">
            <a:solidFill>
              <a:srgbClr val="3F3F3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4395107" y="1163241"/>
            <a:ext cx="4446815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3600">
                <a:solidFill>
                  <a:srgbClr val="04D8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4395107" y="3022997"/>
            <a:ext cx="4446815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1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3" name="Google Shape;23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906" y="2113567"/>
            <a:ext cx="2360853" cy="105873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4395107" y="476950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62865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1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>
                <a:solidFill>
                  <a:srgbClr val="0062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43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4pPr>
            <a:lvl5pPr marL="2286000" lvl="4" indent="-3143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43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4pPr>
            <a:lvl5pPr marL="2286000" lvl="4" indent="-3143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3026231" y="4767263"/>
            <a:ext cx="3092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erramento">
  <p:cSld name="Encerrament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2525487" y="514691"/>
            <a:ext cx="4093028" cy="4114119"/>
          </a:xfrm>
          <a:prstGeom prst="ellipse">
            <a:avLst/>
          </a:prstGeom>
          <a:noFill/>
          <a:ln w="889000" cap="flat" cmpd="sng">
            <a:solidFill>
              <a:srgbClr val="D8D8D8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60357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3600" b="1">
                <a:solidFill>
                  <a:srgbClr val="04D8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60357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2">
            <a:alphaModFix/>
          </a:blip>
          <a:srcRect l="21562" t="27328" r="21561" b="27328"/>
          <a:stretch/>
        </p:blipFill>
        <p:spPr>
          <a:xfrm>
            <a:off x="6816889" y="4012408"/>
            <a:ext cx="2048123" cy="918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 2">
  <p:cSld name="Slide de Título 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2525487" y="514691"/>
            <a:ext cx="4093028" cy="4114119"/>
          </a:xfrm>
          <a:prstGeom prst="ellipse">
            <a:avLst/>
          </a:prstGeom>
          <a:noFill/>
          <a:ln w="889000" cap="flat" cmpd="sng">
            <a:solidFill>
              <a:srgbClr val="3F3F3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4395107" y="1163241"/>
            <a:ext cx="4446815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3600">
                <a:solidFill>
                  <a:srgbClr val="04D8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4395107" y="3022997"/>
            <a:ext cx="4446815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1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0" name="Google Shape;30;p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483" y="2113567"/>
            <a:ext cx="2360853" cy="105873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4395107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62641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627481" y="98721"/>
            <a:ext cx="7497616" cy="88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145789" y="477093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2348978" y="4767263"/>
            <a:ext cx="44437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694081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627481" y="98721"/>
            <a:ext cx="7497616" cy="88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>
                <a:solidFill>
                  <a:srgbClr val="0062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43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1"/>
              <a:buChar char="•"/>
              <a:defRPr>
                <a:solidFill>
                  <a:schemeClr val="lt1"/>
                </a:solidFill>
              </a:defRPr>
            </a:lvl4pPr>
            <a:lvl5pPr marL="2286000" lvl="4" indent="-3143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1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43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1"/>
              <a:buChar char="•"/>
              <a:defRPr>
                <a:solidFill>
                  <a:schemeClr val="lt1"/>
                </a:solidFill>
              </a:defRPr>
            </a:lvl4pPr>
            <a:lvl5pPr marL="2286000" lvl="4" indent="-3143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1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145789" y="477093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2348978" y="4767263"/>
            <a:ext cx="44437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94081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7481" y="98721"/>
            <a:ext cx="7497616" cy="88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45789" y="477093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2348978" y="4767263"/>
            <a:ext cx="44437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94081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145789" y="477093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348978" y="4767263"/>
            <a:ext cx="44437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94081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1" y="3223968"/>
            <a:ext cx="1860288" cy="1919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erramento">
  <p:cSld name="Encerrament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2525487" y="514691"/>
            <a:ext cx="4093028" cy="4114119"/>
          </a:xfrm>
          <a:prstGeom prst="ellipse">
            <a:avLst/>
          </a:prstGeom>
          <a:noFill/>
          <a:ln w="889000" cap="flat" cmpd="sng">
            <a:solidFill>
              <a:srgbClr val="3F3F3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8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16889" y="4012408"/>
            <a:ext cx="2048123" cy="91848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60357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600"/>
              <a:buFont typeface="Arial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60357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1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 1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 amt="76000"/>
          </a:blip>
          <a:srcRect l="1042" t="5412" r="1255" b="11943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7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2525487" y="514691"/>
            <a:ext cx="4093028" cy="4114119"/>
          </a:xfrm>
          <a:prstGeom prst="ellipse">
            <a:avLst/>
          </a:prstGeom>
          <a:noFill/>
          <a:ln w="889000" cap="flat" cmpd="sng">
            <a:solidFill>
              <a:srgbClr val="D8D8D8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3">
            <a:alphaModFix/>
          </a:blip>
          <a:srcRect l="21562" t="27328" r="21561" b="27328"/>
          <a:stretch/>
        </p:blipFill>
        <p:spPr>
          <a:xfrm>
            <a:off x="361482" y="2113567"/>
            <a:ext cx="2360855" cy="105873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>
            <a:spLocks noGrp="1"/>
          </p:cNvSpPr>
          <p:nvPr>
            <p:ph type="ctrTitle"/>
          </p:nvPr>
        </p:nvSpPr>
        <p:spPr>
          <a:xfrm>
            <a:off x="4395107" y="1163241"/>
            <a:ext cx="4446815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600"/>
              <a:buFont typeface="Arial"/>
              <a:buNone/>
              <a:defRPr sz="3600">
                <a:solidFill>
                  <a:srgbClr val="0062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1"/>
          </p:nvPr>
        </p:nvSpPr>
        <p:spPr>
          <a:xfrm>
            <a:off x="4395107" y="3022997"/>
            <a:ext cx="4446815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4395107" y="476950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62865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1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3026231" y="4767263"/>
            <a:ext cx="3092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7481" y="98721"/>
            <a:ext cx="7497616" cy="88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45789" y="477093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348978" y="4767263"/>
            <a:ext cx="44437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4081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9">
            <a:alphaModFix amt="35000"/>
          </a:blip>
          <a:srcRect/>
          <a:stretch/>
        </p:blipFill>
        <p:spPr>
          <a:xfrm>
            <a:off x="1" y="3223968"/>
            <a:ext cx="1860288" cy="191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5887" y="263979"/>
            <a:ext cx="457325" cy="462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"/>
          <p:cNvCxnSpPr/>
          <p:nvPr/>
        </p:nvCxnSpPr>
        <p:spPr>
          <a:xfrm>
            <a:off x="0" y="984069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3223968"/>
            <a:ext cx="1860288" cy="191953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1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69" name="Google Shape;69;p9"/>
          <p:cNvCxnSpPr/>
          <p:nvPr/>
        </p:nvCxnSpPr>
        <p:spPr>
          <a:xfrm>
            <a:off x="0" y="984069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" name="Google Shape;70;p9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05887" y="263979"/>
            <a:ext cx="457325" cy="4626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6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drawio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git.rnp.br/openran/fase-1/testbed/infraestrutura/-/blob/docs/Doc/index.md?ref_type=head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3389676" y="1163250"/>
            <a:ext cx="54522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600"/>
              <a:buFont typeface="Arial"/>
              <a:buNone/>
            </a:pPr>
            <a:r>
              <a:rPr lang="pt-BR" dirty="0">
                <a:latin typeface="Barlow" panose="00000500000000000000" pitchFamily="2" charset="0"/>
              </a:rPr>
              <a:t>Programa </a:t>
            </a:r>
            <a:r>
              <a:rPr lang="pt-BR" dirty="0" err="1">
                <a:latin typeface="Barlow" panose="00000500000000000000" pitchFamily="2" charset="0"/>
              </a:rPr>
              <a:t>OpenRAN@Brasil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3389676" y="3023000"/>
            <a:ext cx="5452375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>
                <a:latin typeface="Barlow" panose="00000500000000000000" pitchFamily="2" charset="0"/>
              </a:rPr>
              <a:t>Pesquisa</a:t>
            </a:r>
            <a:r>
              <a:rPr lang="en-US" dirty="0">
                <a:latin typeface="Barlow" panose="00000500000000000000" pitchFamily="2" charset="0"/>
              </a:rPr>
              <a:t>, </a:t>
            </a:r>
            <a:r>
              <a:rPr lang="en-US" dirty="0" err="1">
                <a:latin typeface="Barlow" panose="00000500000000000000" pitchFamily="2" charset="0"/>
              </a:rPr>
              <a:t>experiencias</a:t>
            </a:r>
            <a:r>
              <a:rPr lang="en-US" dirty="0">
                <a:latin typeface="Barlow" panose="00000500000000000000" pitchFamily="2" charset="0"/>
              </a:rPr>
              <a:t> e li</a:t>
            </a:r>
            <a:r>
              <a:rPr lang="pt-BR" dirty="0" err="1">
                <a:latin typeface="Barlow" panose="00000500000000000000" pitchFamily="2" charset="0"/>
              </a:rPr>
              <a:t>ções</a:t>
            </a:r>
            <a:r>
              <a:rPr lang="pt-BR" dirty="0">
                <a:latin typeface="Barlow" panose="00000500000000000000" pitchFamily="2" charset="0"/>
              </a:rPr>
              <a:t> aprendidas</a:t>
            </a:r>
            <a:endParaRPr dirty="0">
              <a:latin typeface="Barlow" panose="00000500000000000000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dirty="0">
                <a:latin typeface="Barlow" panose="00000500000000000000" pitchFamily="2" charset="0"/>
              </a:rPr>
              <a:t>Gustavo Araújo (RNP)</a:t>
            </a:r>
            <a:endParaRPr dirty="0">
              <a:latin typeface="Barlow" panose="000005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pic>
        <p:nvPicPr>
          <p:cNvPr id="293" name="Google Shape;2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750" y="1039875"/>
            <a:ext cx="6905899" cy="406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1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 dirty="0" err="1">
                <a:latin typeface="Barlow" panose="00000500000000000000" pitchFamily="2" charset="0"/>
              </a:rPr>
              <a:t>In-Band</a:t>
            </a:r>
            <a:r>
              <a:rPr lang="pt-BR" i="1" dirty="0">
                <a:latin typeface="Barlow" panose="00000500000000000000" pitchFamily="2" charset="0"/>
              </a:rPr>
              <a:t> Network </a:t>
            </a:r>
            <a:r>
              <a:rPr lang="pt-BR" i="1" dirty="0" err="1">
                <a:latin typeface="Barlow" panose="00000500000000000000" pitchFamily="2" charset="0"/>
              </a:rPr>
              <a:t>Telemetry</a:t>
            </a:r>
            <a:r>
              <a:rPr lang="pt-BR" i="1" dirty="0">
                <a:latin typeface="Barlow" panose="00000500000000000000" pitchFamily="2" charset="0"/>
              </a:rPr>
              <a:t> </a:t>
            </a:r>
            <a:r>
              <a:rPr lang="pt-BR" dirty="0">
                <a:latin typeface="Barlow" panose="00000500000000000000" pitchFamily="2" charset="0"/>
              </a:rPr>
              <a:t>(P4 - INT)</a:t>
            </a:r>
            <a:endParaRPr lang="pt-BR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225F3-3A82-464B-8E24-FFCCA6D6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rlow" panose="00000500000000000000" pitchFamily="2" charset="0"/>
              </a:rPr>
              <a:t>Controle SDN (ONOS)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0CCF04-0DC7-46B7-9019-266FAAF3C8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sp>
        <p:nvSpPr>
          <p:cNvPr id="8" name="Google Shape;251;p26">
            <a:extLst>
              <a:ext uri="{FF2B5EF4-FFF2-40B4-BE49-F238E27FC236}">
                <a16:creationId xmlns:a16="http://schemas.microsoft.com/office/drawing/2014/main" id="{91DEFDC1-1153-4CAA-9637-0CC7CE8D2D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751"/>
              </a:spcBef>
              <a:spcAft>
                <a:spcPts val="0"/>
              </a:spcAft>
              <a:buNone/>
            </a:pPr>
            <a:r>
              <a:rPr lang="pt-BR" b="1" dirty="0">
                <a:latin typeface="Barlow" panose="00000500000000000000" pitchFamily="2" charset="0"/>
              </a:rPr>
              <a:t>ONOS</a:t>
            </a:r>
            <a:r>
              <a:rPr lang="pt-BR" dirty="0">
                <a:latin typeface="Barlow" panose="00000500000000000000" pitchFamily="2" charset="0"/>
              </a:rPr>
              <a:t> fornece o plano de controle para uma rede SDN, gerenciando componentes da rede, como switches e enlaces, e executa programas ou módulos de software para fornecer serviços de comunicação.</a:t>
            </a:r>
          </a:p>
        </p:txBody>
      </p:sp>
    </p:spTree>
    <p:extLst>
      <p:ext uri="{BB962C8B-B14F-4D97-AF65-F5344CB8AC3E}">
        <p14:creationId xmlns:p14="http://schemas.microsoft.com/office/powerpoint/2010/main" val="355177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Barlow" panose="00000500000000000000" pitchFamily="2" charset="0"/>
              </a:rPr>
              <a:t>Controle SDN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165" name="Google Shape;165;p23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grpSp>
        <p:nvGrpSpPr>
          <p:cNvPr id="166" name="Google Shape;166;p23"/>
          <p:cNvGrpSpPr/>
          <p:nvPr/>
        </p:nvGrpSpPr>
        <p:grpSpPr>
          <a:xfrm>
            <a:off x="796789" y="1291470"/>
            <a:ext cx="7550400" cy="3432196"/>
            <a:chOff x="819950" y="1108655"/>
            <a:chExt cx="7556445" cy="3452914"/>
          </a:xfrm>
        </p:grpSpPr>
        <p:sp>
          <p:nvSpPr>
            <p:cNvPr id="167" name="Google Shape;167;p23"/>
            <p:cNvSpPr/>
            <p:nvPr/>
          </p:nvSpPr>
          <p:spPr>
            <a:xfrm>
              <a:off x="2727536" y="1753615"/>
              <a:ext cx="1764000" cy="1916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300"/>
                <a:t>Domínio SD-PON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838907" y="1765785"/>
              <a:ext cx="1764000" cy="1916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300"/>
                <a:t>Domínio P4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4616173" y="1753615"/>
              <a:ext cx="1764000" cy="1916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300"/>
                <a:t>Domínio D</a:t>
              </a:r>
              <a:r>
                <a:rPr lang="pt-BR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WDM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0" name="Google Shape;170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23632" y="1885978"/>
              <a:ext cx="537967" cy="386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62658" y="2565296"/>
              <a:ext cx="1359352" cy="452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63120" y="2572674"/>
              <a:ext cx="1304046" cy="452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77901" y="2483432"/>
              <a:ext cx="1670332" cy="4572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4082" y="1885978"/>
              <a:ext cx="537967" cy="386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36959" y="1871212"/>
              <a:ext cx="556400" cy="4156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6" name="Google Shape;176;p23"/>
            <p:cNvCxnSpPr>
              <a:stCxn id="173" idx="0"/>
              <a:endCxn id="174" idx="2"/>
            </p:cNvCxnSpPr>
            <p:nvPr/>
          </p:nvCxnSpPr>
          <p:spPr>
            <a:xfrm rot="10800000">
              <a:off x="1713066" y="2271932"/>
              <a:ext cx="0" cy="211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77" name="Google Shape;177;p23"/>
            <p:cNvCxnSpPr/>
            <p:nvPr/>
          </p:nvCxnSpPr>
          <p:spPr>
            <a:xfrm rot="10800000">
              <a:off x="3609512" y="2312866"/>
              <a:ext cx="0" cy="211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78" name="Google Shape;178;p23"/>
            <p:cNvCxnSpPr>
              <a:endCxn id="175" idx="2"/>
            </p:cNvCxnSpPr>
            <p:nvPr/>
          </p:nvCxnSpPr>
          <p:spPr>
            <a:xfrm rot="10800000">
              <a:off x="5515159" y="2286812"/>
              <a:ext cx="0" cy="285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79" name="Google Shape;179;p23"/>
            <p:cNvSpPr txBox="1"/>
            <p:nvPr/>
          </p:nvSpPr>
          <p:spPr>
            <a:xfrm>
              <a:off x="1982076" y="1862424"/>
              <a:ext cx="586800" cy="29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-BR"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Versão: </a:t>
              </a:r>
              <a:r>
                <a:rPr lang="pt-BR" sz="700">
                  <a:solidFill>
                    <a:srgbClr val="000000"/>
                  </a:solidFill>
                </a:rPr>
                <a:t>X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3"/>
            <p:cNvSpPr txBox="1"/>
            <p:nvPr/>
          </p:nvSpPr>
          <p:spPr>
            <a:xfrm>
              <a:off x="3877170" y="1862424"/>
              <a:ext cx="586800" cy="29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-BR"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Versão: </a:t>
              </a:r>
              <a:r>
                <a:rPr lang="pt-BR" sz="700">
                  <a:solidFill>
                    <a:srgbClr val="000000"/>
                  </a:solidFill>
                </a:rPr>
                <a:t>Y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3"/>
            <p:cNvSpPr txBox="1"/>
            <p:nvPr/>
          </p:nvSpPr>
          <p:spPr>
            <a:xfrm>
              <a:off x="5772262" y="1862424"/>
              <a:ext cx="586800" cy="29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-BR"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Versão: </a:t>
              </a:r>
              <a:r>
                <a:rPr lang="pt-BR" sz="700">
                  <a:solidFill>
                    <a:srgbClr val="000000"/>
                  </a:solidFill>
                </a:rPr>
                <a:t>Z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6504810" y="1753642"/>
              <a:ext cx="1764000" cy="1916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300"/>
                <a:t>Domínio RIC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25597" y="1871239"/>
              <a:ext cx="556400" cy="4156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4" name="Google Shape;184;p23"/>
            <p:cNvCxnSpPr>
              <a:endCxn id="183" idx="2"/>
            </p:cNvCxnSpPr>
            <p:nvPr/>
          </p:nvCxnSpPr>
          <p:spPr>
            <a:xfrm rot="10800000">
              <a:off x="7403797" y="2286840"/>
              <a:ext cx="0" cy="285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85" name="Google Shape;185;p23"/>
            <p:cNvSpPr txBox="1"/>
            <p:nvPr/>
          </p:nvSpPr>
          <p:spPr>
            <a:xfrm>
              <a:off x="7640022" y="1834718"/>
              <a:ext cx="705900" cy="4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-BR" sz="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Versão: </a:t>
              </a:r>
              <a:r>
                <a:rPr lang="pt-BR" sz="1000" b="1">
                  <a:solidFill>
                    <a:srgbClr val="000000"/>
                  </a:solidFill>
                </a:rPr>
                <a:t>µONOS</a:t>
              </a: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6" name="Google Shape;186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610411" y="2611994"/>
              <a:ext cx="1586779" cy="2858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23"/>
            <p:cNvSpPr/>
            <p:nvPr/>
          </p:nvSpPr>
          <p:spPr>
            <a:xfrm rot="5400000">
              <a:off x="4518996" y="128630"/>
              <a:ext cx="158400" cy="7556400"/>
            </a:xfrm>
            <a:prstGeom prst="rightBracket">
              <a:avLst>
                <a:gd name="adj" fmla="val 833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 txBox="1"/>
            <p:nvPr/>
          </p:nvSpPr>
          <p:spPr>
            <a:xfrm>
              <a:off x="3080107" y="4143369"/>
              <a:ext cx="3042900" cy="4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Testbed OpenRAN@Brasil</a:t>
              </a:r>
              <a:endParaRPr sz="15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89" name="Google Shape;189;p23"/>
            <p:cNvCxnSpPr>
              <a:stCxn id="187" idx="2"/>
              <a:endCxn id="188" idx="0"/>
            </p:cNvCxnSpPr>
            <p:nvPr/>
          </p:nvCxnSpPr>
          <p:spPr>
            <a:xfrm>
              <a:off x="4598196" y="3986030"/>
              <a:ext cx="3300" cy="157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0" name="Google Shape;190;p23"/>
            <p:cNvSpPr/>
            <p:nvPr/>
          </p:nvSpPr>
          <p:spPr>
            <a:xfrm rot="-5400000">
              <a:off x="3520850" y="-1104097"/>
              <a:ext cx="158400" cy="5560200"/>
            </a:xfrm>
            <a:prstGeom prst="rightBracket">
              <a:avLst>
                <a:gd name="adj" fmla="val 833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1" name="Google Shape;191;p23"/>
            <p:cNvCxnSpPr>
              <a:stCxn id="190" idx="2"/>
            </p:cNvCxnSpPr>
            <p:nvPr/>
          </p:nvCxnSpPr>
          <p:spPr>
            <a:xfrm rot="10800000">
              <a:off x="3600050" y="1439603"/>
              <a:ext cx="0" cy="157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2" name="Google Shape;192;p23"/>
            <p:cNvSpPr txBox="1"/>
            <p:nvPr/>
          </p:nvSpPr>
          <p:spPr>
            <a:xfrm>
              <a:off x="2998938" y="1108655"/>
              <a:ext cx="1304100" cy="3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ONOS Classic</a:t>
              </a:r>
              <a:endParaRPr sz="12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 rot="-5400000">
              <a:off x="7324654" y="811553"/>
              <a:ext cx="158400" cy="1728900"/>
            </a:xfrm>
            <a:prstGeom prst="rightBracket">
              <a:avLst>
                <a:gd name="adj" fmla="val 833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4" name="Google Shape;194;p23"/>
            <p:cNvCxnSpPr>
              <a:stCxn id="193" idx="2"/>
            </p:cNvCxnSpPr>
            <p:nvPr/>
          </p:nvCxnSpPr>
          <p:spPr>
            <a:xfrm rot="10800000">
              <a:off x="7403854" y="1439603"/>
              <a:ext cx="0" cy="157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5" name="Google Shape;195;p23"/>
            <p:cNvSpPr txBox="1"/>
            <p:nvPr/>
          </p:nvSpPr>
          <p:spPr>
            <a:xfrm>
              <a:off x="7050863" y="1108655"/>
              <a:ext cx="862500" cy="3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µONOS</a:t>
              </a:r>
              <a:endParaRPr sz="12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grpSp>
        <p:nvGrpSpPr>
          <p:cNvPr id="202" name="Google Shape;202;p24"/>
          <p:cNvGrpSpPr/>
          <p:nvPr/>
        </p:nvGrpSpPr>
        <p:grpSpPr>
          <a:xfrm>
            <a:off x="763723" y="1085712"/>
            <a:ext cx="4368068" cy="4022986"/>
            <a:chOff x="2504575" y="1369225"/>
            <a:chExt cx="4134862" cy="3748938"/>
          </a:xfrm>
        </p:grpSpPr>
        <p:sp>
          <p:nvSpPr>
            <p:cNvPr id="203" name="Google Shape;203;p24"/>
            <p:cNvSpPr/>
            <p:nvPr/>
          </p:nvSpPr>
          <p:spPr>
            <a:xfrm>
              <a:off x="2504575" y="1369225"/>
              <a:ext cx="4103400" cy="1493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8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04;p24"/>
            <p:cNvGrpSpPr/>
            <p:nvPr/>
          </p:nvGrpSpPr>
          <p:grpSpPr>
            <a:xfrm>
              <a:off x="2576343" y="3777509"/>
              <a:ext cx="4024051" cy="1265226"/>
              <a:chOff x="2033875" y="3419300"/>
              <a:chExt cx="5319300" cy="1564325"/>
            </a:xfrm>
          </p:grpSpPr>
          <p:pic>
            <p:nvPicPr>
              <p:cNvPr id="205" name="Google Shape;205;p2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93855" y="4435040"/>
                <a:ext cx="1581162" cy="5485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p2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952542" y="4448919"/>
                <a:ext cx="1400633" cy="520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07;p2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033875" y="4315798"/>
                <a:ext cx="1794033" cy="5975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2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306116" y="3419300"/>
                <a:ext cx="956649" cy="71502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09" name="Google Shape;209;p24"/>
              <p:cNvCxnSpPr>
                <a:stCxn id="205" idx="0"/>
                <a:endCxn id="208" idx="2"/>
              </p:cNvCxnSpPr>
              <p:nvPr/>
            </p:nvCxnSpPr>
            <p:spPr>
              <a:xfrm rot="10800000">
                <a:off x="4784436" y="4134440"/>
                <a:ext cx="0" cy="300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210" name="Google Shape;210;p24"/>
            <p:cNvSpPr/>
            <p:nvPr/>
          </p:nvSpPr>
          <p:spPr>
            <a:xfrm>
              <a:off x="2536037" y="3624463"/>
              <a:ext cx="4103400" cy="1493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8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1" name="Google Shape;211;p24"/>
            <p:cNvCxnSpPr>
              <a:stCxn id="207" idx="0"/>
              <a:endCxn id="208" idx="1"/>
            </p:cNvCxnSpPr>
            <p:nvPr/>
          </p:nvCxnSpPr>
          <p:spPr>
            <a:xfrm rot="-5400000">
              <a:off x="3557185" y="3764447"/>
              <a:ext cx="435900" cy="1040400"/>
            </a:xfrm>
            <a:prstGeom prst="curvedConnector2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12" name="Google Shape;212;p24"/>
            <p:cNvCxnSpPr>
              <a:stCxn id="206" idx="0"/>
              <a:endCxn id="208" idx="3"/>
            </p:cNvCxnSpPr>
            <p:nvPr/>
          </p:nvCxnSpPr>
          <p:spPr>
            <a:xfrm rot="5400000" flipH="1">
              <a:off x="5273054" y="3812715"/>
              <a:ext cx="543600" cy="1051500"/>
            </a:xfrm>
            <a:prstGeom prst="curvedConnector2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grpSp>
          <p:nvGrpSpPr>
            <p:cNvPr id="213" name="Google Shape;213;p24"/>
            <p:cNvGrpSpPr/>
            <p:nvPr/>
          </p:nvGrpSpPr>
          <p:grpSpPr>
            <a:xfrm>
              <a:off x="2527258" y="1547879"/>
              <a:ext cx="4024051" cy="1214699"/>
              <a:chOff x="2033875" y="3419300"/>
              <a:chExt cx="5319300" cy="1564325"/>
            </a:xfrm>
          </p:grpSpPr>
          <p:pic>
            <p:nvPicPr>
              <p:cNvPr id="214" name="Google Shape;214;p2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93855" y="4435040"/>
                <a:ext cx="1581162" cy="5485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2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952542" y="4448919"/>
                <a:ext cx="1400633" cy="520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2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033875" y="4315798"/>
                <a:ext cx="1794033" cy="5975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7" name="Google Shape;217;p2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306116" y="3419300"/>
                <a:ext cx="956649" cy="71502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18" name="Google Shape;218;p24"/>
              <p:cNvCxnSpPr>
                <a:stCxn id="214" idx="0"/>
                <a:endCxn id="217" idx="2"/>
              </p:cNvCxnSpPr>
              <p:nvPr/>
            </p:nvCxnSpPr>
            <p:spPr>
              <a:xfrm rot="10800000">
                <a:off x="4784436" y="4134440"/>
                <a:ext cx="0" cy="300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219" name="Google Shape;219;p24"/>
            <p:cNvGrpSpPr/>
            <p:nvPr/>
          </p:nvGrpSpPr>
          <p:grpSpPr>
            <a:xfrm>
              <a:off x="2830333" y="1446135"/>
              <a:ext cx="770964" cy="865309"/>
              <a:chOff x="4306116" y="3419300"/>
              <a:chExt cx="956649" cy="1015621"/>
            </a:xfrm>
          </p:grpSpPr>
          <p:pic>
            <p:nvPicPr>
              <p:cNvPr id="220" name="Google Shape;220;p2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306116" y="3419300"/>
                <a:ext cx="956649" cy="71502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21" name="Google Shape;221;p24"/>
              <p:cNvCxnSpPr>
                <a:endCxn id="220" idx="2"/>
              </p:cNvCxnSpPr>
              <p:nvPr/>
            </p:nvCxnSpPr>
            <p:spPr>
              <a:xfrm rot="10800000">
                <a:off x="4784441" y="4134321"/>
                <a:ext cx="0" cy="300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222" name="Google Shape;222;p24"/>
            <p:cNvGrpSpPr/>
            <p:nvPr/>
          </p:nvGrpSpPr>
          <p:grpSpPr>
            <a:xfrm>
              <a:off x="5596325" y="1454096"/>
              <a:ext cx="770964" cy="865309"/>
              <a:chOff x="3987890" y="3309502"/>
              <a:chExt cx="956649" cy="1015621"/>
            </a:xfrm>
          </p:grpSpPr>
          <p:pic>
            <p:nvPicPr>
              <p:cNvPr id="223" name="Google Shape;223;p2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987890" y="3309502"/>
                <a:ext cx="956649" cy="71502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24" name="Google Shape;224;p24"/>
              <p:cNvCxnSpPr>
                <a:endCxn id="223" idx="2"/>
              </p:cNvCxnSpPr>
              <p:nvPr/>
            </p:nvCxnSpPr>
            <p:spPr>
              <a:xfrm rot="10800000">
                <a:off x="4466215" y="4024523"/>
                <a:ext cx="0" cy="300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225" name="Google Shape;225;p24"/>
            <p:cNvSpPr/>
            <p:nvPr/>
          </p:nvSpPr>
          <p:spPr>
            <a:xfrm rot="5400000">
              <a:off x="4363917" y="3056030"/>
              <a:ext cx="447300" cy="27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80000"/>
            </a:solidFill>
            <a:ln w="9525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24"/>
          <p:cNvGrpSpPr/>
          <p:nvPr/>
        </p:nvGrpSpPr>
        <p:grpSpPr>
          <a:xfrm>
            <a:off x="6362923" y="1107542"/>
            <a:ext cx="2512280" cy="3979306"/>
            <a:chOff x="7187694" y="1375036"/>
            <a:chExt cx="2329636" cy="3723850"/>
          </a:xfrm>
        </p:grpSpPr>
        <p:sp>
          <p:nvSpPr>
            <p:cNvPr id="227" name="Google Shape;227;p24"/>
            <p:cNvSpPr/>
            <p:nvPr/>
          </p:nvSpPr>
          <p:spPr>
            <a:xfrm>
              <a:off x="7234018" y="1476581"/>
              <a:ext cx="1023877" cy="572793"/>
            </a:xfrm>
            <a:prstGeom prst="flowChartAlternateProcess">
              <a:avLst/>
            </a:prstGeom>
            <a:solidFill>
              <a:srgbClr val="0B539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rgbClr val="FFFFFF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Código fonte</a:t>
              </a:r>
              <a:endParaRPr sz="10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7187694" y="2459215"/>
              <a:ext cx="1116308" cy="572793"/>
            </a:xfrm>
            <a:prstGeom prst="flowChartAlternateProcess">
              <a:avLst/>
            </a:prstGeom>
            <a:solidFill>
              <a:srgbClr val="0B539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rgbClr val="FFFFFF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oran-onos:base</a:t>
              </a:r>
              <a:endParaRPr sz="10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7187698" y="3441850"/>
              <a:ext cx="1116308" cy="572793"/>
            </a:xfrm>
            <a:prstGeom prst="flowChartAlternateProcess">
              <a:avLst/>
            </a:prstGeom>
            <a:solidFill>
              <a:srgbClr val="0B539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>
                  <a:solidFill>
                    <a:srgbClr val="FFFFFF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Compilação e instalação das aplicações multidomínio</a:t>
              </a:r>
              <a:endParaRPr sz="12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7187699" y="4424482"/>
              <a:ext cx="1116308" cy="572793"/>
            </a:xfrm>
            <a:prstGeom prst="flowChartAlternateProcess">
              <a:avLst/>
            </a:prstGeom>
            <a:solidFill>
              <a:srgbClr val="0B539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rgbClr val="FFFFFF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oran-onos:v3.0.0</a:t>
              </a:r>
              <a:endParaRPr sz="10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cxnSp>
          <p:nvCxnSpPr>
            <p:cNvPr id="231" name="Google Shape;231;p24"/>
            <p:cNvCxnSpPr>
              <a:stCxn id="227" idx="2"/>
              <a:endCxn id="228" idx="0"/>
            </p:cNvCxnSpPr>
            <p:nvPr/>
          </p:nvCxnSpPr>
          <p:spPr>
            <a:xfrm>
              <a:off x="7745956" y="2049374"/>
              <a:ext cx="0" cy="409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2" name="Google Shape;232;p24"/>
            <p:cNvCxnSpPr>
              <a:stCxn id="228" idx="2"/>
              <a:endCxn id="229" idx="0"/>
            </p:cNvCxnSpPr>
            <p:nvPr/>
          </p:nvCxnSpPr>
          <p:spPr>
            <a:xfrm>
              <a:off x="7745848" y="3032008"/>
              <a:ext cx="0" cy="409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3" name="Google Shape;233;p24"/>
            <p:cNvCxnSpPr>
              <a:stCxn id="229" idx="2"/>
              <a:endCxn id="230" idx="0"/>
            </p:cNvCxnSpPr>
            <p:nvPr/>
          </p:nvCxnSpPr>
          <p:spPr>
            <a:xfrm>
              <a:off x="7745852" y="4014643"/>
              <a:ext cx="0" cy="409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34" name="Google Shape;234;p24"/>
            <p:cNvSpPr/>
            <p:nvPr/>
          </p:nvSpPr>
          <p:spPr>
            <a:xfrm>
              <a:off x="8297998" y="1375036"/>
              <a:ext cx="318493" cy="372385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4"/>
            <p:cNvSpPr txBox="1"/>
            <p:nvPr/>
          </p:nvSpPr>
          <p:spPr>
            <a:xfrm>
              <a:off x="8448430" y="2964179"/>
              <a:ext cx="1068900" cy="5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latin typeface="Nunito"/>
                  <a:ea typeface="Nunito"/>
                  <a:cs typeface="Nunito"/>
                  <a:sym typeface="Nunito"/>
                </a:rPr>
                <a:t>Etapas </a:t>
              </a:r>
              <a:endParaRPr sz="800" b="1"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latin typeface="Nunito"/>
                  <a:ea typeface="Nunito"/>
                  <a:cs typeface="Nunito"/>
                  <a:sym typeface="Nunito"/>
                </a:rPr>
                <a:t>de</a:t>
              </a:r>
              <a:endParaRPr sz="800" b="1"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latin typeface="Nunito"/>
                  <a:ea typeface="Nunito"/>
                  <a:cs typeface="Nunito"/>
                  <a:sym typeface="Nunito"/>
                </a:rPr>
                <a:t>Desenvolvimento</a:t>
              </a:r>
              <a:endParaRPr sz="800" b="1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8" name="Google Shape;164;p23">
            <a:extLst>
              <a:ext uri="{FF2B5EF4-FFF2-40B4-BE49-F238E27FC236}">
                <a16:creationId xmlns:a16="http://schemas.microsoft.com/office/drawing/2014/main" id="{06CB0C36-D085-46CF-9E42-8EAFBBDC70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Barlow" panose="00000500000000000000" pitchFamily="2" charset="0"/>
              </a:rPr>
              <a:t>Controle SDN</a:t>
            </a:r>
            <a:endParaRPr dirty="0">
              <a:latin typeface="Barlow" panose="000005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25" y="1136501"/>
            <a:ext cx="8753954" cy="390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493DDD2-6F15-47E8-A0B6-828CE089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rlow" panose="00000500000000000000" pitchFamily="2" charset="0"/>
              </a:rPr>
              <a:t>Controle SDN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1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 dirty="0">
                <a:latin typeface="Barlow" panose="00000500000000000000" pitchFamily="2" charset="0"/>
              </a:rPr>
              <a:t>Provisionamento da pilha </a:t>
            </a:r>
            <a:r>
              <a:rPr lang="pt-BR" dirty="0" err="1">
                <a:latin typeface="Barlow" panose="00000500000000000000" pitchFamily="2" charset="0"/>
              </a:rPr>
              <a:t>OpenRAN</a:t>
            </a:r>
            <a:endParaRPr lang="pt-BR" dirty="0">
              <a:latin typeface="Barlow" panose="00000500000000000000" pitchFamily="2" charset="0"/>
            </a:endParaRPr>
          </a:p>
        </p:txBody>
      </p:sp>
      <p:sp>
        <p:nvSpPr>
          <p:cNvPr id="316" name="Google Shape;316;p34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46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dirty="0">
                <a:latin typeface="Barlow" panose="00000500000000000000" pitchFamily="2" charset="0"/>
              </a:rPr>
              <a:t>O objetivo do </a:t>
            </a:r>
            <a:r>
              <a:rPr lang="pt-BR" b="1" dirty="0" err="1">
                <a:latin typeface="Barlow" panose="00000500000000000000" pitchFamily="2" charset="0"/>
              </a:rPr>
              <a:t>Nephio</a:t>
            </a:r>
            <a:r>
              <a:rPr lang="pt-BR" dirty="0">
                <a:latin typeface="Barlow" panose="00000500000000000000" pitchFamily="2" charset="0"/>
              </a:rPr>
              <a:t> é fornecer automação baseada em intenção, simples e aberta com modelos de automação comuns que simplificam a implantação e o gerenciamento de funções de rede na infraestrutura de nuvem e borda em grande escala.</a:t>
            </a:r>
            <a:r>
              <a:rPr lang="pt-BR" dirty="0"/>
              <a:t>​	</a:t>
            </a:r>
            <a:endParaRPr dirty="0"/>
          </a:p>
        </p:txBody>
      </p:sp>
      <p:sp>
        <p:nvSpPr>
          <p:cNvPr id="317" name="Google Shape;317;p34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Barlow" panose="00000500000000000000" pitchFamily="2" charset="0"/>
              </a:rPr>
              <a:t>Provisionamento da pilha </a:t>
            </a:r>
            <a:r>
              <a:rPr lang="pt-BR" dirty="0" err="1">
                <a:latin typeface="Barlow" panose="00000500000000000000" pitchFamily="2" charset="0"/>
              </a:rPr>
              <a:t>OpenRAN</a:t>
            </a:r>
            <a:endParaRPr lang="pt-BR" dirty="0">
              <a:latin typeface="Barlow" panose="00000500000000000000" pitchFamily="2" charset="0"/>
            </a:endParaRPr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pic>
        <p:nvPicPr>
          <p:cNvPr id="7" name="Imagem 6" descr="Diagrama&#10;&#10;O conteúdo gerado por IA pode estar incorreto.">
            <a:extLst>
              <a:ext uri="{FF2B5EF4-FFF2-40B4-BE49-F238E27FC236}">
                <a16:creationId xmlns:a16="http://schemas.microsoft.com/office/drawing/2014/main" id="{1E522158-590E-BDFF-F818-C2AE50F73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42" y="1252990"/>
            <a:ext cx="7607508" cy="32674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D48377A2-7E84-C342-DFF0-C3ED922C8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>
            <a:extLst>
              <a:ext uri="{FF2B5EF4-FFF2-40B4-BE49-F238E27FC236}">
                <a16:creationId xmlns:a16="http://schemas.microsoft.com/office/drawing/2014/main" id="{8ED82AB0-DD2A-D73A-280A-2DFEA0FA7E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Barlow" panose="00000500000000000000" pitchFamily="2" charset="0"/>
              </a:rPr>
              <a:t>Provisionamento da pilha </a:t>
            </a:r>
            <a:r>
              <a:rPr lang="pt-BR" dirty="0" err="1">
                <a:latin typeface="Barlow" panose="00000500000000000000" pitchFamily="2" charset="0"/>
              </a:rPr>
              <a:t>OpenRAN</a:t>
            </a:r>
            <a:endParaRPr lang="pt-BR" dirty="0">
              <a:latin typeface="Barlow" panose="00000500000000000000" pitchFamily="2" charset="0"/>
            </a:endParaRPr>
          </a:p>
        </p:txBody>
      </p:sp>
      <p:sp>
        <p:nvSpPr>
          <p:cNvPr id="201" name="Google Shape;201;p26">
            <a:extLst>
              <a:ext uri="{FF2B5EF4-FFF2-40B4-BE49-F238E27FC236}">
                <a16:creationId xmlns:a16="http://schemas.microsoft.com/office/drawing/2014/main" id="{88686CB4-D2B8-FC20-EF8C-49F8EC5A76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6DF39E6E-D4B7-0526-EA2B-BC1285D2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6" y="1188040"/>
            <a:ext cx="7217764" cy="31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2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Barlow" panose="00000500000000000000" pitchFamily="2" charset="0"/>
              </a:rPr>
              <a:t>Características/Percepções operacionais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324" name="Google Shape;324;p35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spcBef>
                <a:spcPts val="751"/>
              </a:spcBef>
              <a:spcAft>
                <a:spcPts val="0"/>
              </a:spcAft>
              <a:buSzPts val="2100"/>
              <a:buChar char="•"/>
            </a:pPr>
            <a:r>
              <a:rPr lang="pt-BR" dirty="0">
                <a:latin typeface="Barlow" panose="00000500000000000000" pitchFamily="2" charset="0"/>
              </a:rPr>
              <a:t>Amplia a atuação do K8s com o incremento de </a:t>
            </a:r>
            <a:r>
              <a:rPr lang="pt-BR" dirty="0" err="1">
                <a:latin typeface="Barlow" panose="00000500000000000000" pitchFamily="2" charset="0"/>
              </a:rPr>
              <a:t>CRDs</a:t>
            </a:r>
            <a:r>
              <a:rPr lang="pt-BR" dirty="0">
                <a:latin typeface="Barlow" panose="00000500000000000000" pitchFamily="2" charset="0"/>
              </a:rPr>
              <a:t> de infraestrutura e operadores.</a:t>
            </a:r>
            <a:endParaRPr dirty="0">
              <a:latin typeface="Barlow" panose="00000500000000000000" pitchFamily="2" charset="0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BR" dirty="0">
                <a:latin typeface="Barlow" panose="00000500000000000000" pitchFamily="2" charset="0"/>
              </a:rPr>
              <a:t>Proporciona automação baseada em intenção sem intervenção do usuário​.</a:t>
            </a:r>
            <a:endParaRPr dirty="0">
              <a:latin typeface="Barlow" panose="00000500000000000000" pitchFamily="2" charset="0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BR" dirty="0">
                <a:latin typeface="Barlow" panose="00000500000000000000" pitchFamily="2" charset="0"/>
              </a:rPr>
              <a:t>Usuário diz o que fazer ao invés de dizer como fazer.</a:t>
            </a:r>
            <a:endParaRPr dirty="0">
              <a:latin typeface="Barlow" panose="00000500000000000000" pitchFamily="2" charset="0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BR" dirty="0">
                <a:latin typeface="Barlow" panose="00000500000000000000" pitchFamily="2" charset="0"/>
              </a:rPr>
              <a:t>Possibilidade de implantar uma função de rede em qualquer lugar.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325" name="Google Shape;325;p35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518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25" y="330675"/>
            <a:ext cx="8997726" cy="448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6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648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Barlow" panose="00000500000000000000" pitchFamily="2" charset="0"/>
              </a:rPr>
              <a:t>Quem Sou Eu?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436F70-41EB-4470-A399-1F20AE4191F4}"/>
              </a:ext>
            </a:extLst>
          </p:cNvPr>
          <p:cNvSpPr txBox="1">
            <a:spLocks/>
          </p:cNvSpPr>
          <p:nvPr/>
        </p:nvSpPr>
        <p:spPr>
          <a:xfrm>
            <a:off x="3819332" y="1326242"/>
            <a:ext cx="422105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35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35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dirty="0">
                <a:latin typeface="Barlow" panose="00000500000000000000" pitchFamily="2" charset="0"/>
              </a:rPr>
              <a:t>Gustavo Araújo</a:t>
            </a:r>
          </a:p>
          <a:p>
            <a:r>
              <a:rPr lang="pt-BR" dirty="0">
                <a:latin typeface="Barlow" panose="00000500000000000000" pitchFamily="2" charset="0"/>
              </a:rPr>
              <a:t>Coordenador de pesquisa e desenvolvimento</a:t>
            </a:r>
          </a:p>
          <a:p>
            <a:r>
              <a:rPr lang="pt-BR" dirty="0">
                <a:latin typeface="Barlow" panose="00000500000000000000" pitchFamily="2" charset="0"/>
              </a:rPr>
              <a:t>Atuei nas metas 4 e 5</a:t>
            </a:r>
          </a:p>
          <a:p>
            <a:r>
              <a:rPr lang="pt-BR" b="1" dirty="0">
                <a:latin typeface="Barlow" panose="00000500000000000000" pitchFamily="2" charset="0"/>
              </a:rPr>
              <a:t>Objetivo: </a:t>
            </a:r>
            <a:r>
              <a:rPr lang="pt-BR" dirty="0">
                <a:latin typeface="Barlow" panose="00000500000000000000" pitchFamily="2" charset="0"/>
              </a:rPr>
              <a:t>Trazer uma visão da experiencia das equipes, alguns dos resultados alcançados</a:t>
            </a:r>
          </a:p>
          <a:p>
            <a:r>
              <a:rPr lang="pt-BR" dirty="0">
                <a:solidFill>
                  <a:srgbClr val="04D801"/>
                </a:solidFill>
                <a:latin typeface="Barlow" panose="00000500000000000000" pitchFamily="2" charset="0"/>
              </a:rPr>
              <a:t>gustavo.araujo@rnp.br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0275C4D-A507-43CD-A17E-36A384D2A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145" y="1326242"/>
            <a:ext cx="1705024" cy="17050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pic>
        <p:nvPicPr>
          <p:cNvPr id="341" name="Google Shape;3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63" y="142137"/>
            <a:ext cx="8966276" cy="4859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99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2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 dirty="0">
                <a:latin typeface="Barlow" panose="00000500000000000000" pitchFamily="2" charset="0"/>
              </a:rPr>
              <a:t>Monitoramento do </a:t>
            </a:r>
            <a:r>
              <a:rPr lang="pt-BR" dirty="0" err="1">
                <a:latin typeface="Barlow" panose="00000500000000000000" pitchFamily="2" charset="0"/>
              </a:rPr>
              <a:t>Testbed</a:t>
            </a:r>
            <a:endParaRPr lang="pt-BR" dirty="0">
              <a:latin typeface="Barlow" panose="00000500000000000000" pitchFamily="2" charset="0"/>
            </a:endParaRPr>
          </a:p>
        </p:txBody>
      </p:sp>
      <p:sp>
        <p:nvSpPr>
          <p:cNvPr id="395" name="Google Shape;395;p4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46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dirty="0">
                <a:latin typeface="Barlow" panose="00000500000000000000" pitchFamily="2" charset="0"/>
              </a:rPr>
              <a:t>O </a:t>
            </a:r>
            <a:r>
              <a:rPr lang="pt-BR" b="1" dirty="0" err="1">
                <a:latin typeface="Barlow" panose="00000500000000000000" pitchFamily="2" charset="0"/>
              </a:rPr>
              <a:t>Zabbix</a:t>
            </a:r>
            <a:r>
              <a:rPr lang="pt-BR" dirty="0">
                <a:latin typeface="Barlow" panose="00000500000000000000" pitchFamily="2" charset="0"/>
              </a:rPr>
              <a:t> é uma plataforma de monitoramento de código aberto que permite a coleta, análise e visualização de dados de desempenho e disponibilidade de redes, servidores, aplicações e serviços, oferecendo alertas em tempo real, automação de ações corretivas e suporte a múltiplas integrações, provendo alta eficiência na gestão de infraestrutura de TI.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396" name="Google Shape;396;p42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3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Barlow" panose="00000500000000000000" pitchFamily="2" charset="0"/>
              </a:rPr>
              <a:t>Monitoramento do </a:t>
            </a:r>
            <a:r>
              <a:rPr lang="pt-BR" dirty="0" err="1">
                <a:latin typeface="Barlow" panose="00000500000000000000" pitchFamily="2" charset="0"/>
              </a:rPr>
              <a:t>Testbed</a:t>
            </a:r>
            <a:endParaRPr lang="pt-BR" dirty="0">
              <a:latin typeface="Barlow" panose="00000500000000000000" pitchFamily="2" charset="0"/>
            </a:endParaRPr>
          </a:p>
        </p:txBody>
      </p:sp>
      <p:sp>
        <p:nvSpPr>
          <p:cNvPr id="403" name="Google Shape;403;p43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spcBef>
                <a:spcPts val="751"/>
              </a:spcBef>
              <a:spcAft>
                <a:spcPts val="0"/>
              </a:spcAft>
              <a:buSzPts val="2100"/>
              <a:buChar char="•"/>
            </a:pPr>
            <a:r>
              <a:rPr lang="pt-BR" dirty="0">
                <a:latin typeface="Barlow" panose="00000500000000000000" pitchFamily="2" charset="0"/>
              </a:rPr>
              <a:t>Alta cobertura de dispositivos, fornecendo soluções de monitoramento, mesmo que parcial, para todos os dispositivos da rede</a:t>
            </a:r>
            <a:endParaRPr dirty="0">
              <a:latin typeface="Barlow" panose="00000500000000000000" pitchFamily="2" charset="0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BR" dirty="0">
                <a:latin typeface="Barlow" panose="00000500000000000000" pitchFamily="2" charset="0"/>
              </a:rPr>
              <a:t>Automação de testes e geração de relatórios periódicos</a:t>
            </a:r>
            <a:endParaRPr dirty="0">
              <a:latin typeface="Barlow" panose="00000500000000000000" pitchFamily="2" charset="0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BR" dirty="0">
                <a:latin typeface="Barlow" panose="00000500000000000000" pitchFamily="2" charset="0"/>
              </a:rPr>
              <a:t>Alertas em tempo real de violações ou falhas que podem ser especificadas</a:t>
            </a:r>
            <a:endParaRPr dirty="0">
              <a:latin typeface="Barlow" panose="00000500000000000000" pitchFamily="2" charset="0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BR" dirty="0">
                <a:latin typeface="Barlow" panose="00000500000000000000" pitchFamily="2" charset="0"/>
              </a:rPr>
              <a:t>Possibilidade de fornecer informações de monitoramento para usuários de apenas uma parte da infraestrutura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404" name="Google Shape;404;p43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4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Visualização alto nível</a:t>
            </a:r>
          </a:p>
        </p:txBody>
      </p:sp>
      <p:sp>
        <p:nvSpPr>
          <p:cNvPr id="411" name="Google Shape;411;p44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pic>
        <p:nvPicPr>
          <p:cNvPr id="412" name="Google Shape;412;p44"/>
          <p:cNvPicPr preferRelativeResize="0"/>
          <p:nvPr/>
        </p:nvPicPr>
        <p:blipFill rotWithShape="1">
          <a:blip r:embed="rId3">
            <a:alphaModFix/>
          </a:blip>
          <a:srcRect b="3072"/>
          <a:stretch/>
        </p:blipFill>
        <p:spPr>
          <a:xfrm>
            <a:off x="720775" y="1136500"/>
            <a:ext cx="7702451" cy="337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5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Barlow" panose="00000500000000000000" pitchFamily="2" charset="0"/>
              </a:rPr>
              <a:t>Visualização detalhada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419" name="Google Shape;419;p45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pic>
        <p:nvPicPr>
          <p:cNvPr id="420" name="Google Shape;42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138" y="1084768"/>
            <a:ext cx="5127137" cy="385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6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Barlow" panose="00000500000000000000" pitchFamily="2" charset="0"/>
              </a:rPr>
              <a:t>Alertas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427" name="Google Shape;427;p46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pic>
        <p:nvPicPr>
          <p:cNvPr id="428" name="Google Shape;42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700" y="1647818"/>
            <a:ext cx="38100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050" y="1136493"/>
            <a:ext cx="4206401" cy="3478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latin typeface="Barlow" panose="00000500000000000000" pitchFamily="2" charset="0"/>
              </a:rPr>
              <a:t>Procedimentos e operação do </a:t>
            </a:r>
            <a:r>
              <a:rPr lang="pt-BR" dirty="0" err="1">
                <a:latin typeface="Barlow" panose="00000500000000000000" pitchFamily="2" charset="0"/>
              </a:rPr>
              <a:t>testbed</a:t>
            </a:r>
            <a:endParaRPr lang="pt-BR" dirty="0">
              <a:latin typeface="Barlow" panose="00000500000000000000" pitchFamily="2" charset="0"/>
            </a:endParaRPr>
          </a:p>
        </p:txBody>
      </p:sp>
      <p:sp>
        <p:nvSpPr>
          <p:cNvPr id="348" name="Google Shape;348;p38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751"/>
              </a:spcBef>
              <a:spcAft>
                <a:spcPts val="0"/>
              </a:spcAft>
              <a:buNone/>
            </a:pPr>
            <a:r>
              <a:rPr lang="pt-BR" dirty="0"/>
              <a:t>Um repositório estruturado de informações que permite armazenar, organizar e recuperar conhecimento sobre um determinado assunto.</a:t>
            </a:r>
            <a:endParaRPr sz="1350" dirty="0">
              <a:solidFill>
                <a:srgbClr val="091E4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38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Barlow" panose="00000500000000000000" pitchFamily="2" charset="0"/>
              </a:rPr>
              <a:t>Procedimentos e operação do </a:t>
            </a:r>
            <a:r>
              <a:rPr lang="pt-BR" dirty="0" err="1">
                <a:latin typeface="Barlow" panose="00000500000000000000" pitchFamily="2" charset="0"/>
              </a:rPr>
              <a:t>testbed</a:t>
            </a:r>
            <a:endParaRPr lang="pt-BR" dirty="0">
              <a:latin typeface="Barlow" panose="00000500000000000000" pitchFamily="2" charset="0"/>
            </a:endParaRPr>
          </a:p>
        </p:txBody>
      </p:sp>
      <p:sp>
        <p:nvSpPr>
          <p:cNvPr id="356" name="Google Shape;356;p39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3295356" y="1697134"/>
            <a:ext cx="55008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58" name="Google Shape;358;p39"/>
          <p:cNvSpPr/>
          <p:nvPr/>
        </p:nvSpPr>
        <p:spPr>
          <a:xfrm>
            <a:off x="5411958" y="1381912"/>
            <a:ext cx="3137100" cy="2519100"/>
          </a:xfrm>
          <a:prstGeom prst="ellipse">
            <a:avLst/>
          </a:prstGeom>
          <a:solidFill>
            <a:srgbClr val="00A000"/>
          </a:solidFill>
          <a:ln w="12700" cap="flat" cmpd="sng">
            <a:solidFill>
              <a:srgbClr val="0048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9"/>
          <p:cNvSpPr/>
          <p:nvPr/>
        </p:nvSpPr>
        <p:spPr>
          <a:xfrm>
            <a:off x="5535502" y="1915022"/>
            <a:ext cx="999300" cy="9585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0048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1" i="0" u="none" strike="noStrike" cap="none">
                <a:solidFill>
                  <a:srgbClr val="004ABF"/>
                </a:solidFill>
                <a:latin typeface="Calibri"/>
                <a:ea typeface="Calibri"/>
                <a:cs typeface="Calibri"/>
                <a:sym typeface="Calibri"/>
              </a:rPr>
              <a:t>Sem Fio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0" i="0" u="none" strike="noStrike" cap="none">
                <a:solidFill>
                  <a:srgbClr val="004ABF"/>
                </a:solidFill>
                <a:latin typeface="Calibri"/>
                <a:ea typeface="Calibri"/>
                <a:cs typeface="Calibri"/>
                <a:sym typeface="Calibri"/>
              </a:rPr>
              <a:t>(RIC e ORAN)</a:t>
            </a:r>
            <a:endParaRPr sz="1350" b="0" i="0" u="none" strike="noStrike" cap="none">
              <a:solidFill>
                <a:srgbClr val="004A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9"/>
          <p:cNvSpPr/>
          <p:nvPr/>
        </p:nvSpPr>
        <p:spPr>
          <a:xfrm>
            <a:off x="6453296" y="1437930"/>
            <a:ext cx="999300" cy="9585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0048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1" i="0" u="none" strike="noStrike" cap="none">
                <a:solidFill>
                  <a:srgbClr val="004ABF"/>
                </a:solidFill>
                <a:latin typeface="Calibri"/>
                <a:ea typeface="Calibri"/>
                <a:cs typeface="Calibri"/>
                <a:sym typeface="Calibri"/>
              </a:rPr>
              <a:t>Infra de Cloud e Edge</a:t>
            </a:r>
            <a:endParaRPr sz="1350" b="0" i="0" u="none" strike="noStrike" cap="none">
              <a:solidFill>
                <a:srgbClr val="004A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9"/>
          <p:cNvSpPr/>
          <p:nvPr/>
        </p:nvSpPr>
        <p:spPr>
          <a:xfrm>
            <a:off x="7391460" y="1853914"/>
            <a:ext cx="999300" cy="9585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0048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1" i="0" u="none" strike="noStrike" cap="none">
                <a:solidFill>
                  <a:srgbClr val="004ABF"/>
                </a:solidFill>
                <a:latin typeface="Calibri"/>
                <a:ea typeface="Calibri"/>
                <a:cs typeface="Calibri"/>
                <a:sym typeface="Calibri"/>
              </a:rPr>
              <a:t>Dados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1" i="0" u="none" strike="noStrike" cap="none">
                <a:solidFill>
                  <a:srgbClr val="004ABF"/>
                </a:solidFill>
                <a:latin typeface="Calibri"/>
                <a:ea typeface="Calibri"/>
                <a:cs typeface="Calibri"/>
                <a:sym typeface="Calibri"/>
              </a:rPr>
              <a:t>P4</a:t>
            </a:r>
            <a:endParaRPr sz="1350" b="0" i="0" u="none" strike="noStrike" cap="none">
              <a:solidFill>
                <a:srgbClr val="004A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9"/>
          <p:cNvSpPr/>
          <p:nvPr/>
        </p:nvSpPr>
        <p:spPr>
          <a:xfrm>
            <a:off x="6001566" y="2804390"/>
            <a:ext cx="999300" cy="9585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0048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1" i="0" u="none" strike="noStrike" cap="none">
                <a:solidFill>
                  <a:srgbClr val="004ABF"/>
                </a:solidFill>
                <a:latin typeface="Calibri"/>
                <a:ea typeface="Calibri"/>
                <a:cs typeface="Calibri"/>
                <a:sym typeface="Calibri"/>
              </a:rPr>
              <a:t>DWDM</a:t>
            </a:r>
            <a:endParaRPr sz="1350" b="0" i="0" u="none" strike="noStrike" cap="none">
              <a:solidFill>
                <a:srgbClr val="004A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9"/>
          <p:cNvSpPr/>
          <p:nvPr/>
        </p:nvSpPr>
        <p:spPr>
          <a:xfrm>
            <a:off x="7050826" y="2788773"/>
            <a:ext cx="999300" cy="9585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0048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1" i="0" u="none" strike="noStrike" cap="none">
                <a:solidFill>
                  <a:srgbClr val="004ABF"/>
                </a:solidFill>
                <a:latin typeface="Calibri"/>
                <a:ea typeface="Calibri"/>
                <a:cs typeface="Calibri"/>
                <a:sym typeface="Calibri"/>
              </a:rPr>
              <a:t>FTTX</a:t>
            </a:r>
            <a:endParaRPr sz="1350" b="0" i="0" u="none" strike="noStrike" cap="none">
              <a:solidFill>
                <a:srgbClr val="004A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9"/>
          <p:cNvSpPr/>
          <p:nvPr/>
        </p:nvSpPr>
        <p:spPr>
          <a:xfrm>
            <a:off x="2003889" y="1123409"/>
            <a:ext cx="1357500" cy="573600"/>
          </a:xfrm>
          <a:prstGeom prst="ellipse">
            <a:avLst/>
          </a:prstGeom>
          <a:solidFill>
            <a:srgbClr val="00D600"/>
          </a:solidFill>
          <a:ln w="12700" cap="flat" cmpd="sng">
            <a:solidFill>
              <a:srgbClr val="0048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Meta 1 (Gestão)</a:t>
            </a: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9"/>
          <p:cNvSpPr/>
          <p:nvPr/>
        </p:nvSpPr>
        <p:spPr>
          <a:xfrm>
            <a:off x="1989173" y="1748751"/>
            <a:ext cx="1406100" cy="573600"/>
          </a:xfrm>
          <a:prstGeom prst="ellipse">
            <a:avLst/>
          </a:prstGeom>
          <a:solidFill>
            <a:srgbClr val="00A000"/>
          </a:solidFill>
          <a:ln w="12700" cap="flat" cmpd="sng">
            <a:solidFill>
              <a:srgbClr val="0048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Meta 2 (Testbed)</a:t>
            </a: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1989173" y="2405524"/>
            <a:ext cx="1419600" cy="573600"/>
          </a:xfrm>
          <a:prstGeom prst="ellipse">
            <a:avLst/>
          </a:prstGeom>
          <a:solidFill>
            <a:srgbClr val="00A000"/>
          </a:solidFill>
          <a:ln w="12700" cap="flat" cmpd="sng">
            <a:solidFill>
              <a:srgbClr val="0048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Meta 3 (Controle)</a:t>
            </a: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>
            <a:off x="1989172" y="3040894"/>
            <a:ext cx="1480800" cy="573600"/>
          </a:xfrm>
          <a:prstGeom prst="ellipse">
            <a:avLst/>
          </a:prstGeom>
          <a:solidFill>
            <a:srgbClr val="00A000"/>
          </a:solidFill>
          <a:ln w="12700" cap="flat" cmpd="sng">
            <a:solidFill>
              <a:srgbClr val="0048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Meta 4 (Orquestração)</a:t>
            </a: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9"/>
          <p:cNvSpPr/>
          <p:nvPr/>
        </p:nvSpPr>
        <p:spPr>
          <a:xfrm>
            <a:off x="1985776" y="3655878"/>
            <a:ext cx="1480800" cy="573600"/>
          </a:xfrm>
          <a:prstGeom prst="ellipse">
            <a:avLst/>
          </a:prstGeom>
          <a:solidFill>
            <a:srgbClr val="00D600"/>
          </a:solidFill>
          <a:ln w="12700" cap="flat" cmpd="sng">
            <a:solidFill>
              <a:srgbClr val="0048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Meta 5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(Casos de Uso / Apps)</a:t>
            </a: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9"/>
          <p:cNvSpPr/>
          <p:nvPr/>
        </p:nvSpPr>
        <p:spPr>
          <a:xfrm>
            <a:off x="1982379" y="4270724"/>
            <a:ext cx="1480800" cy="573600"/>
          </a:xfrm>
          <a:prstGeom prst="ellipse">
            <a:avLst/>
          </a:prstGeom>
          <a:solidFill>
            <a:srgbClr val="00D600"/>
          </a:solidFill>
          <a:ln w="12700" cap="flat" cmpd="sng">
            <a:solidFill>
              <a:srgbClr val="0048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Meta 5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(Divulgação / Treinamento)</a:t>
            </a: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0" name="Google Shape;370;p39"/>
          <p:cNvCxnSpPr>
            <a:stCxn id="366" idx="7"/>
          </p:cNvCxnSpPr>
          <p:nvPr/>
        </p:nvCxnSpPr>
        <p:spPr>
          <a:xfrm rot="10800000" flipH="1">
            <a:off x="3200877" y="1381926"/>
            <a:ext cx="3561000" cy="1107600"/>
          </a:xfrm>
          <a:prstGeom prst="straightConnector1">
            <a:avLst/>
          </a:prstGeom>
          <a:noFill/>
          <a:ln w="19050" cap="flat" cmpd="sng">
            <a:solidFill>
              <a:srgbClr val="0064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39"/>
          <p:cNvCxnSpPr>
            <a:stCxn id="366" idx="5"/>
          </p:cNvCxnSpPr>
          <p:nvPr/>
        </p:nvCxnSpPr>
        <p:spPr>
          <a:xfrm>
            <a:off x="3200877" y="2895122"/>
            <a:ext cx="3300300" cy="903900"/>
          </a:xfrm>
          <a:prstGeom prst="straightConnector1">
            <a:avLst/>
          </a:prstGeom>
          <a:noFill/>
          <a:ln w="19050" cap="flat" cmpd="sng">
            <a:solidFill>
              <a:srgbClr val="0064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2" name="Google Shape;372;p39"/>
          <p:cNvSpPr txBox="1"/>
          <p:nvPr/>
        </p:nvSpPr>
        <p:spPr>
          <a:xfrm>
            <a:off x="6616255" y="1064022"/>
            <a:ext cx="804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4ABF"/>
                </a:solidFill>
                <a:latin typeface="Calibri"/>
                <a:ea typeface="Calibri"/>
                <a:cs typeface="Calibri"/>
                <a:sym typeface="Calibri"/>
              </a:rPr>
              <a:t>Meta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Barlow" panose="00000500000000000000" pitchFamily="2" charset="0"/>
              </a:rPr>
              <a:t>Procedimentos e operação do </a:t>
            </a:r>
            <a:r>
              <a:rPr lang="pt-BR" dirty="0" err="1">
                <a:latin typeface="Barlow" panose="00000500000000000000" pitchFamily="2" charset="0"/>
              </a:rPr>
              <a:t>testbed</a:t>
            </a:r>
            <a:endParaRPr lang="pt-BR" dirty="0">
              <a:latin typeface="Barlow" panose="00000500000000000000" pitchFamily="2" charset="0"/>
            </a:endParaRPr>
          </a:p>
        </p:txBody>
      </p:sp>
      <p:sp>
        <p:nvSpPr>
          <p:cNvPr id="379" name="Google Shape;379;p40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61950" algn="l" rtl="0">
              <a:spcBef>
                <a:spcPts val="751"/>
              </a:spcBef>
              <a:spcAft>
                <a:spcPts val="0"/>
              </a:spcAft>
              <a:buSzPts val="2100"/>
              <a:buChar char="•"/>
            </a:pPr>
            <a:r>
              <a:rPr lang="pt-BR" dirty="0"/>
              <a:t>Diversidade de domínios tecnológicos e projetos.</a:t>
            </a:r>
            <a:endParaRPr dirty="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pt-BR" dirty="0"/>
              <a:t>Diferentes processos de configuração</a:t>
            </a:r>
            <a:endParaRPr dirty="0"/>
          </a:p>
          <a:p>
            <a:pPr marL="457200" lvl="0" indent="-361950" algn="l" rtl="0">
              <a:spcBef>
                <a:spcPts val="1000"/>
              </a:spcBef>
              <a:spcAft>
                <a:spcPts val="1000"/>
              </a:spcAft>
              <a:buSzPts val="2100"/>
              <a:buChar char="•"/>
            </a:pPr>
            <a:r>
              <a:rPr lang="pt-BR" dirty="0"/>
              <a:t>Dificuldades enfrentadas pelas equipes durante as implementações e soluções encontradas.</a:t>
            </a:r>
            <a:endParaRPr dirty="0"/>
          </a:p>
        </p:txBody>
      </p:sp>
      <p:sp>
        <p:nvSpPr>
          <p:cNvPr id="380" name="Google Shape;380;p40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2075" y="1054425"/>
            <a:ext cx="6375426" cy="4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1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Barlow" panose="00000500000000000000" pitchFamily="2" charset="0"/>
              </a:rPr>
              <a:t>Procedimentos e operação do </a:t>
            </a:r>
            <a:r>
              <a:rPr lang="pt-BR" dirty="0" err="1">
                <a:latin typeface="Barlow" panose="00000500000000000000" pitchFamily="2" charset="0"/>
              </a:rPr>
              <a:t>testbed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388" name="Google Shape;388;p41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  <p:sp>
        <p:nvSpPr>
          <p:cNvPr id="389" name="Google Shape;389;p41"/>
          <p:cNvSpPr txBox="1">
            <a:spLocks noGrp="1"/>
          </p:cNvSpPr>
          <p:nvPr>
            <p:ph type="body" idx="1"/>
          </p:nvPr>
        </p:nvSpPr>
        <p:spPr>
          <a:xfrm>
            <a:off x="470275" y="2484227"/>
            <a:ext cx="2735100" cy="117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1"/>
              </a:spcBef>
              <a:spcAft>
                <a:spcPts val="0"/>
              </a:spcAft>
              <a:buNone/>
            </a:pPr>
            <a:r>
              <a:rPr lang="pt-BR" sz="1500" u="sng" dirty="0">
                <a:solidFill>
                  <a:schemeClr val="hlink"/>
                </a:solidFill>
                <a:hlinkClick r:id="rId4"/>
              </a:rPr>
              <a:t>Documentação produzida no projeto</a:t>
            </a:r>
            <a:endParaRPr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2F32D-7C30-4373-BEE2-BC5DF135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3A6BB9"/>
                </a:solidFill>
                <a:latin typeface="Barlow" panose="00000500000000000000" pitchFamily="2" charset="0"/>
              </a:rPr>
              <a:t>O que vamos abordar?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2A3B0B-8BCB-472F-9BA0-F565FA816F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FE8C476-A6B2-4389-9A2F-54EF585637D5}"/>
              </a:ext>
            </a:extLst>
          </p:cNvPr>
          <p:cNvSpPr txBox="1">
            <a:spLocks/>
          </p:cNvSpPr>
          <p:nvPr/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35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35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dirty="0">
                <a:latin typeface="Barlow" panose="00000500000000000000" pitchFamily="2" charset="0"/>
              </a:rPr>
              <a:t>Problemas explorados no desenvolvimento do </a:t>
            </a:r>
            <a:r>
              <a:rPr lang="pt-BR" dirty="0" err="1">
                <a:latin typeface="Barlow" panose="00000500000000000000" pitchFamily="2" charset="0"/>
              </a:rPr>
              <a:t>testbed</a:t>
            </a:r>
            <a:endParaRPr lang="pt-BR" dirty="0">
              <a:latin typeface="Barlow" panose="00000500000000000000" pitchFamily="2" charset="0"/>
            </a:endParaRPr>
          </a:p>
          <a:p>
            <a:pPr lvl="1"/>
            <a:r>
              <a:rPr lang="pt-BR" dirty="0">
                <a:latin typeface="Barlow" panose="00000500000000000000" pitchFamily="2" charset="0"/>
              </a:rPr>
              <a:t>Camada de transporte programável (P4)</a:t>
            </a:r>
          </a:p>
          <a:p>
            <a:pPr lvl="1"/>
            <a:r>
              <a:rPr lang="pt-BR" dirty="0">
                <a:latin typeface="Barlow" panose="00000500000000000000" pitchFamily="2" charset="0"/>
              </a:rPr>
              <a:t>Controle SDN (ONOS)</a:t>
            </a:r>
          </a:p>
          <a:p>
            <a:pPr lvl="1"/>
            <a:r>
              <a:rPr lang="pt-BR" dirty="0">
                <a:latin typeface="Barlow" panose="00000500000000000000" pitchFamily="2" charset="0"/>
              </a:rPr>
              <a:t>Provisionamento da pilha </a:t>
            </a:r>
            <a:r>
              <a:rPr lang="pt-BR" dirty="0" err="1">
                <a:latin typeface="Barlow" panose="00000500000000000000" pitchFamily="2" charset="0"/>
              </a:rPr>
              <a:t>OpenRAN</a:t>
            </a:r>
            <a:r>
              <a:rPr lang="pt-BR" dirty="0">
                <a:latin typeface="Barlow" panose="00000500000000000000" pitchFamily="2" charset="0"/>
              </a:rPr>
              <a:t> (</a:t>
            </a:r>
            <a:r>
              <a:rPr lang="pt-BR" dirty="0" err="1">
                <a:latin typeface="Barlow" panose="00000500000000000000" pitchFamily="2" charset="0"/>
              </a:rPr>
              <a:t>Nephio</a:t>
            </a:r>
            <a:r>
              <a:rPr lang="pt-BR" dirty="0">
                <a:latin typeface="Barlow" panose="00000500000000000000" pitchFamily="2" charset="0"/>
              </a:rPr>
              <a:t>)</a:t>
            </a:r>
          </a:p>
          <a:p>
            <a:pPr lvl="1"/>
            <a:r>
              <a:rPr lang="pt-BR" dirty="0">
                <a:latin typeface="Barlow" panose="00000500000000000000" pitchFamily="2" charset="0"/>
              </a:rPr>
              <a:t>Monitoramento do </a:t>
            </a:r>
            <a:r>
              <a:rPr lang="pt-BR" dirty="0" err="1">
                <a:latin typeface="Barlow" panose="00000500000000000000" pitchFamily="2" charset="0"/>
              </a:rPr>
              <a:t>Testbed</a:t>
            </a:r>
            <a:r>
              <a:rPr lang="pt-BR" dirty="0">
                <a:latin typeface="Barlow" panose="00000500000000000000" pitchFamily="2" charset="0"/>
              </a:rPr>
              <a:t> (</a:t>
            </a:r>
            <a:r>
              <a:rPr lang="pt-BR" dirty="0" err="1">
                <a:latin typeface="Barlow" panose="00000500000000000000" pitchFamily="2" charset="0"/>
              </a:rPr>
              <a:t>Zabbix</a:t>
            </a:r>
            <a:r>
              <a:rPr lang="pt-BR" dirty="0">
                <a:latin typeface="Barlow" panose="00000500000000000000" pitchFamily="2" charset="0"/>
              </a:rPr>
              <a:t>)</a:t>
            </a:r>
          </a:p>
          <a:p>
            <a:pPr lvl="1"/>
            <a:r>
              <a:rPr lang="pt-BR" dirty="0">
                <a:latin typeface="Barlow" panose="00000500000000000000" pitchFamily="2" charset="0"/>
              </a:rPr>
              <a:t>Procedimentos e operação do </a:t>
            </a:r>
            <a:r>
              <a:rPr lang="pt-BR" dirty="0" err="1">
                <a:latin typeface="Barlow" panose="00000500000000000000" pitchFamily="2" charset="0"/>
              </a:rPr>
              <a:t>testbed</a:t>
            </a:r>
            <a:endParaRPr lang="pt-BR" dirty="0">
              <a:latin typeface="Barlow" panose="00000500000000000000" pitchFamily="2" charset="0"/>
            </a:endParaRPr>
          </a:p>
          <a:p>
            <a:r>
              <a:rPr lang="pt-BR" dirty="0">
                <a:latin typeface="Barlow" panose="00000500000000000000" pitchFamily="2" charset="0"/>
              </a:rPr>
              <a:t>Perguntas</a:t>
            </a:r>
            <a:endParaRPr lang="pt-BR" dirty="0">
              <a:solidFill>
                <a:srgbClr val="04D801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06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60357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</a:pPr>
            <a:r>
              <a:rPr lang="pt-BR" dirty="0">
                <a:latin typeface="Barlow" panose="00000500000000000000" pitchFamily="2" charset="0"/>
              </a:rPr>
              <a:t>Obrigado!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460" name="Google Shape;460;p5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60357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dirty="0">
                <a:latin typeface="Barlow" panose="00000500000000000000" pitchFamily="2" charset="0"/>
              </a:rPr>
              <a:t>Gustavo Araújo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dirty="0">
                <a:latin typeface="Barlow" panose="00000500000000000000" pitchFamily="2" charset="0"/>
              </a:rPr>
              <a:t>gustavo.araujo@rnp.br</a:t>
            </a:r>
            <a:endParaRPr dirty="0">
              <a:latin typeface="Barlow" panose="000005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>
          <a:extLst>
            <a:ext uri="{FF2B5EF4-FFF2-40B4-BE49-F238E27FC236}">
              <a16:creationId xmlns:a16="http://schemas.microsoft.com/office/drawing/2014/main" id="{B7A14D26-02A4-F820-63A3-D30930BA4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9">
            <a:extLst>
              <a:ext uri="{FF2B5EF4-FFF2-40B4-BE49-F238E27FC236}">
                <a16:creationId xmlns:a16="http://schemas.microsoft.com/office/drawing/2014/main" id="{4ADB45E4-E5FD-1A4F-2DE3-59F5549CC8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49" y="102393"/>
            <a:ext cx="7638425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</a:pPr>
            <a:r>
              <a:rPr lang="pt-BR" sz="3600" dirty="0">
                <a:solidFill>
                  <a:srgbClr val="3A6BB9"/>
                </a:solidFill>
                <a:latin typeface="Barlow" panose="00000500000000000000" pitchFamily="2" charset="0"/>
              </a:rPr>
              <a:t>Ecossistemas de Software 1.5 (Q1-2025)</a:t>
            </a:r>
            <a:endParaRPr dirty="0">
              <a:solidFill>
                <a:srgbClr val="3A6BB9"/>
              </a:solidFill>
              <a:latin typeface="Barlow" panose="00000500000000000000" pitchFamily="2" charset="0"/>
            </a:endParaRPr>
          </a:p>
        </p:txBody>
      </p:sp>
      <p:sp>
        <p:nvSpPr>
          <p:cNvPr id="463" name="Google Shape;463;p49">
            <a:extLst>
              <a:ext uri="{FF2B5EF4-FFF2-40B4-BE49-F238E27FC236}">
                <a16:creationId xmlns:a16="http://schemas.microsoft.com/office/drawing/2014/main" id="{49023FD2-BC3B-3F61-F406-1059876305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38E58CE-8966-D284-1C15-8D9655494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186" y="984069"/>
            <a:ext cx="3943350" cy="4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Barlow" panose="00000500000000000000" pitchFamily="2" charset="0"/>
              </a:rPr>
              <a:t>Camada de transporte programável (P4)</a:t>
            </a:r>
          </a:p>
        </p:txBody>
      </p:sp>
      <p:sp>
        <p:nvSpPr>
          <p:cNvPr id="251" name="Google Shape;251;p26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751"/>
              </a:spcBef>
              <a:spcAft>
                <a:spcPts val="0"/>
              </a:spcAft>
              <a:buNone/>
            </a:pPr>
            <a:r>
              <a:rPr lang="pt-BR" b="1" dirty="0">
                <a:latin typeface="Barlow" panose="00000500000000000000" pitchFamily="2" charset="0"/>
              </a:rPr>
              <a:t>P4</a:t>
            </a:r>
            <a:r>
              <a:rPr lang="pt-BR" dirty="0">
                <a:latin typeface="Barlow" panose="00000500000000000000" pitchFamily="2" charset="0"/>
              </a:rPr>
              <a:t> é uma linguagem de programação para redes que permite definir como os pacotes são processados em switches, roteadores e </a:t>
            </a:r>
            <a:r>
              <a:rPr lang="pt-BR" dirty="0" err="1">
                <a:latin typeface="Barlow" panose="00000500000000000000" pitchFamily="2" charset="0"/>
              </a:rPr>
              <a:t>NICs</a:t>
            </a:r>
            <a:r>
              <a:rPr lang="pt-BR" dirty="0">
                <a:latin typeface="Barlow" panose="00000500000000000000" pitchFamily="2" charset="0"/>
              </a:rPr>
              <a:t> programáveis, independente de protocolos e hardware, oferecendo flexibilidade na personalização do pipeline de processamento.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252" name="Google Shape;252;p26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Camada de transporte programável (P4)</a:t>
            </a:r>
            <a:endParaRPr sz="1750" dirty="0"/>
          </a:p>
        </p:txBody>
      </p:sp>
      <p:sp>
        <p:nvSpPr>
          <p:cNvPr id="259" name="Google Shape;259;p27"/>
          <p:cNvSpPr txBox="1">
            <a:spLocks noGrp="1"/>
          </p:cNvSpPr>
          <p:nvPr>
            <p:ph type="body" idx="1"/>
          </p:nvPr>
        </p:nvSpPr>
        <p:spPr>
          <a:xfrm>
            <a:off x="59450" y="1369225"/>
            <a:ext cx="2727900" cy="346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 sz="1800" dirty="0">
                <a:latin typeface="Barlow" panose="00000500000000000000" pitchFamily="2" charset="0"/>
              </a:rPr>
              <a:t>Abordagem SDN leve</a:t>
            </a:r>
            <a:endParaRPr sz="1800" dirty="0">
              <a:latin typeface="Barlow" panose="00000500000000000000" pitchFamily="2" charset="0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 sz="1800" dirty="0">
                <a:latin typeface="Barlow" panose="00000500000000000000" pitchFamily="2" charset="0"/>
              </a:rPr>
              <a:t>Habilitado com P4/P4Runtime</a:t>
            </a:r>
            <a:endParaRPr sz="1800" dirty="0">
              <a:latin typeface="Barlow" panose="00000500000000000000" pitchFamily="2" charset="0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 sz="1800" dirty="0">
                <a:latin typeface="Barlow" panose="00000500000000000000" pitchFamily="2" charset="0"/>
              </a:rPr>
              <a:t>Protocolos baseados em </a:t>
            </a:r>
            <a:r>
              <a:rPr lang="pt-BR" sz="1800" dirty="0" err="1">
                <a:latin typeface="Barlow" panose="00000500000000000000" pitchFamily="2" charset="0"/>
              </a:rPr>
              <a:t>gRPC</a:t>
            </a:r>
            <a:r>
              <a:rPr lang="pt-BR" sz="1800" dirty="0">
                <a:latin typeface="Barlow" panose="00000500000000000000" pitchFamily="2" charset="0"/>
              </a:rPr>
              <a:t> (</a:t>
            </a:r>
            <a:r>
              <a:rPr lang="pt-BR" sz="1800" dirty="0" err="1">
                <a:latin typeface="Barlow" panose="00000500000000000000" pitchFamily="2" charset="0"/>
              </a:rPr>
              <a:t>gNOI</a:t>
            </a:r>
            <a:r>
              <a:rPr lang="pt-BR" sz="1800" dirty="0">
                <a:latin typeface="Barlow" panose="00000500000000000000" pitchFamily="2" charset="0"/>
              </a:rPr>
              <a:t>, </a:t>
            </a:r>
            <a:r>
              <a:rPr lang="pt-BR" sz="1800" dirty="0" err="1">
                <a:latin typeface="Barlow" panose="00000500000000000000" pitchFamily="2" charset="0"/>
              </a:rPr>
              <a:t>gNMI</a:t>
            </a:r>
            <a:r>
              <a:rPr lang="pt-BR" sz="1800" dirty="0">
                <a:latin typeface="Barlow" panose="00000500000000000000" pitchFamily="2" charset="0"/>
              </a:rPr>
              <a:t>)</a:t>
            </a:r>
            <a:endParaRPr sz="1800" dirty="0">
              <a:latin typeface="Barlow" panose="00000500000000000000" pitchFamily="2" charset="0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pt-BR" sz="1800" dirty="0">
                <a:latin typeface="Barlow" panose="00000500000000000000" pitchFamily="2" charset="0"/>
              </a:rPr>
              <a:t>Requer um controlador SDN (ONOS, </a:t>
            </a:r>
            <a:r>
              <a:rPr lang="pt-BR" sz="1800" dirty="0" err="1">
                <a:latin typeface="Barlow" panose="00000500000000000000" pitchFamily="2" charset="0"/>
              </a:rPr>
              <a:t>OpenDaylight</a:t>
            </a:r>
            <a:r>
              <a:rPr lang="pt-BR" sz="1800" dirty="0">
                <a:latin typeface="Barlow" panose="00000500000000000000" pitchFamily="2" charset="0"/>
              </a:rPr>
              <a:t>)</a:t>
            </a:r>
            <a:endParaRPr sz="1800" dirty="0">
              <a:latin typeface="Barlow" panose="00000500000000000000" pitchFamily="2" charset="0"/>
            </a:endParaRPr>
          </a:p>
        </p:txBody>
      </p:sp>
      <p:sp>
        <p:nvSpPr>
          <p:cNvPr id="260" name="Google Shape;260;p27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pic>
        <p:nvPicPr>
          <p:cNvPr id="261" name="Google Shape;2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763" y="1222450"/>
            <a:ext cx="3464474" cy="381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7"/>
          <p:cNvSpPr txBox="1">
            <a:spLocks noGrp="1"/>
          </p:cNvSpPr>
          <p:nvPr>
            <p:ph type="body" idx="1"/>
          </p:nvPr>
        </p:nvSpPr>
        <p:spPr>
          <a:xfrm>
            <a:off x="6416100" y="1397063"/>
            <a:ext cx="2727900" cy="346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 sz="1800" dirty="0">
                <a:latin typeface="Barlow" panose="00000500000000000000" pitchFamily="2" charset="0"/>
              </a:rPr>
              <a:t>Abordagem clássica de um sistema operacional de rede</a:t>
            </a:r>
            <a:endParaRPr sz="1800" dirty="0">
              <a:latin typeface="Barlow" panose="00000500000000000000" pitchFamily="2" charset="0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 sz="1800" dirty="0">
                <a:latin typeface="Barlow" panose="00000500000000000000" pitchFamily="2" charset="0"/>
              </a:rPr>
              <a:t>Usar contêineres Docker</a:t>
            </a:r>
            <a:endParaRPr sz="1800" dirty="0">
              <a:latin typeface="Barlow" panose="00000500000000000000" pitchFamily="2" charset="0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 sz="1800" dirty="0">
                <a:latin typeface="Barlow" panose="00000500000000000000" pitchFamily="2" charset="0"/>
              </a:rPr>
              <a:t>Baseado no Debian</a:t>
            </a:r>
            <a:endParaRPr sz="1800" dirty="0">
              <a:latin typeface="Barlow" panose="00000500000000000000" pitchFamily="2" charset="0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pt-BR" sz="1800" dirty="0">
                <a:latin typeface="Barlow" panose="00000500000000000000" pitchFamily="2" charset="0"/>
              </a:rPr>
              <a:t>Use um SAI para se comunicar com o hardware</a:t>
            </a:r>
            <a:endParaRPr sz="18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1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4F407-B567-44D5-8524-627B510C8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latin typeface="Barlow" panose="00000500000000000000" pitchFamily="2" charset="0"/>
              </a:rPr>
              <a:t>In-Band</a:t>
            </a:r>
            <a:r>
              <a:rPr lang="pt-BR" i="1" dirty="0">
                <a:latin typeface="Barlow" panose="00000500000000000000" pitchFamily="2" charset="0"/>
              </a:rPr>
              <a:t> Network </a:t>
            </a:r>
            <a:r>
              <a:rPr lang="pt-BR" i="1" dirty="0" err="1">
                <a:latin typeface="Barlow" panose="00000500000000000000" pitchFamily="2" charset="0"/>
              </a:rPr>
              <a:t>Telemetry</a:t>
            </a:r>
            <a:r>
              <a:rPr lang="pt-BR" i="1" dirty="0">
                <a:latin typeface="Barlow" panose="00000500000000000000" pitchFamily="2" charset="0"/>
              </a:rPr>
              <a:t> </a:t>
            </a:r>
            <a:r>
              <a:rPr lang="pt-BR" dirty="0">
                <a:latin typeface="Barlow" panose="00000500000000000000" pitchFamily="2" charset="0"/>
              </a:rPr>
              <a:t>(P4 - INT)</a:t>
            </a:r>
            <a:endParaRPr lang="pt-BR" i="1" dirty="0">
              <a:latin typeface="Barlow" panose="00000500000000000000" pitchFamily="2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EF00657-A89B-46D9-BCA8-5C41324B82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945B7EB-25E1-4327-9C3B-FE2C51EBA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69" y="1395624"/>
            <a:ext cx="5639558" cy="32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7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963" y="1017676"/>
            <a:ext cx="7656475" cy="402349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8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270" name="Google Shape;270;p28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 dirty="0" err="1">
                <a:latin typeface="Barlow" panose="00000500000000000000" pitchFamily="2" charset="0"/>
              </a:rPr>
              <a:t>In-Band</a:t>
            </a:r>
            <a:r>
              <a:rPr lang="pt-BR" i="1" dirty="0">
                <a:latin typeface="Barlow" panose="00000500000000000000" pitchFamily="2" charset="0"/>
              </a:rPr>
              <a:t> Network </a:t>
            </a:r>
            <a:r>
              <a:rPr lang="pt-BR" i="1" dirty="0" err="1">
                <a:latin typeface="Barlow" panose="00000500000000000000" pitchFamily="2" charset="0"/>
              </a:rPr>
              <a:t>Telemetry</a:t>
            </a:r>
            <a:r>
              <a:rPr lang="pt-BR" i="1" dirty="0">
                <a:latin typeface="Barlow" panose="00000500000000000000" pitchFamily="2" charset="0"/>
              </a:rPr>
              <a:t> </a:t>
            </a:r>
            <a:r>
              <a:rPr lang="pt-BR" dirty="0">
                <a:latin typeface="Barlow" panose="00000500000000000000" pitchFamily="2" charset="0"/>
              </a:rPr>
              <a:t>(P4 - INT)</a:t>
            </a:r>
            <a:endParaRPr lang="pt-BR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550" y="1062200"/>
            <a:ext cx="7566135" cy="39789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9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278" name="Google Shape;278;p29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 dirty="0" err="1">
                <a:latin typeface="Barlow" panose="00000500000000000000" pitchFamily="2" charset="0"/>
              </a:rPr>
              <a:t>In-Band</a:t>
            </a:r>
            <a:r>
              <a:rPr lang="pt-BR" i="1" dirty="0">
                <a:latin typeface="Barlow" panose="00000500000000000000" pitchFamily="2" charset="0"/>
              </a:rPr>
              <a:t> Network </a:t>
            </a:r>
            <a:r>
              <a:rPr lang="pt-BR" i="1" dirty="0" err="1">
                <a:latin typeface="Barlow" panose="00000500000000000000" pitchFamily="2" charset="0"/>
              </a:rPr>
              <a:t>Telemetry</a:t>
            </a:r>
            <a:r>
              <a:rPr lang="pt-BR" i="1" dirty="0">
                <a:latin typeface="Barlow" panose="00000500000000000000" pitchFamily="2" charset="0"/>
              </a:rPr>
              <a:t> </a:t>
            </a:r>
            <a:r>
              <a:rPr lang="pt-BR" dirty="0">
                <a:latin typeface="Barlow" panose="00000500000000000000" pitchFamily="2" charset="0"/>
              </a:rPr>
              <a:t>(P4 - INT)</a:t>
            </a:r>
            <a:endParaRPr lang="pt-BR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penRAN escuro 2">
  <a:themeElements>
    <a:clrScheme name="OpenRAN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64FF"/>
      </a:accent1>
      <a:accent2>
        <a:srgbClr val="00D600"/>
      </a:accent2>
      <a:accent3>
        <a:srgbClr val="FEFFFF"/>
      </a:accent3>
      <a:accent4>
        <a:srgbClr val="FF9200"/>
      </a:accent4>
      <a:accent5>
        <a:srgbClr val="00FCFF"/>
      </a:accent5>
      <a:accent6>
        <a:srgbClr val="FEFB00"/>
      </a:accent6>
      <a:hlink>
        <a:srgbClr val="0064FF"/>
      </a:hlink>
      <a:folHlink>
        <a:srgbClr val="006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enRAN Claro (Verde) 2">
  <a:themeElements>
    <a:clrScheme name="OpenRAN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64FF"/>
      </a:accent1>
      <a:accent2>
        <a:srgbClr val="00D600"/>
      </a:accent2>
      <a:accent3>
        <a:srgbClr val="FEFFFF"/>
      </a:accent3>
      <a:accent4>
        <a:srgbClr val="FF9200"/>
      </a:accent4>
      <a:accent5>
        <a:srgbClr val="00FCFF"/>
      </a:accent5>
      <a:accent6>
        <a:srgbClr val="FEFB00"/>
      </a:accent6>
      <a:hlink>
        <a:srgbClr val="0064FF"/>
      </a:hlink>
      <a:folHlink>
        <a:srgbClr val="006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738</Words>
  <Application>Microsoft Office PowerPoint</Application>
  <PresentationFormat>Apresentação na tela (16:9)</PresentationFormat>
  <Paragraphs>157</Paragraphs>
  <Slides>30</Slides>
  <Notes>27</Notes>
  <HiddenSlides>2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9" baseType="lpstr">
      <vt:lpstr>Barlow</vt:lpstr>
      <vt:lpstr>Arial</vt:lpstr>
      <vt:lpstr>Roboto</vt:lpstr>
      <vt:lpstr>Nunito SemiBold</vt:lpstr>
      <vt:lpstr>Calibri</vt:lpstr>
      <vt:lpstr>Nunito</vt:lpstr>
      <vt:lpstr>Poppins Light</vt:lpstr>
      <vt:lpstr>OpenRAN escuro 2</vt:lpstr>
      <vt:lpstr>OpenRAN Claro (Verde) 2</vt:lpstr>
      <vt:lpstr>Programa OpenRAN@Brasil</vt:lpstr>
      <vt:lpstr>Quem Sou Eu?</vt:lpstr>
      <vt:lpstr>O que vamos abordar?</vt:lpstr>
      <vt:lpstr>Ecossistemas de Software 1.5 (Q1-2025)</vt:lpstr>
      <vt:lpstr>Camada de transporte programável (P4)</vt:lpstr>
      <vt:lpstr>Camada de transporte programável (P4)</vt:lpstr>
      <vt:lpstr>In-Band Network Telemetry (P4 - INT)</vt:lpstr>
      <vt:lpstr>In-Band Network Telemetry (P4 - INT)</vt:lpstr>
      <vt:lpstr>In-Band Network Telemetry (P4 - INT)</vt:lpstr>
      <vt:lpstr>In-Band Network Telemetry (P4 - INT)</vt:lpstr>
      <vt:lpstr>Controle SDN (ONOS)</vt:lpstr>
      <vt:lpstr>Controle SDN</vt:lpstr>
      <vt:lpstr>Controle SDN</vt:lpstr>
      <vt:lpstr>Controle SDN</vt:lpstr>
      <vt:lpstr>Provisionamento da pilha OpenRAN</vt:lpstr>
      <vt:lpstr>Provisionamento da pilha OpenRAN</vt:lpstr>
      <vt:lpstr>Provisionamento da pilha OpenRAN</vt:lpstr>
      <vt:lpstr>Características/Percepções operacionais</vt:lpstr>
      <vt:lpstr>Apresentação do PowerPoint</vt:lpstr>
      <vt:lpstr>Apresentação do PowerPoint</vt:lpstr>
      <vt:lpstr>Monitoramento do Testbed</vt:lpstr>
      <vt:lpstr>Monitoramento do Testbed</vt:lpstr>
      <vt:lpstr>Visualização alto nível</vt:lpstr>
      <vt:lpstr>Visualização detalhada</vt:lpstr>
      <vt:lpstr>Alertas</vt:lpstr>
      <vt:lpstr>Procedimentos e operação do testbed</vt:lpstr>
      <vt:lpstr>Procedimentos e operação do testbed</vt:lpstr>
      <vt:lpstr>Procedimentos e operação do testbed</vt:lpstr>
      <vt:lpstr>Procedimentos e operação do testbed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OpenRAN@Brasil</dc:title>
  <cp:lastModifiedBy>Gustavo Hermínio de Araújo</cp:lastModifiedBy>
  <cp:revision>8</cp:revision>
  <dcterms:modified xsi:type="dcterms:W3CDTF">2025-03-21T10:21:28Z</dcterms:modified>
</cp:coreProperties>
</file>