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1" r:id="rId6"/>
    <p:sldMasterId id="2147483656" r:id="rId7"/>
    <p:sldMasterId id="214748365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</p:sldIdLst>
  <p:sldSz cy="6858000" cx="12192000"/>
  <p:notesSz cx="6858000" cy="9144000"/>
  <p:embeddedFontLst>
    <p:embeddedFont>
      <p:font typeface="Roboto"/>
      <p:regular r:id="rId68"/>
      <p:bold r:id="rId69"/>
      <p:italic r:id="rId70"/>
      <p:boldItalic r:id="rId71"/>
    </p:embeddedFont>
    <p:embeddedFont>
      <p:font typeface="Roboto Medium"/>
      <p:regular r:id="rId72"/>
      <p:bold r:id="rId73"/>
      <p:italic r:id="rId74"/>
      <p:boldItalic r:id="rId75"/>
    </p:embeddedFont>
    <p:embeddedFont>
      <p:font typeface="Roboto Light"/>
      <p:regular r:id="rId76"/>
      <p:bold r:id="rId77"/>
      <p:italic r:id="rId78"/>
      <p:boldItalic r:id="rId79"/>
    </p:embeddedFont>
    <p:embeddedFont>
      <p:font typeface="Barlow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84" roundtripDataSignature="AMtx7midDN/9l80sIeUQhceCInjoNdsp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BE0E7A-1388-443A-946A-E79C16FFB49A}">
  <a:tblStyle styleId="{D5BE0E7A-1388-443A-946A-E79C16FFB49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A2B21D0-3E2F-4941-A68D-20504F911DD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84" Type="http://customschemas.google.com/relationships/presentationmetadata" Target="metadata"/><Relationship Id="rId83" Type="http://schemas.openxmlformats.org/officeDocument/2006/relationships/font" Target="fonts/Barlow-boldItalic.fntdata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80" Type="http://schemas.openxmlformats.org/officeDocument/2006/relationships/font" Target="fonts/Barlow-regular.fntdata"/><Relationship Id="rId82" Type="http://schemas.openxmlformats.org/officeDocument/2006/relationships/font" Target="fonts/Barlow-italic.fntdata"/><Relationship Id="rId81" Type="http://schemas.openxmlformats.org/officeDocument/2006/relationships/font" Target="fonts/Barlow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RobotoMedium-bold.fntdata"/><Relationship Id="rId72" Type="http://schemas.openxmlformats.org/officeDocument/2006/relationships/font" Target="fonts/RobotoMedium-regular.fntdata"/><Relationship Id="rId31" Type="http://schemas.openxmlformats.org/officeDocument/2006/relationships/slide" Target="slides/slide22.xml"/><Relationship Id="rId75" Type="http://schemas.openxmlformats.org/officeDocument/2006/relationships/font" Target="fonts/RobotoMedium-boldItalic.fntdata"/><Relationship Id="rId30" Type="http://schemas.openxmlformats.org/officeDocument/2006/relationships/slide" Target="slides/slide21.xml"/><Relationship Id="rId74" Type="http://schemas.openxmlformats.org/officeDocument/2006/relationships/font" Target="fonts/RobotoMedium-italic.fntdata"/><Relationship Id="rId33" Type="http://schemas.openxmlformats.org/officeDocument/2006/relationships/slide" Target="slides/slide24.xml"/><Relationship Id="rId77" Type="http://schemas.openxmlformats.org/officeDocument/2006/relationships/font" Target="fonts/RobotoLight-bold.fntdata"/><Relationship Id="rId32" Type="http://schemas.openxmlformats.org/officeDocument/2006/relationships/slide" Target="slides/slide23.xml"/><Relationship Id="rId76" Type="http://schemas.openxmlformats.org/officeDocument/2006/relationships/font" Target="fonts/RobotoLight-regular.fntdata"/><Relationship Id="rId35" Type="http://schemas.openxmlformats.org/officeDocument/2006/relationships/slide" Target="slides/slide26.xml"/><Relationship Id="rId79" Type="http://schemas.openxmlformats.org/officeDocument/2006/relationships/font" Target="fonts/RobotoLight-boldItalic.fntdata"/><Relationship Id="rId34" Type="http://schemas.openxmlformats.org/officeDocument/2006/relationships/slide" Target="slides/slide25.xml"/><Relationship Id="rId78" Type="http://schemas.openxmlformats.org/officeDocument/2006/relationships/font" Target="fonts/RobotoLight-italic.fntdata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slide" Target="slides/slide57.xml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font" Target="fonts/Roboto-regular.fntdata"/><Relationship Id="rId23" Type="http://schemas.openxmlformats.org/officeDocument/2006/relationships/slide" Target="slides/slide14.xml"/><Relationship Id="rId67" Type="http://schemas.openxmlformats.org/officeDocument/2006/relationships/slide" Target="slides/slide58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Roboto-bold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ac06184d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36ac06184d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ac06184d4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36ac06184d4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ac06184d4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6ac06184d4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ac06184d4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6ac06184d4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ac06184d4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36ac06184d4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ac06184d4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36ac06184d4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6ac06184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6ac06184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a9927f800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36a9927f800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6ac06184d4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6ac06184d4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a9927f800_0_5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36a9927f800_0_5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6e5fd166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66e5fd166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6ac06184d4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36ac06184d4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ac06184d4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36ac06184d4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6a9927f800_0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6a9927f800_0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a9927f80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36a9927f80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6a9927f800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36a9927f800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a9927f800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36a9927f800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a9927f800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36a9927f800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6ae039b92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6ae039b92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36ae039b92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6a9927f800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36a9927f800_0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6a9927f800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g36a9927f800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6e5fd166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66e5fd166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6a9927f800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36a9927f800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6a9927f800_0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36a9927f800_0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a9927f800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36a9927f800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6e5fd1665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366e5fd1665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ac06184d4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36ac06184d4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ac06184d4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g36ac06184d4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6ac06184d4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36ac06184d4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66e5fd166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366e5fd166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6a9927f800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36a9927f800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66e5fd1665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g366e5fd1665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6e5fd1665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66e5fd1665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66e5fd16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366e5fd16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9" name="Google Shape;4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9" name="Google Shape;5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ac06184d4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36ac06184d4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5" name="Google Shape;5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1" name="Google Shape;6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9" name="Google Shape;6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6" name="Google Shape;6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3" name="Google Shape;6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0" name="Google Shape;7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a9927f800_0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36a9927f800_0_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a9927f800_0_4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6a9927f800_0_4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a9927f800_0_4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6a9927f800_0_4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ac06184d4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6ac06184d4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Relationship Id="rId3" Type="http://schemas.openxmlformats.org/officeDocument/2006/relationships/image" Target="../media/image4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body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2" type="body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3" type="body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erson using a tablet&#10;&#10;Description automatically generated" id="17" name="Google Shape;17;p21"/>
          <p:cNvPicPr preferRelativeResize="0"/>
          <p:nvPr/>
        </p:nvPicPr>
        <p:blipFill rotWithShape="1">
          <a:blip r:embed="rId2">
            <a:alphaModFix/>
          </a:blip>
          <a:srcRect b="0" l="33820" r="10180" t="0"/>
          <a:stretch/>
        </p:blipFill>
        <p:spPr>
          <a:xfrm>
            <a:off x="3651517" y="1502228"/>
            <a:ext cx="3903169" cy="3902518"/>
          </a:xfrm>
          <a:prstGeom prst="roundRect">
            <a:avLst>
              <a:gd fmla="val 12122" name="adj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a9927f800_0_1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2" name="Google Shape;82;g36a9927f800_0_1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3" name="Google Shape;83;g36a9927f800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a9927f800_0_1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6" name="Google Shape;86;g36a9927f800_0_11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7" name="Google Shape;87;g36a9927f800_0_11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8" name="Google Shape;88;g36a9927f800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a9927f800_0_1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1" name="Google Shape;91;g36a9927f800_0_1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a9927f800_0_12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g36a9927f800_0_12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5" name="Google Shape;95;g36a9927f800_0_1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a9927f800_0_12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8" name="Google Shape;98;g36a9927f800_0_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a9927f800_0_13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6a9927f800_0_13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2" name="Google Shape;102;g36a9927f800_0_13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3" name="Google Shape;103;g36a9927f800_0_13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4" name="Google Shape;104;g36a9927f800_0_1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9927f800_0_13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07" name="Google Shape;107;g36a9927f800_0_1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a9927f800_0_14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0" name="Google Shape;110;g36a9927f800_0_14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1" name="Google Shape;111;g36a9927f800_0_1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a9927f800_0_1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a9927f800_0_147"/>
          <p:cNvSpPr txBox="1"/>
          <p:nvPr>
            <p:ph idx="1" type="body"/>
          </p:nvPr>
        </p:nvSpPr>
        <p:spPr>
          <a:xfrm>
            <a:off x="8175399" y="1889010"/>
            <a:ext cx="31677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36a9927f800_0_147"/>
          <p:cNvSpPr txBox="1"/>
          <p:nvPr>
            <p:ph idx="2" type="body"/>
          </p:nvPr>
        </p:nvSpPr>
        <p:spPr>
          <a:xfrm>
            <a:off x="8175399" y="3047660"/>
            <a:ext cx="31677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36a9927f800_0_147"/>
          <p:cNvSpPr txBox="1"/>
          <p:nvPr>
            <p:ph idx="3" type="body"/>
          </p:nvPr>
        </p:nvSpPr>
        <p:spPr>
          <a:xfrm>
            <a:off x="8175625" y="5062197"/>
            <a:ext cx="3167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erson using a tablet&#10;&#10;Description automatically generated" id="118" name="Google Shape;118;g36a9927f800_0_147"/>
          <p:cNvPicPr preferRelativeResize="0"/>
          <p:nvPr/>
        </p:nvPicPr>
        <p:blipFill rotWithShape="1">
          <a:blip r:embed="rId2">
            <a:alphaModFix/>
          </a:blip>
          <a:srcRect b="0" l="33818" r="10180" t="0"/>
          <a:stretch/>
        </p:blipFill>
        <p:spPr>
          <a:xfrm>
            <a:off x="3651517" y="1502228"/>
            <a:ext cx="3903300" cy="3902400"/>
          </a:xfrm>
          <a:prstGeom prst="roundRect">
            <a:avLst>
              <a:gd fmla="val 12122" name="adj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6"/>
          <p:cNvSpPr txBox="1"/>
          <p:nvPr>
            <p:ph idx="2" type="body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6"/>
          <p:cNvSpPr txBox="1"/>
          <p:nvPr>
            <p:ph idx="3" type="body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a9927f800_0_152"/>
          <p:cNvSpPr txBox="1"/>
          <p:nvPr>
            <p:ph idx="12" type="sldNum"/>
          </p:nvPr>
        </p:nvSpPr>
        <p:spPr>
          <a:xfrm>
            <a:off x="11471566" y="6257742"/>
            <a:ext cx="431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1" name="Google Shape;121;g36a9927f800_0_15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36a9927f800_0_152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36a9927f800_0_152"/>
          <p:cNvSpPr/>
          <p:nvPr/>
        </p:nvSpPr>
        <p:spPr>
          <a:xfrm>
            <a:off x="650581" y="1016000"/>
            <a:ext cx="639900" cy="45600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6a9927f800_0_152"/>
          <p:cNvSpPr txBox="1"/>
          <p:nvPr>
            <p:ph idx="3" type="body"/>
          </p:nvPr>
        </p:nvSpPr>
        <p:spPr>
          <a:xfrm>
            <a:off x="650580" y="1611313"/>
            <a:ext cx="50640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36a9927f800_0_152"/>
          <p:cNvSpPr txBox="1"/>
          <p:nvPr>
            <p:ph idx="4" type="body"/>
          </p:nvPr>
        </p:nvSpPr>
        <p:spPr>
          <a:xfrm>
            <a:off x="6477453" y="1611313"/>
            <a:ext cx="49419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36a9927f800_0_152"/>
          <p:cNvSpPr txBox="1"/>
          <p:nvPr/>
        </p:nvSpPr>
        <p:spPr>
          <a:xfrm rot="-5400000">
            <a:off x="10945921" y="4678864"/>
            <a:ext cx="17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blue and purple squares&#10;&#10;Description automatically generated" id="127" name="Google Shape;127;g36a9927f800_0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a9927f800_0_161"/>
          <p:cNvSpPr txBox="1"/>
          <p:nvPr>
            <p:ph idx="1" type="body"/>
          </p:nvPr>
        </p:nvSpPr>
        <p:spPr>
          <a:xfrm>
            <a:off x="1426257" y="3096986"/>
            <a:ext cx="29937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g36a9927f800_0_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1599" y="3096986"/>
            <a:ext cx="576715" cy="57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3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>
            <p:ph idx="3" type="body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idx="4" type="body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3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blue and purple squares&#10;&#10;Description automatically generated" id="31" name="Google Shape;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outline on a white background&#10;&#10;Description automatically generated" id="33" name="Google Shape;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7"/>
          <p:cNvSpPr/>
          <p:nvPr>
            <p:ph idx="2" type="pic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3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7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blue and purple squares&#10;&#10;Description automatically generated" id="40" name="Google Shape;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7"/>
          <p:cNvSpPr txBox="1"/>
          <p:nvPr>
            <p:ph idx="5" type="body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3F3F3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8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8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8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solidFill>
          <a:srgbClr val="3F3F3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1997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/>
          <p:nvPr>
            <p:ph idx="12" type="sldNum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" name="Google Shape;55;p29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9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9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9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b="0" i="1" sz="12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9"/>
          <p:cNvSpPr/>
          <p:nvPr>
            <p:ph idx="3" type="pic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1" name="Google Shape;61;p29"/>
          <p:cNvSpPr txBox="1"/>
          <p:nvPr>
            <p:ph idx="4" type="body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5" type="body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1599" y="3096986"/>
            <a:ext cx="576715" cy="57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a9927f800_0_10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75" name="Google Shape;75;g36a9927f800_0_10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76" name="Google Shape;76;g36a9927f800_0_1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a9927f800_0_11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g36a9927f800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background with squares&#10;&#10;Description automatically generated"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5783" y="492516"/>
            <a:ext cx="2270075" cy="1260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/>
          <p:nvPr/>
        </p:nvSpPr>
        <p:spPr>
          <a:xfrm>
            <a:off x="1012371" y="1952728"/>
            <a:ext cx="13498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pt-BR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</a:t>
            </a:r>
            <a:br>
              <a:rPr b="0" i="1" lang="pt-BR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0" i="1" lang="pt-BR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evolução.</a:t>
            </a:r>
            <a:endParaRPr b="0" i="1" sz="16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0" cy="6938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65" name="Google Shape;6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65171" y="2572962"/>
            <a:ext cx="8022772" cy="1618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a9927f800_0_1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g36a9927f800_0_10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g36a9927f800_0_1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>
            <p:ph idx="1" type="body"/>
          </p:nvPr>
        </p:nvSpPr>
        <p:spPr>
          <a:xfrm>
            <a:off x="8175399" y="832106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t-BR"/>
              <a:t>Meta 2</a:t>
            </a:r>
            <a:endParaRPr/>
          </a:p>
        </p:txBody>
      </p:sp>
      <p:sp>
        <p:nvSpPr>
          <p:cNvPr id="136" name="Google Shape;136;p1"/>
          <p:cNvSpPr txBox="1"/>
          <p:nvPr>
            <p:ph idx="2" type="body"/>
          </p:nvPr>
        </p:nvSpPr>
        <p:spPr>
          <a:xfrm>
            <a:off x="8175399" y="1692077"/>
            <a:ext cx="3167516" cy="211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P&amp;D em nova geração de redes blockchain e suas tecnologias</a:t>
            </a:r>
            <a:endParaRPr/>
          </a:p>
        </p:txBody>
      </p:sp>
      <p:sp>
        <p:nvSpPr>
          <p:cNvPr id="137" name="Google Shape;137;p1"/>
          <p:cNvSpPr txBox="1"/>
          <p:nvPr>
            <p:ph idx="3" type="body"/>
          </p:nvPr>
        </p:nvSpPr>
        <p:spPr>
          <a:xfrm>
            <a:off x="8175625" y="5062200"/>
            <a:ext cx="35895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600"/>
              <a:t>Rio de Janeiro</a:t>
            </a:r>
            <a:r>
              <a:rPr lang="pt-BR" sz="1600"/>
              <a:t>  2025-06-25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600"/>
              <a:t>Luiz Eduardo Folly de Campos (RNP)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600"/>
              <a:t>Luiz Antonio Rodrigues (UNIOESTE)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ac06184d4_0_2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</a:t>
            </a:r>
            <a:r>
              <a:rPr b="1" lang="pt-BR"/>
              <a:t>Cenários</a:t>
            </a:r>
            <a:endParaRPr b="1"/>
          </a:p>
        </p:txBody>
      </p:sp>
      <p:sp>
        <p:nvSpPr>
          <p:cNvPr id="212" name="Google Shape;212;g36ac06184d4_0_20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13" name="Google Shape;213;g36ac06184d4_0_20"/>
          <p:cNvSpPr txBox="1"/>
          <p:nvPr>
            <p:ph idx="3" type="body"/>
          </p:nvPr>
        </p:nvSpPr>
        <p:spPr>
          <a:xfrm>
            <a:off x="650575" y="1278625"/>
            <a:ext cx="9784800" cy="4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Cenários de Instalação: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Cenário 1 - Blockchain inteira sobre um único host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Besu C1 - 6 nodes validators em 1 VM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Fabric C1 - 6 nodes peer + 1 orderer em 1 VM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Cenário 2 - Blockchain distribuída sobre múltiplos hosts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Besu C2 - 6 nodes validators em 6 VMs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Fabric C2 - 6 nodes peer + 1 orderer em 6 VMs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45720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(Obs: outros cenários e variando a camada de Cloud/K8s)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g36ac06184d4_0_81"/>
          <p:cNvGraphicFramePr/>
          <p:nvPr/>
        </p:nvGraphicFramePr>
        <p:xfrm>
          <a:off x="2317425" y="196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474450"/>
                <a:gridCol w="2648150"/>
                <a:gridCol w="1875775"/>
                <a:gridCol w="1875775"/>
              </a:tblGrid>
              <a:tr h="3827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HL FABRIC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  <a:tc hMerge="1"/>
                <a:tc hMerge="1"/>
              </a:tr>
              <a:tr h="3827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Instalação Blockchain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Cenário 1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Cenário 2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1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Scripts e Container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A iniciar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2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Scripts e Kubernetes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A iniciar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A iniciar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3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Hyperledger Bevel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Em andamento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4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Portal EasyLedger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Em análise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27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HL BESU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  <a:tc hMerge="1"/>
                <a:tc hMerge="1"/>
              </a:tr>
              <a:tr h="3827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Instalação Blockchain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Cenário 1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Cenário 2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1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Scripts e Container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2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Scripts e Kubernetes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A iniciar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A iniciar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3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Hyperledger Bevel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Em andamento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4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</a:t>
                      </a:r>
                      <a:r>
                        <a:rPr b="1" lang="pt-BR" sz="1600"/>
                        <a:t>Portal EasyLedger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Em análise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g36ac06184d4_0_8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Instalações</a:t>
            </a:r>
            <a:endParaRPr b="1"/>
          </a:p>
        </p:txBody>
      </p:sp>
      <p:sp>
        <p:nvSpPr>
          <p:cNvPr id="220" name="Google Shape;220;g36ac06184d4_0_8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1" name="Google Shape;221;g36ac06184d4_0_81"/>
          <p:cNvSpPr txBox="1"/>
          <p:nvPr>
            <p:ph idx="3" type="body"/>
          </p:nvPr>
        </p:nvSpPr>
        <p:spPr>
          <a:xfrm>
            <a:off x="637875" y="1272702"/>
            <a:ext cx="9784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Tipos de Instalação Blockchain: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2" name="Google Shape;222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50" y="2726675"/>
            <a:ext cx="425825" cy="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50" y="3472388"/>
            <a:ext cx="425825" cy="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50" y="3860262"/>
            <a:ext cx="425825" cy="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50" y="5028524"/>
            <a:ext cx="425825" cy="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50" y="5774237"/>
            <a:ext cx="425825" cy="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50" y="6162111"/>
            <a:ext cx="425825" cy="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6ac06184d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175" y="5028524"/>
            <a:ext cx="425825" cy="3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ac06184d4_0_131"/>
          <p:cNvSpPr txBox="1"/>
          <p:nvPr/>
        </p:nvSpPr>
        <p:spPr>
          <a:xfrm>
            <a:off x="650575" y="1611298"/>
            <a:ext cx="90459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4" name="Google Shape;234;g36ac06184d4_0_13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Portal EasyLedger</a:t>
            </a:r>
            <a:endParaRPr b="1"/>
          </a:p>
        </p:txBody>
      </p:sp>
      <p:pic>
        <p:nvPicPr>
          <p:cNvPr id="235" name="Google Shape;235;g36ac06184d4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950" y="1317900"/>
            <a:ext cx="9357275" cy="53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6ac06184d4_0_131"/>
          <p:cNvSpPr/>
          <p:nvPr/>
        </p:nvSpPr>
        <p:spPr>
          <a:xfrm>
            <a:off x="1273950" y="1172050"/>
            <a:ext cx="9587700" cy="3297600"/>
          </a:xfrm>
          <a:prstGeom prst="rect">
            <a:avLst/>
          </a:prstGeom>
          <a:noFill/>
          <a:ln cap="flat" cmpd="sng" w="28575">
            <a:solidFill>
              <a:srgbClr val="118CE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ac06184d4_0_15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>
                <a:solidFill>
                  <a:srgbClr val="595959"/>
                </a:solidFill>
              </a:rPr>
              <a:t> - Portal EasyLedger</a:t>
            </a:r>
            <a:endParaRPr b="1"/>
          </a:p>
        </p:txBody>
      </p:sp>
      <p:sp>
        <p:nvSpPr>
          <p:cNvPr id="242" name="Google Shape;242;g36ac06184d4_0_152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43" name="Google Shape;243;g36ac06184d4_0_152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4" name="Google Shape;244;g36ac06184d4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575" y="1226825"/>
            <a:ext cx="9481426" cy="54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ac06184d4_0_16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>
                <a:solidFill>
                  <a:srgbClr val="595959"/>
                </a:solidFill>
              </a:rPr>
              <a:t> - Portal EasyLedger</a:t>
            </a:r>
            <a:endParaRPr b="1"/>
          </a:p>
        </p:txBody>
      </p:sp>
      <p:sp>
        <p:nvSpPr>
          <p:cNvPr id="250" name="Google Shape;250;g36ac06184d4_0_16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1" name="Google Shape;251;g36ac06184d4_0_161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2" name="Google Shape;252;g36ac06184d4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075" y="1238225"/>
            <a:ext cx="9376951" cy="55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ac06184d4_0_37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>
                <a:solidFill>
                  <a:srgbClr val="595959"/>
                </a:solidFill>
              </a:rPr>
              <a:t> - Portal EasyLedger</a:t>
            </a:r>
            <a:endParaRPr b="1"/>
          </a:p>
        </p:txBody>
      </p:sp>
      <p:sp>
        <p:nvSpPr>
          <p:cNvPr id="258" name="Google Shape;258;g36ac06184d4_0_37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9" name="Google Shape;259;g36ac06184d4_0_37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60" name="Google Shape;260;g36ac06184d4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100" y="1164525"/>
            <a:ext cx="8918049" cy="52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6ac06184d4_0_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>
                <a:solidFill>
                  <a:srgbClr val="595959"/>
                </a:solidFill>
              </a:rPr>
              <a:t> - Camada Cloud</a:t>
            </a:r>
            <a:endParaRPr b="1"/>
          </a:p>
        </p:txBody>
      </p:sp>
      <p:sp>
        <p:nvSpPr>
          <p:cNvPr id="266" name="Google Shape;266;g36ac06184d4_0_0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7" name="Google Shape;267;g36ac06184d4_0_0"/>
          <p:cNvSpPr txBox="1"/>
          <p:nvPr>
            <p:ph idx="3" type="body"/>
          </p:nvPr>
        </p:nvSpPr>
        <p:spPr>
          <a:xfrm>
            <a:off x="650575" y="1388225"/>
            <a:ext cx="97848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Modelos de VMs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v1 Cloud - KVM + Vagrant (90%)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v2 Cloud - Harvester (50%)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268" name="Google Shape;268;g36ac06184d4_0_0"/>
          <p:cNvGraphicFramePr/>
          <p:nvPr/>
        </p:nvGraphicFramePr>
        <p:xfrm>
          <a:off x="4982025" y="1404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516025"/>
                <a:gridCol w="516025"/>
                <a:gridCol w="516025"/>
                <a:gridCol w="516025"/>
                <a:gridCol w="516025"/>
                <a:gridCol w="516025"/>
                <a:gridCol w="516025"/>
                <a:gridCol w="516025"/>
                <a:gridCol w="516025"/>
                <a:gridCol w="516025"/>
                <a:gridCol w="516025"/>
                <a:gridCol w="516025"/>
              </a:tblGrid>
              <a:tr h="3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M3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M3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M2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  <a:tr h="3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x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x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M3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M2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x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NS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x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Cont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K8s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M2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Cont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K8s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  <a:tr h="265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x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Cont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K8s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2651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Host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Host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Host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69" name="Google Shape;269;g36ac06184d4_0_0"/>
          <p:cNvGraphicFramePr/>
          <p:nvPr/>
        </p:nvGraphicFramePr>
        <p:xfrm>
          <a:off x="6386325" y="3520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  <a:gridCol w="319200"/>
              </a:tblGrid>
              <a:tr h="21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VM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/>
                        <a:t>Host 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89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Google Shape;270;g36ac06184d4_0_0"/>
          <p:cNvGraphicFramePr/>
          <p:nvPr/>
        </p:nvGraphicFramePr>
        <p:xfrm>
          <a:off x="637875" y="336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658600"/>
                <a:gridCol w="1197450"/>
                <a:gridCol w="910075"/>
                <a:gridCol w="1197450"/>
                <a:gridCol w="1197450"/>
              </a:tblGrid>
              <a:tr h="561975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VMs ILIADA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  <a:tc hMerge="1"/>
                <a:tc hMerge="1"/>
                <a:tc hMerge="1"/>
              </a:tr>
              <a:tr h="39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ID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Modelo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vCPU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RAM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SSD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 </a:t>
                      </a:r>
                      <a:r>
                        <a:rPr b="1" lang="pt-BR"/>
                        <a:t>Modelo Ger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2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4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128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2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 </a:t>
                      </a:r>
                      <a:r>
                        <a:rPr b="1" lang="pt-BR"/>
                        <a:t>Modelo C2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4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8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128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3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 </a:t>
                      </a:r>
                      <a:r>
                        <a:rPr b="1" lang="pt-BR"/>
                        <a:t>Modelo C0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6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12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128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4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 </a:t>
                      </a:r>
                      <a:r>
                        <a:rPr b="1" lang="pt-BR"/>
                        <a:t>Modelo C1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8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16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128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5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 </a:t>
                      </a:r>
                      <a:r>
                        <a:rPr b="1" lang="pt-BR"/>
                        <a:t>Modelo P1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16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32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128 GB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a9927f800_0_459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Equipamentos</a:t>
            </a:r>
            <a:endParaRPr b="1"/>
          </a:p>
        </p:txBody>
      </p:sp>
      <p:sp>
        <p:nvSpPr>
          <p:cNvPr id="276" name="Google Shape;276;g36a9927f800_0_459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77" name="Google Shape;277;g36a9927f800_0_459"/>
          <p:cNvSpPr txBox="1"/>
          <p:nvPr>
            <p:ph idx="3" type="body"/>
          </p:nvPr>
        </p:nvSpPr>
        <p:spPr>
          <a:xfrm>
            <a:off x="609700" y="1309312"/>
            <a:ext cx="97848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Compra de equipamentos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	 Compra Nacional: 8x </a:t>
            </a:r>
            <a:r>
              <a:rPr b="1" lang="pt-BR">
                <a:latin typeface="Barlow"/>
                <a:ea typeface="Barlow"/>
                <a:cs typeface="Barlow"/>
                <a:sym typeface="Barlow"/>
              </a:rPr>
              <a:t>Dell PowerEdge R660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78" name="Google Shape;278;g36a9927f800_0_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75" y="2616600"/>
            <a:ext cx="5946125" cy="11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6a9927f800_0_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51" y="4011100"/>
            <a:ext cx="5904229" cy="26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6a9927f800_0_459" title="server-poweredge-r660-black-gallery-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750" y="3047998"/>
            <a:ext cx="38290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6a9927f800_0_459" title="server-poweredge-r660-black-gallery-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4375" y="4287648"/>
            <a:ext cx="38290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ac06184d4_0_142"/>
          <p:cNvSpPr txBox="1"/>
          <p:nvPr/>
        </p:nvSpPr>
        <p:spPr>
          <a:xfrm>
            <a:off x="650575" y="1611298"/>
            <a:ext cx="90459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7" name="Google Shape;287;g36ac06184d4_0_14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solidFill>
                  <a:srgbClr val="0E2841"/>
                </a:solidFill>
              </a:rPr>
              <a:t>Meta 2.1 – Entregas Realizadas</a:t>
            </a:r>
            <a:r>
              <a:rPr b="1" lang="pt-BR">
                <a:solidFill>
                  <a:srgbClr val="0E2841"/>
                </a:solidFill>
              </a:rPr>
              <a:t> - Equipamentos</a:t>
            </a:r>
            <a:endParaRPr b="1"/>
          </a:p>
        </p:txBody>
      </p:sp>
      <p:graphicFrame>
        <p:nvGraphicFramePr>
          <p:cNvPr id="288" name="Google Shape;288;g36ac06184d4_0_142"/>
          <p:cNvGraphicFramePr/>
          <p:nvPr/>
        </p:nvGraphicFramePr>
        <p:xfrm>
          <a:off x="340450" y="238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1459075"/>
                <a:gridCol w="2092950"/>
              </a:tblGrid>
              <a:tr h="5182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PoPs RNP ILIADA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solidFill>
                            <a:srgbClr val="FFFFFF"/>
                          </a:solidFill>
                        </a:rPr>
                        <a:t>PoP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solidFill>
                            <a:srgbClr val="FFFFFF"/>
                          </a:solidFill>
                        </a:rPr>
                        <a:t>Cidade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PoP-BA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Salvador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PoP-DF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Brasília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PoP-PE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Recife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PoP-PI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Teresina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PoP-PR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Curitiba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PoP-RJ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Rio de Janeiro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PoP-RN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Natal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PoP-SC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Florianópolis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289" name="Google Shape;289;g36ac06184d4_0_142"/>
          <p:cNvSpPr txBox="1"/>
          <p:nvPr>
            <p:ph idx="3" type="body"/>
          </p:nvPr>
        </p:nvSpPr>
        <p:spPr>
          <a:xfrm>
            <a:off x="650575" y="1282900"/>
            <a:ext cx="97848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Envio aos PoPs e Instalação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4 ok em 2 meses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0" name="Google Shape;290;g36ac06184d4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225" y="1279575"/>
            <a:ext cx="7271750" cy="53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g36a9927f800_0_502"/>
          <p:cNvGraphicFramePr/>
          <p:nvPr/>
        </p:nvGraphicFramePr>
        <p:xfrm>
          <a:off x="340450" y="238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1459075"/>
                <a:gridCol w="2092950"/>
              </a:tblGrid>
              <a:tr h="5182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PoPs RNP ILIADA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solidFill>
                            <a:srgbClr val="FFFFFF"/>
                          </a:solidFill>
                        </a:rPr>
                        <a:t>PoP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solidFill>
                            <a:srgbClr val="FFFFFF"/>
                          </a:solidFill>
                        </a:rPr>
                        <a:t>Cidade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PoP-BA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Salvador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PoP-DF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Brasília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PoP-PE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Recife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PoP-PI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Teresina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PoP-PR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Curitiba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PoP-RJ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Rio de Janeiro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PoP-RN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Natal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PoP-SC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/>
                        <a:t> </a:t>
                      </a:r>
                      <a:r>
                        <a:rPr b="1" lang="pt-BR" sz="1700"/>
                        <a:t>Florianópolis</a:t>
                      </a:r>
                      <a:endParaRPr b="1" sz="17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296" name="Google Shape;296;g36a9927f800_0_50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/>
              <a:t> - Equipamentos</a:t>
            </a:r>
            <a:endParaRPr b="1"/>
          </a:p>
        </p:txBody>
      </p:sp>
      <p:sp>
        <p:nvSpPr>
          <p:cNvPr id="297" name="Google Shape;297;g36a9927f800_0_502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98" name="Google Shape;298;g36a9927f800_0_502"/>
          <p:cNvSpPr txBox="1"/>
          <p:nvPr>
            <p:ph idx="3" type="body"/>
          </p:nvPr>
        </p:nvSpPr>
        <p:spPr>
          <a:xfrm>
            <a:off x="650575" y="1282900"/>
            <a:ext cx="97848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Envio aos PoPs e I</a:t>
            </a:r>
            <a:r>
              <a:rPr b="1" lang="pt-BR">
                <a:latin typeface="Barlow"/>
                <a:ea typeface="Barlow"/>
                <a:cs typeface="Barlow"/>
                <a:sym typeface="Barlow"/>
              </a:rPr>
              <a:t>nstalação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4 ok em 2 meses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9" name="Google Shape;299;g36a9927f800_0_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225" y="1279575"/>
            <a:ext cx="7271750" cy="53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6e5fd1665_0_1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 – Agenda</a:t>
            </a:r>
            <a:endParaRPr b="1"/>
          </a:p>
        </p:txBody>
      </p:sp>
      <p:sp>
        <p:nvSpPr>
          <p:cNvPr id="143" name="Google Shape;143;g366e5fd1665_0_10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44" name="Google Shape;144;g366e5fd1665_0_10"/>
          <p:cNvSpPr txBox="1"/>
          <p:nvPr>
            <p:ph idx="3" type="body"/>
          </p:nvPr>
        </p:nvSpPr>
        <p:spPr>
          <a:xfrm>
            <a:off x="638290" y="1611313"/>
            <a:ext cx="10239600" cy="4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Objetivos e Atividades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Equipe atualizada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Entregas Realizadas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Planejamento até o final do projeto (28/2/2026)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"/>
              <a:buChar char="●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Desvios, Pendências e Pontos de Atenção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ac06184d4_0_6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Primeiros Ambientes Implantados</a:t>
            </a:r>
            <a:endParaRPr b="1"/>
          </a:p>
        </p:txBody>
      </p:sp>
      <p:sp>
        <p:nvSpPr>
          <p:cNvPr id="305" name="Google Shape;305;g36ac06184d4_0_6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06" name="Google Shape;306;g36ac06184d4_0_61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307" name="Google Shape;307;g36ac06184d4_0_61"/>
          <p:cNvGraphicFramePr/>
          <p:nvPr/>
        </p:nvGraphicFramePr>
        <p:xfrm>
          <a:off x="650575" y="138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2322850"/>
                <a:gridCol w="1191200"/>
                <a:gridCol w="1265675"/>
                <a:gridCol w="3171600"/>
              </a:tblGrid>
              <a:tr h="3587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v1 dos ambientes de experimentação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 hMerge="1"/>
                <a:tc hMerge="1"/>
                <a:tc hMerge="1"/>
              </a:tr>
              <a:tr h="35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Grupo de Pesquisa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Nº VMs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Modelo VMs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Função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</a:tr>
              <a:tr h="3587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RNP-Dev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4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Dev Container HL Besu e Fabric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Dev Minicurso Testbed ILIADA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RNP-M2-Dev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5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Dev Monitoramento e Benchmark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RNP-M3-Dev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Dev Bevel HL Besu e Fabric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8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Dev Bevel HL Besu e Fabric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GT-Audita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GT-BBPQ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Fabric Portal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GT-CarbonID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Indy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GT-Chainguard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Fabric</a:t>
                      </a:r>
                      <a:r>
                        <a:rPr lang="pt-BR" sz="1600">
                          <a:solidFill>
                            <a:schemeClr val="dk1"/>
                          </a:solidFill>
                        </a:rPr>
                        <a:t> Portal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GT-DroneChain-UTM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Fabric</a:t>
                      </a:r>
                      <a:r>
                        <a:rPr lang="pt-BR" sz="1600">
                          <a:solidFill>
                            <a:schemeClr val="dk1"/>
                          </a:solidFill>
                        </a:rPr>
                        <a:t> Portal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6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ac06184d4_0_123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/>
              <a:t> - Primeiros Ambientes Implantados</a:t>
            </a:r>
            <a:endParaRPr b="1"/>
          </a:p>
        </p:txBody>
      </p:sp>
      <p:sp>
        <p:nvSpPr>
          <p:cNvPr id="313" name="Google Shape;313;g36ac06184d4_0_123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14" name="Google Shape;314;g36ac06184d4_0_123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315" name="Google Shape;315;g36ac06184d4_0_123"/>
          <p:cNvGraphicFramePr/>
          <p:nvPr/>
        </p:nvGraphicFramePr>
        <p:xfrm>
          <a:off x="637875" y="138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{D5BE0E7A-1388-443A-946A-E79C16FFB49A}</a:tableStyleId>
              </a:tblPr>
              <a:tblGrid>
                <a:gridCol w="2327075"/>
                <a:gridCol w="1193375"/>
                <a:gridCol w="1267975"/>
                <a:gridCol w="3177325"/>
              </a:tblGrid>
              <a:tr h="3536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v1 dos ambientes de experimentação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 hMerge="1"/>
                <a:tc hMerge="1"/>
                <a:tc hMerge="1"/>
              </a:tr>
              <a:tr h="35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Grupo de Pesquisa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Nº VMs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Modelo VMs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Função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</a:tr>
              <a:tr h="3536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GT-Inter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Fabric</a:t>
                      </a:r>
                      <a:r>
                        <a:rPr lang="pt-BR" sz="1600">
                          <a:solidFill>
                            <a:schemeClr val="dk1"/>
                          </a:solidFill>
                        </a:rPr>
                        <a:t> Portal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GT-Padlock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3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VMs Cartesi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6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GT-PIDDF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Fabric</a:t>
                      </a:r>
                      <a:r>
                        <a:rPr lang="pt-BR" sz="1600">
                          <a:solidFill>
                            <a:schemeClr val="dk1"/>
                          </a:solidFill>
                        </a:rPr>
                        <a:t> Portal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GT-SBS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GT-SmartAgroRAF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6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GT-SmartSeg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C2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Mgmt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GT-SWARM</a:t>
                      </a:r>
                      <a:endParaRPr b="1"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C1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 </a:t>
                      </a:r>
                      <a:r>
                        <a:rPr lang="pt-BR" sz="1600"/>
                        <a:t>Blockchain HL Besu ou Fabric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a9927f800_0_447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Levantamento Acadêmico</a:t>
            </a:r>
            <a:endParaRPr b="1"/>
          </a:p>
        </p:txBody>
      </p:sp>
      <p:sp>
        <p:nvSpPr>
          <p:cNvPr id="321" name="Google Shape;321;g36a9927f800_0_447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22" name="Google Shape;322;g36a9927f800_0_447"/>
          <p:cNvSpPr txBox="1"/>
          <p:nvPr>
            <p:ph idx="3" type="body"/>
          </p:nvPr>
        </p:nvSpPr>
        <p:spPr>
          <a:xfrm>
            <a:off x="650575" y="3480725"/>
            <a:ext cx="97848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Identificar os requisitos para experimentação em blockchain com base nos trabalhos publicados em alguns dos principais meios de divulgação científica.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Executar uma Revisão Sistemática de Literatura (IEEE, ACM e Scopus)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P1: Quais plataformas de blockchain são mais exploradas?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P2: Quais ferramentas são utilizadas na avaliação?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P3: Quais informações de desempenho são coletadas?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P4: Quais são os requisitos de hardware utilizados?</a:t>
            </a:r>
            <a:endParaRPr sz="25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23" name="Google Shape;323;g36a9927f800_0_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150" y="1128038"/>
            <a:ext cx="710565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6a9927f800_0_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  <p:sp>
        <p:nvSpPr>
          <p:cNvPr id="329" name="Google Shape;329;g36a9927f800_0_0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30" name="Google Shape;330;g36a9927f800_0_0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Informações coletadas (com Parsifal)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Plataforma(s) explorada(s);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Framework/Benchmark/Testbed de avaliação;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Critérios de avaliação utilizados (Tempo de execução, Latência, vazão, etc.);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Critérios de Escalabilidade/workloads (Número de nós, número de transações, etc.); Requisitos de hardware (GPU, memória, processador, etc.) ou infraestrutura utilizada;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Outras informações importantes.</a:t>
            </a:r>
            <a:endParaRPr b="1" sz="29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6a9927f800_0_94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  <p:sp>
        <p:nvSpPr>
          <p:cNvPr id="336" name="Google Shape;336;g36a9927f800_0_94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37" name="Google Shape;337;g36a9927f800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00" y="1234933"/>
            <a:ext cx="5736013" cy="182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6a9927f800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700" y="1234927"/>
            <a:ext cx="5680399" cy="199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6a9927f800_0_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317" y="3613133"/>
            <a:ext cx="10470766" cy="218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6a9927f800_0_197"/>
          <p:cNvSpPr txBox="1"/>
          <p:nvPr>
            <p:ph idx="3" type="body"/>
          </p:nvPr>
        </p:nvSpPr>
        <p:spPr>
          <a:xfrm>
            <a:off x="867440" y="2148417"/>
            <a:ext cx="6752100" cy="619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/>
              <a:t>Plataformas +Exploradas</a:t>
            </a:r>
            <a:endParaRPr/>
          </a:p>
          <a:p>
            <a:pPr indent="-431800" lvl="0" marL="609600" rtl="0" algn="l">
              <a:spcBef>
                <a:spcPts val="11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Hyperledger: 33</a:t>
            </a:r>
            <a:endParaRPr/>
          </a:p>
          <a:p>
            <a:pPr indent="-431800" lvl="0" marL="6096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Ethereum: 25</a:t>
            </a:r>
            <a:endParaRPr/>
          </a:p>
          <a:p>
            <a:pPr indent="-431800" lvl="0" marL="6096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Quorum: 09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/>
              <a:t>Ferramentas +utilizadas</a:t>
            </a:r>
            <a:endParaRPr/>
          </a:p>
          <a:p>
            <a:pPr indent="-431800" lvl="0" marL="609600" rtl="0" algn="l">
              <a:spcBef>
                <a:spcPts val="11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Hyperledger Caliper: 24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/>
              <a:t>Informações de Desempenho</a:t>
            </a:r>
            <a:endParaRPr/>
          </a:p>
          <a:p>
            <a:pPr indent="-431800" lvl="0" marL="609600" rtl="0" algn="l">
              <a:spcBef>
                <a:spcPts val="11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Tempo de Execução</a:t>
            </a:r>
            <a:endParaRPr/>
          </a:p>
          <a:p>
            <a:pPr indent="-431800" lvl="0" marL="6096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Latência</a:t>
            </a:r>
            <a:endParaRPr/>
          </a:p>
          <a:p>
            <a:pPr indent="-431800" lvl="0" marL="6096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Vazão (TPS)</a:t>
            </a:r>
            <a:endParaRPr/>
          </a:p>
          <a:p>
            <a:pPr indent="-431800" lvl="0" marL="6096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Utilização de Recursos: CPU, memória, e largura de banda de rede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g36a9927f800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825" y="1421075"/>
            <a:ext cx="7178450" cy="37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6a9927f800_0_197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a9927f800_0_204"/>
          <p:cNvSpPr txBox="1"/>
          <p:nvPr>
            <p:ph idx="3" type="body"/>
          </p:nvPr>
        </p:nvSpPr>
        <p:spPr>
          <a:xfrm>
            <a:off x="597799" y="1511175"/>
            <a:ext cx="5819700" cy="619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/>
              <a:t>Requisitos de Hardware</a:t>
            </a:r>
            <a:endParaRPr/>
          </a:p>
          <a:p>
            <a:pPr indent="-406400" lvl="0" marL="609600" rtl="0" algn="l">
              <a:spcBef>
                <a:spcPts val="1100"/>
              </a:spcBef>
              <a:spcAft>
                <a:spcPts val="0"/>
              </a:spcAft>
              <a:buSzPts val="1600"/>
              <a:buChar char="●"/>
            </a:pPr>
            <a:r>
              <a:rPr b="1" lang="pt-BR" sz="1600"/>
              <a:t>Processador:</a:t>
            </a:r>
            <a:r>
              <a:rPr lang="pt-BR" sz="1600"/>
              <a:t> mínimo de 2 e máximo de 128 núcleos, com média de 16 núcleos.</a:t>
            </a:r>
            <a:endParaRPr sz="1600"/>
          </a:p>
          <a:p>
            <a:pPr indent="-406400" lvl="0" marL="609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pt-BR" sz="1600"/>
              <a:t>Memória:</a:t>
            </a:r>
            <a:r>
              <a:rPr lang="pt-BR" sz="1600"/>
              <a:t> mínimo de 1 GB (Raspberry Pi) e máximo de 256 GB. Em média, 32 GB.</a:t>
            </a:r>
            <a:endParaRPr sz="1600"/>
          </a:p>
          <a:p>
            <a:pPr indent="-406400" lvl="0" marL="609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pt-BR" sz="1600"/>
              <a:t>Armazenamento</a:t>
            </a:r>
            <a:r>
              <a:rPr lang="pt-BR" sz="1600"/>
              <a:t>: SSD de pelo menos 500GB são os mais comuns, seguido de HDD e NVMe.</a:t>
            </a:r>
            <a:endParaRPr sz="1600"/>
          </a:p>
          <a:p>
            <a:pPr indent="-406400" lvl="0" marL="609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pt-BR" sz="1600"/>
              <a:t>Rede</a:t>
            </a:r>
            <a:r>
              <a:rPr lang="pt-BR" sz="1600"/>
              <a:t>: placas de 1Gbps são mais comuns, seguidas de 10 Gbps e 100 Gbps.</a:t>
            </a:r>
            <a:endParaRPr/>
          </a:p>
        </p:txBody>
      </p:sp>
      <p:pic>
        <p:nvPicPr>
          <p:cNvPr id="352" name="Google Shape;352;g36a9927f800_0_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00" y="3933400"/>
            <a:ext cx="3766826" cy="23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6a9927f800_0_204"/>
          <p:cNvSpPr txBox="1"/>
          <p:nvPr>
            <p:ph idx="3" type="body"/>
          </p:nvPr>
        </p:nvSpPr>
        <p:spPr>
          <a:xfrm>
            <a:off x="6615897" y="1240888"/>
            <a:ext cx="5064000" cy="4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2300"/>
              <a:t>Redes de Teste</a:t>
            </a:r>
            <a:endParaRPr sz="2300"/>
          </a:p>
          <a:p>
            <a:pPr indent="-400050" lvl="0" marL="609600" rtl="0" algn="l">
              <a:spcBef>
                <a:spcPts val="1100"/>
              </a:spcBef>
              <a:spcAft>
                <a:spcPts val="0"/>
              </a:spcAft>
              <a:buSzPts val="1500"/>
              <a:buChar char="●"/>
            </a:pPr>
            <a:r>
              <a:rPr lang="pt-BR" sz="1900"/>
              <a:t>Nuvem:</a:t>
            </a:r>
            <a:endParaRPr sz="1900"/>
          </a:p>
          <a:p>
            <a:pPr indent="-400050" lvl="1" marL="1219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pt-BR" sz="1900"/>
              <a:t>AWS é a mais comum (Ex.: m4.2xlarge, m5d.metal, c5.xlarge, c5.9xlarge)</a:t>
            </a:r>
            <a:endParaRPr sz="1900"/>
          </a:p>
          <a:p>
            <a:pPr indent="-400050" lvl="1" marL="1219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pt-BR" sz="1900"/>
              <a:t>Google Cloud (n1-high-cpu-8)</a:t>
            </a:r>
            <a:endParaRPr sz="1900"/>
          </a:p>
          <a:p>
            <a:pPr indent="-400050" lvl="1" marL="12192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pt-BR" sz="1900"/>
              <a:t>Outras: Datacenter OVH, CloudLab, Nectar Research Cloud.</a:t>
            </a:r>
            <a:endParaRPr sz="1900"/>
          </a:p>
          <a:p>
            <a:pPr indent="-400050" lvl="0" marL="609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900"/>
              <a:t>Servidores de alto desempenho: múltiplos núcleos de CPU e Memória acima de 32 GB</a:t>
            </a:r>
            <a:endParaRPr sz="1900"/>
          </a:p>
          <a:p>
            <a:pPr indent="-400050" lvl="0" marL="609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900"/>
              <a:t>Máquinas de propósito geral: máquinas virtuais</a:t>
            </a:r>
            <a:endParaRPr sz="1900"/>
          </a:p>
          <a:p>
            <a:pPr indent="-400050" lvl="0" marL="6096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900"/>
              <a:t>Dispositivos de baixo custo: Raspberry Pi, Jetson TX2</a:t>
            </a:r>
            <a:endParaRPr sz="2300"/>
          </a:p>
        </p:txBody>
      </p:sp>
      <p:sp>
        <p:nvSpPr>
          <p:cNvPr id="354" name="Google Shape;354;g36a9927f800_0_204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6ae039b92f_0_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Meta 2.1 – Entregas Realizadas</a:t>
            </a:r>
            <a:endParaRPr/>
          </a:p>
        </p:txBody>
      </p:sp>
      <p:sp>
        <p:nvSpPr>
          <p:cNvPr id="361" name="Google Shape;361;g36ae039b92f_0_0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6ae039b92f_0_0"/>
          <p:cNvSpPr txBox="1"/>
          <p:nvPr>
            <p:ph idx="3" type="body"/>
          </p:nvPr>
        </p:nvSpPr>
        <p:spPr>
          <a:xfrm>
            <a:off x="650580" y="1611313"/>
            <a:ext cx="5064000" cy="4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t-BR"/>
              <a:t>Diablo</a:t>
            </a:r>
            <a:r>
              <a:rPr lang="pt-BR"/>
              <a:t>: A Benchmark Suite for Blockchains</a:t>
            </a:r>
            <a:endParaRPr/>
          </a:p>
          <a:p>
            <a:pPr indent="-355600" lvl="0" marL="457200" rtl="0" algn="l">
              <a:spcBef>
                <a:spcPts val="110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200 máquinas com  8 vCPUs e 16 GiB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10 países em 5 continentes</a:t>
            </a:r>
            <a:endParaRPr/>
          </a:p>
        </p:txBody>
      </p:sp>
      <p:sp>
        <p:nvSpPr>
          <p:cNvPr id="363" name="Google Shape;363;g36ae039b92f_0_0"/>
          <p:cNvSpPr txBox="1"/>
          <p:nvPr>
            <p:ph idx="4" type="body"/>
          </p:nvPr>
        </p:nvSpPr>
        <p:spPr>
          <a:xfrm>
            <a:off x="6477453" y="1611313"/>
            <a:ext cx="4941900" cy="4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g36ae039b9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75" y="3264288"/>
            <a:ext cx="103632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36ae039b92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050" y="800100"/>
            <a:ext cx="5064000" cy="24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36ae039b92f_0_0"/>
          <p:cNvSpPr txBox="1"/>
          <p:nvPr/>
        </p:nvSpPr>
        <p:spPr>
          <a:xfrm>
            <a:off x="1021200" y="6388575"/>
            <a:ext cx="48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https://doi.org/10.1145/3552326.3567482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a9927f800_0_276"/>
          <p:cNvSpPr txBox="1"/>
          <p:nvPr/>
        </p:nvSpPr>
        <p:spPr>
          <a:xfrm>
            <a:off x="637875" y="1449000"/>
            <a:ext cx="9045900" cy="5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609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Identificação de métricas relevantes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Latência de transação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TPS - Transações por segundo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Tempo de execução de transações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Tempo de execução de outras operações na rede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Consumo de recursos (CPU, RAM e Disco)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Consumo de energia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0" marL="609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Ferramentas de monitoramento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Foco em Hyperledeger Fabric e Besu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Prometheus + Grafana (ambas)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Caliper (ambas) - Benchmark de uso da Blockchain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 Explorer (Fabric) e BlockScout (Besu)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2" name="Google Shape;372;g36a9927f800_0_276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a9927f800_0_282"/>
          <p:cNvSpPr txBox="1"/>
          <p:nvPr/>
        </p:nvSpPr>
        <p:spPr>
          <a:xfrm>
            <a:off x="637870" y="1374825"/>
            <a:ext cx="52287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609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Prometheus + Grafana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Infra: CPU, memória, disco, rede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App: requisições, latência, tx erro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peers, block height, propagation+delay, etc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78" name="Google Shape;378;g36a9927f800_0_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333" y="415433"/>
            <a:ext cx="5101870" cy="28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6a9927f800_0_282"/>
          <p:cNvSpPr txBox="1"/>
          <p:nvPr/>
        </p:nvSpPr>
        <p:spPr>
          <a:xfrm>
            <a:off x="5879333" y="3153667"/>
            <a:ext cx="588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https://medium.com/coinmonks/hyperledger-fabric-v2-x-monitoring-using-prometheus-974e433073f5</a:t>
            </a:r>
            <a:endParaRPr sz="900"/>
          </a:p>
        </p:txBody>
      </p:sp>
      <p:pic>
        <p:nvPicPr>
          <p:cNvPr id="380" name="Google Shape;380;g36a9927f800_0_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333" y="3429007"/>
            <a:ext cx="5101870" cy="30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6a9927f800_0_282"/>
          <p:cNvSpPr txBox="1"/>
          <p:nvPr/>
        </p:nvSpPr>
        <p:spPr>
          <a:xfrm>
            <a:off x="5879333" y="6368100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https://grafana.com/grafana/dashboards/16455-besu-full/</a:t>
            </a:r>
            <a:endParaRPr sz="1100"/>
          </a:p>
        </p:txBody>
      </p:sp>
      <p:pic>
        <p:nvPicPr>
          <p:cNvPr id="382" name="Google Shape;382;g36a9927f800_0_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0143" y="3641017"/>
            <a:ext cx="3692491" cy="28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6a9927f800_0_282"/>
          <p:cNvSpPr txBox="1"/>
          <p:nvPr/>
        </p:nvSpPr>
        <p:spPr>
          <a:xfrm>
            <a:off x="9879333" y="6255033"/>
            <a:ext cx="1213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</a:rPr>
              <a:t>Besu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84" name="Google Shape;384;g36a9927f800_0_28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6e5fd1665_0_16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 – Objetivos e Atividades</a:t>
            </a:r>
            <a:endParaRPr b="1"/>
          </a:p>
        </p:txBody>
      </p:sp>
      <p:sp>
        <p:nvSpPr>
          <p:cNvPr id="150" name="Google Shape;150;g366e5fd1665_0_16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51" name="Google Shape;151;g366e5fd1665_0_16"/>
          <p:cNvSpPr/>
          <p:nvPr/>
        </p:nvSpPr>
        <p:spPr>
          <a:xfrm>
            <a:off x="430100" y="3275225"/>
            <a:ext cx="10679700" cy="104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66e5fd1665_0_16"/>
          <p:cNvSpPr txBox="1"/>
          <p:nvPr>
            <p:ph idx="3" type="body"/>
          </p:nvPr>
        </p:nvSpPr>
        <p:spPr>
          <a:xfrm>
            <a:off x="650580" y="1611313"/>
            <a:ext cx="108924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Testbed e P&amp;D em Blockchain e suas tecnologias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2.1 – Testbed Blockchain </a:t>
            </a:r>
            <a:r>
              <a:rPr lang="pt-BR">
                <a:latin typeface="Barlow"/>
                <a:ea typeface="Barlow"/>
                <a:cs typeface="Barlow"/>
                <a:sym typeface="Barlow"/>
              </a:rPr>
              <a:t>- Implantação e operação de testbed para P&amp;D em tecnologias de blockchain, agnóstico à plataforma blockchain.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2.2 – P&amp;D em Blockchain </a:t>
            </a:r>
            <a:r>
              <a:rPr lang="pt-BR">
                <a:latin typeface="Barlow"/>
                <a:ea typeface="Barlow"/>
                <a:cs typeface="Barlow"/>
                <a:sym typeface="Barlow"/>
              </a:rPr>
              <a:t>- Pesquisa e Desenvolvimento em Escalabilidade, Segurança,  Descentralização e Tecnologias Habilitadoras Blockchain.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a9927f800_0_294"/>
          <p:cNvSpPr txBox="1"/>
          <p:nvPr/>
        </p:nvSpPr>
        <p:spPr>
          <a:xfrm>
            <a:off x="637867" y="1365200"/>
            <a:ext cx="104424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609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Hyperledger Explorer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É uma ferramenta web para visualizar e monitorar redes blockchain do Hyperledger Fabric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Permite acessar informações como blocos, transações, canais, contratos inteligentes e participantes da rede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É necessário conectar a uma rede Fabric configurada, permitindo consultas em tempo real sobre o estado da blockchain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Infraestrutura necessária: CPU, memória, disco, rede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Informações: blocos, transações, nodes, chaincodes, channels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0" name="Google Shape;390;g36a9927f800_0_294"/>
          <p:cNvSpPr txBox="1"/>
          <p:nvPr/>
        </p:nvSpPr>
        <p:spPr>
          <a:xfrm>
            <a:off x="7850833" y="6255033"/>
            <a:ext cx="32421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</a:rPr>
              <a:t>Hyperledger Explorer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91" name="Google Shape;391;g36a9927f800_0_294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6a9927f800_0_363"/>
          <p:cNvSpPr txBox="1"/>
          <p:nvPr/>
        </p:nvSpPr>
        <p:spPr>
          <a:xfrm>
            <a:off x="637866" y="1317733"/>
            <a:ext cx="56796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609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Hyperledger Explorer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7" name="Google Shape;397;g36a9927f800_0_363"/>
          <p:cNvSpPr txBox="1"/>
          <p:nvPr/>
        </p:nvSpPr>
        <p:spPr>
          <a:xfrm>
            <a:off x="7850833" y="6255033"/>
            <a:ext cx="32421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</a:rPr>
              <a:t>Hyperledger Explorer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98" name="Google Shape;398;g36a9927f800_0_363"/>
          <p:cNvSpPr txBox="1"/>
          <p:nvPr/>
        </p:nvSpPr>
        <p:spPr>
          <a:xfrm>
            <a:off x="2413200" y="6273033"/>
            <a:ext cx="47775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</a:rPr>
              <a:t>https://blockchain-explorer.readthedocs.io/en/main/presentation/index.html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399" name="Google Shape;399;g36a9927f800_0_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267" y="1846633"/>
            <a:ext cx="8674862" cy="44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36a9927f800_0_363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a9927f800_0_372"/>
          <p:cNvSpPr txBox="1"/>
          <p:nvPr/>
        </p:nvSpPr>
        <p:spPr>
          <a:xfrm>
            <a:off x="637875" y="1360025"/>
            <a:ext cx="61200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609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Hyperledger Caliper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Ferramenta de benchmark para blockchains. 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Permite avaliar e medir o desempenho de redes blockchain Hyperledger Besu, Ethereum and Hyperledger Fabric.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Throughput (TPS), Latência, Taxa de Sucesso, Uso de Recursos (CPU/RAM/Disk).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1800" lvl="1" marL="1219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Executa workloads simulados com diferentes cenários, taxas de transação e concorrência, medindo o desempenho da rede blockchain.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6" name="Google Shape;406;g36a9927f800_0_372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  <p:sp>
        <p:nvSpPr>
          <p:cNvPr id="407" name="Google Shape;407;g36a9927f800_0_372"/>
          <p:cNvSpPr txBox="1"/>
          <p:nvPr/>
        </p:nvSpPr>
        <p:spPr>
          <a:xfrm>
            <a:off x="330375" y="6255025"/>
            <a:ext cx="631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https://www.altoros.com/blog/hyperledger-caliper-to-provide-benchmarking-for-blockchain-systems</a:t>
            </a:r>
            <a:endParaRPr/>
          </a:p>
        </p:txBody>
      </p:sp>
      <p:pic>
        <p:nvPicPr>
          <p:cNvPr id="408" name="Google Shape;408;g36a9927f800_0_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325" y="4392599"/>
            <a:ext cx="5129327" cy="234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36a9927f800_0_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0275" y="1082751"/>
            <a:ext cx="4713670" cy="28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36a9927f800_0_372"/>
          <p:cNvSpPr txBox="1"/>
          <p:nvPr/>
        </p:nvSpPr>
        <p:spPr>
          <a:xfrm>
            <a:off x="7008200" y="4004238"/>
            <a:ext cx="47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http://dx.doi.org/10.1109/ACCESS.2022.3227969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66e5fd1665_0_207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2.1 – 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Planejamento até o final do projeto (28/02/2026)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g366e5fd1665_0_207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17" name="Google Shape;417;g366e5fd1665_0_207"/>
          <p:cNvSpPr txBox="1"/>
          <p:nvPr/>
        </p:nvSpPr>
        <p:spPr>
          <a:xfrm>
            <a:off x="487925" y="1208475"/>
            <a:ext cx="5030400" cy="5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00" lIns="90825" spcFirstLastPara="1" rIns="90825" wrap="square" tIns="45400">
            <a:noAutofit/>
          </a:bodyPr>
          <a:lstStyle/>
          <a:p>
            <a:pPr indent="-429783" lvl="0" marL="605567" rtl="0" algn="l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ntend</a:t>
            </a: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mento aprofundado das métricas de desempenho mais relevantes e sua correlação</a:t>
            </a:r>
            <a:r>
              <a:rPr b="1"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permitindo a avaliação detalhada de aspectos como latências, taxa de transações, consumo dos recursos, funcionamento geral e capacidade da rede e resiliência da rede, entre outros.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Validar os procedimentos em ambientes de experimentação</a:t>
            </a: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do projeto ILIADA. - até 09/2025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4" lvl="1" marL="121113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Roteiros de instalação e uso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4" lvl="1" marL="121113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ódulos para ambientes ILIADA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Documentar os resultados e propor um guia</a:t>
            </a: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futura aplicação. - até 11/2025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Participação no relatório final de descrição do Testbed - </a:t>
            </a: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/202</a:t>
            </a:r>
            <a:r>
              <a:rPr lang="pt-BR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g366e5fd1665_0_207"/>
          <p:cNvSpPr txBox="1"/>
          <p:nvPr/>
        </p:nvSpPr>
        <p:spPr>
          <a:xfrm>
            <a:off x="6155075" y="1208475"/>
            <a:ext cx="5030400" cy="5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00" lIns="90825" spcFirstLastPara="1" rIns="90825" wrap="square" tIns="454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Testes de Desempenho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Identificação de fatores críticos que impactam o desempenho da plataforma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Métricas pelo levantamento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Latência de transação, TPS - Transações por segundo, tempo de execução de transações e outras operações na rede, consumo de recursos como CPU, RAM e Disco, consumo de energia, poder de hash.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Outras m</a:t>
            </a:r>
            <a:r>
              <a:rPr b="1"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étricas a serem adicionadas: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lang="pt-BR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Tamanho do bloco, blocos gerados por node, transações geradas por node.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6ac06184d4_0_169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2.1 – Planejamento até o final do projeto (28/02/2026)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g36ac06184d4_0_169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25" name="Google Shape;425;g36ac06184d4_0_169"/>
          <p:cNvSpPr txBox="1"/>
          <p:nvPr/>
        </p:nvSpPr>
        <p:spPr>
          <a:xfrm>
            <a:off x="487925" y="1244375"/>
            <a:ext cx="9681000" cy="54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00" lIns="90825" spcFirstLastPara="1" rIns="90825" wrap="square" tIns="45400">
            <a:noAutofit/>
          </a:bodyPr>
          <a:lstStyle/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Formulário de Pesquisa sobre o uso do testbed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Finalização do desenvolvimento dos tipos de instalação Blockchain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Inclusão de todos os usuários na VPN ILIADA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Atendimento a demandas dos </a:t>
            </a: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usuários (principalmente</a:t>
            </a: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Portal EasyLedger)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Definição do procedimento de atendimento a usuários junto à GSEC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6ac06184d4_0_20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2.1 – Planejamento até o final do projeto (28/02/2026)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g36ac06184d4_0_20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32" name="Google Shape;432;g36ac06184d4_0_201"/>
          <p:cNvSpPr txBox="1"/>
          <p:nvPr/>
        </p:nvSpPr>
        <p:spPr>
          <a:xfrm>
            <a:off x="487925" y="1244375"/>
            <a:ext cx="9681000" cy="54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00" lIns="90825" spcFirstLastPara="1" rIns="90825" wrap="square" tIns="45400">
            <a:noAutofit/>
          </a:bodyPr>
          <a:lstStyle/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Término da versão 2 da infraestrutura de Cloud para o testbed (GCI/GSEC)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Apresentação do artigo aceito no CBlockchain (CSBC 2025) 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Minicurso Hands-on Testbed ILIADA para o WTestbeds (CSBC 2025) 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Submissão de artigo para o BrWeb3 (WebMedia 2025 PUC-Rio) 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Participação no AIOR 2025</a:t>
            </a: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3" lvl="0" marL="605567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Entrega à SOFTEX do Relatório com a descrição completa do Testbed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-429784" lvl="1" marL="1211136" rtl="0" algn="l">
              <a:lnSpc>
                <a:spcPct val="8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○"/>
            </a:pP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Data: 13/Nov/2025 (</a:t>
            </a: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alteração</a:t>
            </a:r>
            <a:r>
              <a:rPr b="1" lang="pt-BR" sz="2000">
                <a:latin typeface="Roboto"/>
                <a:ea typeface="Roboto"/>
                <a:cs typeface="Roboto"/>
                <a:sym typeface="Roboto"/>
              </a:rPr>
              <a:t> para Fev/2026 a confirmar)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6ac06184d4_0_195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Desvios, Pendências e Pontos de Atenção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g36ac06184d4_0_195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39" name="Google Shape;439;g36ac06184d4_0_195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Pontos de Atenção: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Atrasos nos roteiros de instalação de ferramentas, como as ferramentas de monitoramento e benchmark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Atrasos nos modelos de instalação de blockchain em configurações avançadas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Muitas demandas dos usuários para o Portal, impedindo a adição de novas plataformas ou versões das plataformas existentes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800"/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66e5fd1665_0_6"/>
          <p:cNvSpPr txBox="1"/>
          <p:nvPr>
            <p:ph idx="1" type="body"/>
          </p:nvPr>
        </p:nvSpPr>
        <p:spPr>
          <a:xfrm>
            <a:off x="1426257" y="3096986"/>
            <a:ext cx="29934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/>
              <a:t>Obrigado.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6a9927f800_0_170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"/>
                <a:ea typeface="Roboto"/>
                <a:cs typeface="Roboto"/>
                <a:sym typeface="Roboto"/>
              </a:rPr>
              <a:t>Meta 2.1 – Planejamento até o final do projeto (28/2/2026)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g36a9927f800_0_170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51" name="Google Shape;451;g36a9927f800_0_170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O que está faltando? (Focar nas entregas principais)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    Quais são as entregas previstas? (Relacionar com o cronograma geral)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    Há atividades ou entregas atrasadas? (indicar impactos e ações corretivas)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921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  Riscos e Mitigações: Se há riscos para as próximas entregas, já destacar ações para mitigá-los. (alinhar com a equipe da meta antes da reunião)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6e5fd1665_0_213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Desvios, Pendências e Pontos de Atenção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g366e5fd1665_0_213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58" name="Google Shape;458;g366e5fd1665_0_213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Houveram desvios no planejamento? (Incluir ações corretivas já adotadas ou necessárias)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800"/>
              <a:t>Há alguma questão pendente que precisa de alinhamento ou tomada de decisão?</a:t>
            </a:r>
            <a:endParaRPr sz="1800"/>
          </a:p>
          <a:p>
            <a:pPr indent="0" lvl="1" marL="0" rtl="0" algn="l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6e5fd1665_0_7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Equipe Atualizada</a:t>
            </a:r>
            <a:endParaRPr b="1"/>
          </a:p>
        </p:txBody>
      </p:sp>
      <p:sp>
        <p:nvSpPr>
          <p:cNvPr id="158" name="Google Shape;158;g366e5fd1665_0_7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59" name="Google Shape;159;g366e5fd1665_0_71"/>
          <p:cNvSpPr txBox="1"/>
          <p:nvPr>
            <p:ph idx="3" type="body"/>
          </p:nvPr>
        </p:nvSpPr>
        <p:spPr>
          <a:xfrm>
            <a:off x="650575" y="1257625"/>
            <a:ext cx="6495000" cy="50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Equipe RNP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Luiz Eduardo Folly de Campos (RNP)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Vinícius Henrique Rodrigues Chagas da Silva (FIAP)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Francisco Ronald Araújo Barbosa (UFC)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Luiz Eduardo Folly de Campos (RNP)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Kauane Cordeiro (RNP)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Luis Carlos Erpen De Bona (UFPR)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Luiz Antonio Rodrigues (UNIOESTE)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Luiz Felipe Fonseca Rosa (UNIOESTE/SUSE)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Gabriela Stein (UNIOESTE/UFPR)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0" name="Google Shape;160;g366e5fd1665_0_71"/>
          <p:cNvSpPr txBox="1"/>
          <p:nvPr>
            <p:ph idx="3" type="body"/>
          </p:nvPr>
        </p:nvSpPr>
        <p:spPr>
          <a:xfrm>
            <a:off x="8208150" y="1257625"/>
            <a:ext cx="27294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Equipe CPqD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Eduardo Baldin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Bruno Evaristo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6e5fd1665_0_0"/>
          <p:cNvSpPr txBox="1"/>
          <p:nvPr>
            <p:ph idx="1" type="body"/>
          </p:nvPr>
        </p:nvSpPr>
        <p:spPr>
          <a:xfrm>
            <a:off x="8175399" y="832106"/>
            <a:ext cx="31674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t-BR"/>
              <a:t>Meta 2</a:t>
            </a:r>
            <a:endParaRPr/>
          </a:p>
        </p:txBody>
      </p:sp>
      <p:sp>
        <p:nvSpPr>
          <p:cNvPr id="464" name="Google Shape;464;g366e5fd1665_0_0"/>
          <p:cNvSpPr txBox="1"/>
          <p:nvPr>
            <p:ph idx="2" type="body"/>
          </p:nvPr>
        </p:nvSpPr>
        <p:spPr>
          <a:xfrm>
            <a:off x="8175399" y="1692077"/>
            <a:ext cx="3167400" cy="21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P&amp;D em nova geração de redes blockchain e suas tecnologias</a:t>
            </a:r>
            <a:endParaRPr/>
          </a:p>
        </p:txBody>
      </p:sp>
      <p:sp>
        <p:nvSpPr>
          <p:cNvPr id="465" name="Google Shape;465;g366e5fd1665_0_0"/>
          <p:cNvSpPr txBox="1"/>
          <p:nvPr>
            <p:ph idx="3" type="body"/>
          </p:nvPr>
        </p:nvSpPr>
        <p:spPr>
          <a:xfrm>
            <a:off x="8175625" y="5062197"/>
            <a:ext cx="31674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/>
              <a:t>Campinas   2024-07-16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/>
              <a:t>Reinaldo Cézar de Morais Gomes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/>
              <a:t>Luiz Eduardo Folly de Campos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 – Agenda</a:t>
            </a:r>
            <a:endParaRPr b="1"/>
          </a:p>
        </p:txBody>
      </p:sp>
      <p:sp>
        <p:nvSpPr>
          <p:cNvPr id="471" name="Google Shape;471;p2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72" name="Google Shape;472;p2"/>
          <p:cNvSpPr txBox="1"/>
          <p:nvPr>
            <p:ph idx="3" type="body"/>
          </p:nvPr>
        </p:nvSpPr>
        <p:spPr>
          <a:xfrm>
            <a:off x="638290" y="1611313"/>
            <a:ext cx="10239507" cy="4130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Objetivo e Atividades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Equipe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Cronograma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Entregas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Pontos de Atenção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Atividades Presenciais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 – Objetivo e Atividades</a:t>
            </a:r>
            <a:endParaRPr b="1"/>
          </a:p>
        </p:txBody>
      </p:sp>
      <p:sp>
        <p:nvSpPr>
          <p:cNvPr id="478" name="Google Shape;478;p3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79" name="Google Shape;479;p3"/>
          <p:cNvSpPr txBox="1"/>
          <p:nvPr>
            <p:ph idx="3" type="body"/>
          </p:nvPr>
        </p:nvSpPr>
        <p:spPr>
          <a:xfrm>
            <a:off x="650580" y="1611313"/>
            <a:ext cx="10892540" cy="464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Testbed e P&amp;D em Blockchain e suas tecnologias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2.1 – Testbed Blockchain </a:t>
            </a:r>
            <a:r>
              <a:rPr lang="pt-BR">
                <a:latin typeface="Barlow"/>
                <a:ea typeface="Barlow"/>
                <a:cs typeface="Barlow"/>
                <a:sym typeface="Barlow"/>
              </a:rPr>
              <a:t>- Implantação e operação de testbed para P&amp;D em tecnologias de blockchain, agnóstico à plataforma blockchain.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2.2 – P&amp;D em Blockchain </a:t>
            </a:r>
            <a:r>
              <a:rPr lang="pt-BR">
                <a:latin typeface="Barlow"/>
                <a:ea typeface="Barlow"/>
                <a:cs typeface="Barlow"/>
                <a:sym typeface="Barlow"/>
              </a:rPr>
              <a:t>- Pesquisa e Desenvolvimento em Escalabilidade, Segurança,  Descentralização e Tecnologias Habilitadoras Blockchain.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 Medium"/>
                <a:ea typeface="Roboto Medium"/>
                <a:cs typeface="Roboto Medium"/>
                <a:sym typeface="Roboto Medium"/>
              </a:rPr>
              <a:t>Meta 2.2 – Chamada Publicada</a:t>
            </a:r>
            <a:endParaRPr b="1"/>
          </a:p>
        </p:txBody>
      </p:sp>
      <p:sp>
        <p:nvSpPr>
          <p:cNvPr id="485" name="Google Shape;485;p4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86" name="Google Shape;486;p4"/>
          <p:cNvSpPr txBox="1"/>
          <p:nvPr>
            <p:ph idx="3" type="body"/>
          </p:nvPr>
        </p:nvSpPr>
        <p:spPr>
          <a:xfrm>
            <a:off x="650580" y="1611313"/>
            <a:ext cx="9784892" cy="412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Roboto"/>
                <a:ea typeface="Roboto"/>
                <a:cs typeface="Roboto"/>
                <a:sym typeface="Roboto"/>
              </a:rPr>
              <a:t>Fomentar projetos de P&amp;D que contribuam na identificação de soluções para os principais desafios existentes para a criação de uma infraestrutura de blockchain </a:t>
            </a:r>
            <a:endParaRPr sz="2400"/>
          </a:p>
          <a:p>
            <a:pPr indent="-215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pt-BR" sz="2200">
                <a:latin typeface="Roboto"/>
                <a:ea typeface="Roboto"/>
                <a:cs typeface="Roboto"/>
                <a:sym typeface="Roboto"/>
              </a:rPr>
              <a:t>Desenvolvimento de estudos avançados </a:t>
            </a:r>
            <a:endParaRPr sz="2200"/>
          </a:p>
          <a:p>
            <a:pPr indent="-2032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t/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pt-BR" sz="2200">
                <a:latin typeface="Roboto"/>
                <a:ea typeface="Roboto"/>
                <a:cs typeface="Roboto"/>
                <a:sym typeface="Roboto"/>
              </a:rPr>
              <a:t>Desenvolvimento de novas soluções que possam evoluir tecnologias para testbeds de redes blockchain existentes </a:t>
            </a:r>
            <a:endParaRPr sz="2200"/>
          </a:p>
          <a:p>
            <a:pPr indent="-203200" lvl="1" marL="1028700" rtl="0" algn="l">
              <a:lnSpc>
                <a:spcPct val="13181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t/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1028700" rtl="0" algn="l">
              <a:lnSpc>
                <a:spcPct val="131818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pt-BR" sz="2200">
                <a:latin typeface="Roboto"/>
                <a:ea typeface="Roboto"/>
                <a:cs typeface="Roboto"/>
                <a:sym typeface="Roboto"/>
              </a:rPr>
              <a:t>Viabilizar a construção de plataformas mais fáceis para o desenvolvimento de aplicações baseadas nessa tecnologia </a:t>
            </a:r>
            <a:endParaRPr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2.2 – Cronograma</a:t>
            </a:r>
            <a:endParaRPr b="1"/>
          </a:p>
        </p:txBody>
      </p:sp>
      <p:sp>
        <p:nvSpPr>
          <p:cNvPr id="492" name="Google Shape;492;p5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93" name="Google Shape;493;p5"/>
          <p:cNvSpPr txBox="1"/>
          <p:nvPr>
            <p:ph idx="3" type="body"/>
          </p:nvPr>
        </p:nvSpPr>
        <p:spPr>
          <a:xfrm>
            <a:off x="650580" y="1611313"/>
            <a:ext cx="9348443" cy="464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Divulgação da Chamada de GTs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Período de Submissão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Avaliação das Propostas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Contratação 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dos GTs Selecionados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Execução dos GTs Selecionados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494" name="Google Shape;494;p5"/>
          <p:cNvGraphicFramePr/>
          <p:nvPr/>
        </p:nvGraphicFramePr>
        <p:xfrm>
          <a:off x="4893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666500"/>
                <a:gridCol w="666500"/>
                <a:gridCol w="666500"/>
                <a:gridCol w="666500"/>
                <a:gridCol w="666500"/>
                <a:gridCol w="1999475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Nov/24-Out/25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5" name="Google Shape;495;p5"/>
          <p:cNvSpPr/>
          <p:nvPr/>
        </p:nvSpPr>
        <p:spPr>
          <a:xfrm>
            <a:off x="8366680" y="4939296"/>
            <a:ext cx="185568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379" y="2569598"/>
            <a:ext cx="643861" cy="3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"/>
          <p:cNvSpPr/>
          <p:nvPr/>
        </p:nvSpPr>
        <p:spPr>
          <a:xfrm>
            <a:off x="6237216" y="3794879"/>
            <a:ext cx="64561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"/>
          <p:cNvSpPr/>
          <p:nvPr/>
        </p:nvSpPr>
        <p:spPr>
          <a:xfrm>
            <a:off x="6954914" y="4370809"/>
            <a:ext cx="1327866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"/>
          <p:cNvSpPr/>
          <p:nvPr/>
        </p:nvSpPr>
        <p:spPr>
          <a:xfrm>
            <a:off x="4890424" y="2572134"/>
            <a:ext cx="64561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"/>
          <p:cNvSpPr/>
          <p:nvPr/>
        </p:nvSpPr>
        <p:spPr>
          <a:xfrm>
            <a:off x="5537239" y="3201227"/>
            <a:ext cx="64561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0193" y="3198691"/>
            <a:ext cx="316024" cy="3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 Medium"/>
                <a:ea typeface="Roboto Medium"/>
                <a:cs typeface="Roboto Medium"/>
                <a:sym typeface="Roboto Medium"/>
              </a:rPr>
              <a:t>Meta 2.2 – Cronograma</a:t>
            </a:r>
            <a:endParaRPr b="1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7" name="Google Shape;507;p6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graphicFrame>
        <p:nvGraphicFramePr>
          <p:cNvPr id="508" name="Google Shape;508;p6"/>
          <p:cNvGraphicFramePr/>
          <p:nvPr/>
        </p:nvGraphicFramePr>
        <p:xfrm>
          <a:off x="4893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539650"/>
                <a:gridCol w="539650"/>
                <a:gridCol w="539650"/>
                <a:gridCol w="539650"/>
                <a:gridCol w="539650"/>
                <a:gridCol w="539650"/>
                <a:gridCol w="539650"/>
                <a:gridCol w="539650"/>
                <a:gridCol w="539650"/>
                <a:gridCol w="539650"/>
                <a:gridCol w="539650"/>
                <a:gridCol w="53965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Jan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rlow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8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9" name="Google Shape;509;p6"/>
          <p:cNvSpPr/>
          <p:nvPr/>
        </p:nvSpPr>
        <p:spPr>
          <a:xfrm>
            <a:off x="4890427" y="2474289"/>
            <a:ext cx="647999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"/>
          <p:cNvSpPr txBox="1"/>
          <p:nvPr>
            <p:ph idx="3" type="body"/>
          </p:nvPr>
        </p:nvSpPr>
        <p:spPr>
          <a:xfrm>
            <a:off x="650580" y="2476279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Execução dos GTs Selecionados</a:t>
            </a:r>
            <a:endParaRPr/>
          </a:p>
        </p:txBody>
      </p:sp>
      <p:sp>
        <p:nvSpPr>
          <p:cNvPr id="511" name="Google Shape;511;p6"/>
          <p:cNvSpPr txBox="1"/>
          <p:nvPr>
            <p:ph idx="3" type="body"/>
          </p:nvPr>
        </p:nvSpPr>
        <p:spPr>
          <a:xfrm>
            <a:off x="1095211" y="3349830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1o Relatório de Acompanhamento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  Cronograma de Marcos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  Relatório de prospecção</a:t>
            </a:r>
            <a:endParaRPr sz="1600"/>
          </a:p>
        </p:txBody>
      </p:sp>
      <p:sp>
        <p:nvSpPr>
          <p:cNvPr id="512" name="Google Shape;512;p6"/>
          <p:cNvSpPr txBox="1"/>
          <p:nvPr/>
        </p:nvSpPr>
        <p:spPr>
          <a:xfrm>
            <a:off x="1096983" y="4574347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2o Relatório de Acompanhamento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  Modelagem de Protótipo ou PoC 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  Planejamento de implementação 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  Plano de testes 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6"/>
          <p:cNvSpPr txBox="1"/>
          <p:nvPr/>
        </p:nvSpPr>
        <p:spPr>
          <a:xfrm>
            <a:off x="1098755" y="5976073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Relatório Final e Whitepaper</a:t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  Avaliação do Protótipo ou PoC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  Artefatos de Software 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  Demonstradores produzidos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4" name="Google Shape;5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7519" y="3012621"/>
            <a:ext cx="493234" cy="3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/>
          <p:nvPr/>
        </p:nvSpPr>
        <p:spPr>
          <a:xfrm>
            <a:off x="6024564" y="3015157"/>
            <a:ext cx="494983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9077" y="3978411"/>
            <a:ext cx="493234" cy="3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6"/>
          <p:cNvSpPr/>
          <p:nvPr/>
        </p:nvSpPr>
        <p:spPr>
          <a:xfrm>
            <a:off x="8656122" y="3980947"/>
            <a:ext cx="494983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1030" y="5369504"/>
            <a:ext cx="493234" cy="3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"/>
          <p:cNvSpPr/>
          <p:nvPr/>
        </p:nvSpPr>
        <p:spPr>
          <a:xfrm>
            <a:off x="10818075" y="5372040"/>
            <a:ext cx="494983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 Light"/>
                <a:ea typeface="Roboto Light"/>
                <a:cs typeface="Roboto Light"/>
                <a:sym typeface="Roboto Light"/>
              </a:rPr>
              <a:t>Meta 2.2 – Entregas</a:t>
            </a:r>
            <a:endParaRPr/>
          </a:p>
        </p:txBody>
      </p:sp>
      <p:sp>
        <p:nvSpPr>
          <p:cNvPr id="525" name="Google Shape;525;p7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26" name="Google Shape;526;p7"/>
          <p:cNvSpPr txBox="1"/>
          <p:nvPr/>
        </p:nvSpPr>
        <p:spPr>
          <a:xfrm>
            <a:off x="650580" y="1611312"/>
            <a:ext cx="9021321" cy="39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Data da Entrega – Entregável Previsto para a Softex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13/11/2025</a:t>
            </a:r>
            <a:r>
              <a:rPr b="0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- Códigos fonte dos artefatos desenvolvidos em repositório e documentação associada em acesso público.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13/11/2025</a:t>
            </a:r>
            <a:r>
              <a:rPr b="0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- Relatório Técnico com a descrição de acompanhamento das soluções desenvolvidas. Códigos fonte e documentação associada.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2.2 – </a:t>
            </a:r>
            <a:r>
              <a:rPr b="1" lang="pt-BR">
                <a:latin typeface="Roboto Light"/>
                <a:ea typeface="Roboto Light"/>
                <a:cs typeface="Roboto Light"/>
                <a:sym typeface="Roboto Light"/>
              </a:rPr>
              <a:t>Pontos de Atenção</a:t>
            </a:r>
            <a:endParaRPr/>
          </a:p>
        </p:txBody>
      </p:sp>
      <p:sp>
        <p:nvSpPr>
          <p:cNvPr id="532" name="Google Shape;532;p8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33" name="Google Shape;533;p8"/>
          <p:cNvSpPr txBox="1"/>
          <p:nvPr>
            <p:ph idx="3" type="body"/>
          </p:nvPr>
        </p:nvSpPr>
        <p:spPr>
          <a:xfrm>
            <a:off x="650580" y="1611313"/>
            <a:ext cx="9784892" cy="412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Avaliação de propostas</a:t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 </a:t>
            </a:r>
            <a:r>
              <a:rPr lang="pt-BR" sz="1800">
                <a:latin typeface="Barlow"/>
                <a:ea typeface="Barlow"/>
                <a:cs typeface="Barlow"/>
                <a:sym typeface="Barlow"/>
              </a:rPr>
              <a:t>Planejamento de até 8 projetos de R$ 132.000,00</a:t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Início e acompanhamento dos projetos</a:t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Dependência da Infraestrutura</a:t>
            </a:r>
            <a:endParaRPr/>
          </a:p>
          <a:p>
            <a:pPr indent="0" lvl="0" marL="0" rtl="0" algn="l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 </a:t>
            </a:r>
            <a:r>
              <a:rPr lang="pt-BR" sz="1800">
                <a:latin typeface="Barlow"/>
                <a:ea typeface="Barlow"/>
                <a:cs typeface="Barlow"/>
                <a:sym typeface="Barlow"/>
              </a:rPr>
              <a:t>Indicação por parte dos GTs da Infraestrutura pretendida/necessária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Equipe</a:t>
            </a:r>
            <a:endParaRPr b="1"/>
          </a:p>
        </p:txBody>
      </p:sp>
      <p:sp>
        <p:nvSpPr>
          <p:cNvPr id="539" name="Google Shape;539;p9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40" name="Google Shape;540;p9"/>
          <p:cNvSpPr txBox="1"/>
          <p:nvPr>
            <p:ph idx="3" type="body"/>
          </p:nvPr>
        </p:nvSpPr>
        <p:spPr>
          <a:xfrm>
            <a:off x="650580" y="1611313"/>
            <a:ext cx="8304884" cy="464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Luiz Eduardo Folly de Campos (RNP)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Vinícius Henrique Rodrigues Chagas da Silva (FIAP)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Francisco Ronald Araújo Barbosa (UFC)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Luis Carlos Erpen De Bona (UFPR)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Luiz Antonio Rodrigues (UNIOESTE)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Luiz Felipe Fonseca Rosa (UNIOESTE)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Gabriela Stein (UNIOESTE)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331" y="5518844"/>
            <a:ext cx="792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0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Cronograma</a:t>
            </a:r>
            <a:endParaRPr b="1"/>
          </a:p>
        </p:txBody>
      </p:sp>
      <p:sp>
        <p:nvSpPr>
          <p:cNvPr id="547" name="Google Shape;547;p10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48" name="Google Shape;548;p10"/>
          <p:cNvSpPr txBox="1"/>
          <p:nvPr>
            <p:ph idx="3" type="body"/>
          </p:nvPr>
        </p:nvSpPr>
        <p:spPr>
          <a:xfrm>
            <a:off x="650580" y="1611313"/>
            <a:ext cx="9348443" cy="464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Contratação de Bolsistas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Definição de Especificações HW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Planejamento de Arquitetura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Compra de Equipamentos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Front-end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Back-end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49" name="Google Shape;5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1380" y="2934174"/>
            <a:ext cx="4065750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031" y="3362799"/>
            <a:ext cx="1101240" cy="317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1" name="Google Shape;551;p10"/>
          <p:cNvGraphicFramePr/>
          <p:nvPr/>
        </p:nvGraphicFramePr>
        <p:xfrm>
          <a:off x="4893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52" name="Google Shape;5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838" y="3791479"/>
            <a:ext cx="2911292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159" y="4220560"/>
            <a:ext cx="2955089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378" y="5060091"/>
            <a:ext cx="6463122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379" y="4639654"/>
            <a:ext cx="6475821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10" y="2345284"/>
            <a:ext cx="3176840" cy="37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0"/>
          <p:cNvSpPr/>
          <p:nvPr/>
        </p:nvSpPr>
        <p:spPr>
          <a:xfrm>
            <a:off x="6671380" y="2926554"/>
            <a:ext cx="406575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0"/>
          <p:cNvSpPr/>
          <p:nvPr/>
        </p:nvSpPr>
        <p:spPr>
          <a:xfrm>
            <a:off x="7300029" y="3355406"/>
            <a:ext cx="1094129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0"/>
          <p:cNvSpPr/>
          <p:nvPr/>
        </p:nvSpPr>
        <p:spPr>
          <a:xfrm>
            <a:off x="7825838" y="3784258"/>
            <a:ext cx="2911292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8394159" y="4209820"/>
            <a:ext cx="2975041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0"/>
          <p:cNvSpPr/>
          <p:nvPr/>
        </p:nvSpPr>
        <p:spPr>
          <a:xfrm>
            <a:off x="4893378" y="4632089"/>
            <a:ext cx="6475822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4893378" y="5054482"/>
            <a:ext cx="6463121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0"/>
          <p:cNvSpPr/>
          <p:nvPr/>
        </p:nvSpPr>
        <p:spPr>
          <a:xfrm>
            <a:off x="4893379" y="2527080"/>
            <a:ext cx="1778001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379" y="2534155"/>
            <a:ext cx="1778001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0"/>
          <p:cNvSpPr txBox="1"/>
          <p:nvPr>
            <p:ph idx="3" type="body"/>
          </p:nvPr>
        </p:nvSpPr>
        <p:spPr>
          <a:xfrm>
            <a:off x="650581" y="5500646"/>
            <a:ext cx="5444846" cy="360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Participação em Eventos</a:t>
            </a:r>
            <a:endParaRPr/>
          </a:p>
        </p:txBody>
      </p:sp>
      <p:pic>
        <p:nvPicPr>
          <p:cNvPr id="566" name="Google Shape;5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9" y="5519117"/>
            <a:ext cx="792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0"/>
          <p:cNvSpPr/>
          <p:nvPr/>
        </p:nvSpPr>
        <p:spPr>
          <a:xfrm>
            <a:off x="6286500" y="5515744"/>
            <a:ext cx="783487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0"/>
          <p:cNvSpPr/>
          <p:nvPr/>
        </p:nvSpPr>
        <p:spPr>
          <a:xfrm>
            <a:off x="7006630" y="5461312"/>
            <a:ext cx="146809" cy="210776"/>
          </a:xfrm>
          <a:prstGeom prst="flowChartMerge">
            <a:avLst/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0"/>
          <p:cNvSpPr/>
          <p:nvPr/>
        </p:nvSpPr>
        <p:spPr>
          <a:xfrm>
            <a:off x="7538014" y="5515744"/>
            <a:ext cx="783487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0"/>
          <p:cNvSpPr/>
          <p:nvPr/>
        </p:nvSpPr>
        <p:spPr>
          <a:xfrm>
            <a:off x="8172410" y="5461312"/>
            <a:ext cx="146809" cy="210776"/>
          </a:xfrm>
          <a:prstGeom prst="flowChartMerge">
            <a:avLst/>
          </a:prstGeom>
          <a:noFill/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0"/>
          <p:cNvSpPr/>
          <p:nvPr/>
        </p:nvSpPr>
        <p:spPr>
          <a:xfrm>
            <a:off x="8247350" y="5461312"/>
            <a:ext cx="146809" cy="210776"/>
          </a:xfrm>
          <a:prstGeom prst="flowChartMerge">
            <a:avLst/>
          </a:prstGeom>
          <a:noFill/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ac06184d4_0_53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endParaRPr b="1"/>
          </a:p>
        </p:txBody>
      </p:sp>
      <p:sp>
        <p:nvSpPr>
          <p:cNvPr id="166" name="Google Shape;166;g36ac06184d4_0_53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67" name="Google Shape;167;g36ac06184d4_0_53"/>
          <p:cNvSpPr txBox="1"/>
          <p:nvPr>
            <p:ph idx="3" type="body"/>
          </p:nvPr>
        </p:nvSpPr>
        <p:spPr>
          <a:xfrm>
            <a:off x="650575" y="1502699"/>
            <a:ext cx="97848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Planejamento do Testbed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Levantamento Análises de Desempenho em Blockchain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Reuniões de entendimento de demanda - Formulário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1" marL="6858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○"/>
            </a:pPr>
            <a:r>
              <a:rPr b="1" lang="pt-BR" sz="2000">
                <a:latin typeface="Barlow"/>
                <a:ea typeface="Barlow"/>
                <a:cs typeface="Barlow"/>
                <a:sym typeface="Barlow"/>
              </a:rPr>
              <a:t>Definição dos Ambientes de Experimentação - Levantamentos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Plataformas Blockchain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Modelos de rede Blockchain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Aplicações de acesso e suporte a experimentação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Camada de DevOps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Infraestrutura de Cloud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-292100" lvl="2" marL="10287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Barlow"/>
              <a:buChar char="■"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Infraestrutura de Computação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1356" y="2493288"/>
            <a:ext cx="4086550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1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Cronograma</a:t>
            </a:r>
            <a:endParaRPr b="1"/>
          </a:p>
        </p:txBody>
      </p:sp>
      <p:sp>
        <p:nvSpPr>
          <p:cNvPr id="578" name="Google Shape;578;p11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579" name="Google Shape;5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030" y="4022682"/>
            <a:ext cx="1136959" cy="317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0" name="Google Shape;580;p11"/>
          <p:cNvGraphicFramePr/>
          <p:nvPr/>
        </p:nvGraphicFramePr>
        <p:xfrm>
          <a:off x="4893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81" name="Google Shape;5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837" y="5290346"/>
            <a:ext cx="1732941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3040" y="2345284"/>
            <a:ext cx="3176210" cy="37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1"/>
          <p:cNvSpPr/>
          <p:nvPr/>
        </p:nvSpPr>
        <p:spPr>
          <a:xfrm>
            <a:off x="7300030" y="4015289"/>
            <a:ext cx="113696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7825838" y="5283122"/>
            <a:ext cx="1732941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/>
          <p:cNvSpPr txBox="1"/>
          <p:nvPr>
            <p:ph idx="3" type="body"/>
          </p:nvPr>
        </p:nvSpPr>
        <p:spPr>
          <a:xfrm>
            <a:off x="637881" y="4015044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Definição de Especificações HW</a:t>
            </a:r>
            <a:endParaRPr/>
          </a:p>
        </p:txBody>
      </p:sp>
      <p:sp>
        <p:nvSpPr>
          <p:cNvPr id="586" name="Google Shape;586;p11"/>
          <p:cNvSpPr txBox="1"/>
          <p:nvPr>
            <p:ph idx="3" type="body"/>
          </p:nvPr>
        </p:nvSpPr>
        <p:spPr>
          <a:xfrm>
            <a:off x="650580" y="5271988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Planejamento de Arquitetura</a:t>
            </a:r>
            <a:endParaRPr/>
          </a:p>
        </p:txBody>
      </p:sp>
      <p:sp>
        <p:nvSpPr>
          <p:cNvPr id="587" name="Google Shape;587;p11"/>
          <p:cNvSpPr/>
          <p:nvPr/>
        </p:nvSpPr>
        <p:spPr>
          <a:xfrm>
            <a:off x="6671380" y="2492009"/>
            <a:ext cx="4096526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/>
          <p:nvPr>
            <p:ph idx="3" type="body"/>
          </p:nvPr>
        </p:nvSpPr>
        <p:spPr>
          <a:xfrm>
            <a:off x="650580" y="2476279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/>
          </a:p>
        </p:txBody>
      </p:sp>
      <p:sp>
        <p:nvSpPr>
          <p:cNvPr id="589" name="Google Shape;589;p11"/>
          <p:cNvSpPr txBox="1"/>
          <p:nvPr>
            <p:ph idx="3" type="body"/>
          </p:nvPr>
        </p:nvSpPr>
        <p:spPr>
          <a:xfrm>
            <a:off x="1095211" y="2906806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Estudo de Literatura Acadêmica</a:t>
            </a:r>
            <a:endParaRPr/>
          </a:p>
        </p:txBody>
      </p:sp>
      <p:sp>
        <p:nvSpPr>
          <p:cNvPr id="590" name="Google Shape;590;p11"/>
          <p:cNvSpPr txBox="1"/>
          <p:nvPr>
            <p:ph idx="3" type="body"/>
          </p:nvPr>
        </p:nvSpPr>
        <p:spPr>
          <a:xfrm>
            <a:off x="1010093" y="4445240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RNP + M2.1 + Supermicro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1" name="Google Shape;591;p11"/>
          <p:cNvSpPr txBox="1"/>
          <p:nvPr>
            <p:ph idx="3" type="body"/>
          </p:nvPr>
        </p:nvSpPr>
        <p:spPr>
          <a:xfrm>
            <a:off x="1010093" y="5704585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RNP + Atividade CPqD + M2 + M3</a:t>
            </a:r>
            <a:endParaRPr/>
          </a:p>
        </p:txBody>
      </p:sp>
      <p:sp>
        <p:nvSpPr>
          <p:cNvPr id="592" name="Google Shape;592;p11"/>
          <p:cNvSpPr txBox="1"/>
          <p:nvPr>
            <p:ph idx="3" type="body"/>
          </p:nvPr>
        </p:nvSpPr>
        <p:spPr>
          <a:xfrm>
            <a:off x="1095211" y="3303461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Demandas M2.2 (M4, M5)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495" y="2497615"/>
            <a:ext cx="2846517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2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Cronograma</a:t>
            </a:r>
            <a:endParaRPr b="1"/>
          </a:p>
        </p:txBody>
      </p:sp>
      <p:sp>
        <p:nvSpPr>
          <p:cNvPr id="599" name="Google Shape;599;p12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graphicFrame>
        <p:nvGraphicFramePr>
          <p:cNvPr id="600" name="Google Shape;600;p12"/>
          <p:cNvGraphicFramePr/>
          <p:nvPr/>
        </p:nvGraphicFramePr>
        <p:xfrm>
          <a:off x="4893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1" name="Google Shape;6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7052" y="2345284"/>
            <a:ext cx="3242197" cy="37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2"/>
          <p:cNvSpPr/>
          <p:nvPr/>
        </p:nvSpPr>
        <p:spPr>
          <a:xfrm>
            <a:off x="8452461" y="2492009"/>
            <a:ext cx="286647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2"/>
          <p:cNvSpPr txBox="1"/>
          <p:nvPr>
            <p:ph idx="3" type="body"/>
          </p:nvPr>
        </p:nvSpPr>
        <p:spPr>
          <a:xfrm>
            <a:off x="1095211" y="2906806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Disponibilização de Orçamento</a:t>
            </a:r>
            <a:endParaRPr/>
          </a:p>
        </p:txBody>
      </p:sp>
      <p:sp>
        <p:nvSpPr>
          <p:cNvPr id="604" name="Google Shape;604;p12"/>
          <p:cNvSpPr txBox="1"/>
          <p:nvPr>
            <p:ph idx="3" type="body"/>
          </p:nvPr>
        </p:nvSpPr>
        <p:spPr>
          <a:xfrm>
            <a:off x="637881" y="2481324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Compra de Equipamentos</a:t>
            </a:r>
            <a:endParaRPr/>
          </a:p>
        </p:txBody>
      </p:sp>
      <p:sp>
        <p:nvSpPr>
          <p:cNvPr id="605" name="Google Shape;605;p12"/>
          <p:cNvSpPr txBox="1"/>
          <p:nvPr>
            <p:ph idx="3" type="body"/>
          </p:nvPr>
        </p:nvSpPr>
        <p:spPr>
          <a:xfrm>
            <a:off x="1095211" y="3332288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Especificações</a:t>
            </a:r>
            <a:endParaRPr/>
          </a:p>
        </p:txBody>
      </p:sp>
      <p:sp>
        <p:nvSpPr>
          <p:cNvPr id="606" name="Google Shape;606;p12"/>
          <p:cNvSpPr txBox="1"/>
          <p:nvPr>
            <p:ph idx="3" type="body"/>
          </p:nvPr>
        </p:nvSpPr>
        <p:spPr>
          <a:xfrm>
            <a:off x="1095211" y="3757770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Localidades</a:t>
            </a:r>
            <a:endParaRPr/>
          </a:p>
        </p:txBody>
      </p:sp>
      <p:sp>
        <p:nvSpPr>
          <p:cNvPr id="607" name="Google Shape;607;p12"/>
          <p:cNvSpPr txBox="1"/>
          <p:nvPr>
            <p:ph idx="3" type="body"/>
          </p:nvPr>
        </p:nvSpPr>
        <p:spPr>
          <a:xfrm>
            <a:off x="2227998" y="5088519"/>
            <a:ext cx="7208233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Instalação dos equipamentos em Jan/Fev/2025</a:t>
            </a:r>
            <a:endParaRPr/>
          </a:p>
        </p:txBody>
      </p:sp>
      <p:sp>
        <p:nvSpPr>
          <p:cNvPr id="608" name="Google Shape;608;p12"/>
          <p:cNvSpPr txBox="1"/>
          <p:nvPr>
            <p:ph idx="3" type="body"/>
          </p:nvPr>
        </p:nvSpPr>
        <p:spPr>
          <a:xfrm>
            <a:off x="1095211" y="4183252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Uso de Infraestrutura existente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379" y="2534155"/>
            <a:ext cx="6455869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331" y="4632720"/>
            <a:ext cx="792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3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Cronograma</a:t>
            </a:r>
            <a:endParaRPr b="1"/>
          </a:p>
        </p:txBody>
      </p:sp>
      <p:sp>
        <p:nvSpPr>
          <p:cNvPr id="616" name="Google Shape;616;p13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617" name="Google Shape;6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377" y="2934174"/>
            <a:ext cx="6455871" cy="317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8" name="Google Shape;618;p13"/>
          <p:cNvGraphicFramePr/>
          <p:nvPr/>
        </p:nvGraphicFramePr>
        <p:xfrm>
          <a:off x="4893379" y="1822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b="1" sz="18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9" name="Google Shape;6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002" y="2345284"/>
            <a:ext cx="3452907" cy="4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3"/>
          <p:cNvSpPr/>
          <p:nvPr/>
        </p:nvSpPr>
        <p:spPr>
          <a:xfrm>
            <a:off x="4893378" y="2926554"/>
            <a:ext cx="645587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3"/>
          <p:cNvSpPr/>
          <p:nvPr/>
        </p:nvSpPr>
        <p:spPr>
          <a:xfrm>
            <a:off x="4893379" y="2527080"/>
            <a:ext cx="6463120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9" y="4632993"/>
            <a:ext cx="792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3"/>
          <p:cNvSpPr/>
          <p:nvPr/>
        </p:nvSpPr>
        <p:spPr>
          <a:xfrm>
            <a:off x="6286500" y="4629620"/>
            <a:ext cx="783487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3"/>
          <p:cNvSpPr/>
          <p:nvPr/>
        </p:nvSpPr>
        <p:spPr>
          <a:xfrm>
            <a:off x="7006630" y="4575188"/>
            <a:ext cx="146809" cy="210776"/>
          </a:xfrm>
          <a:prstGeom prst="flowChartMerge">
            <a:avLst/>
          </a:prstGeom>
          <a:solidFill>
            <a:schemeClr val="accent1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3"/>
          <p:cNvSpPr/>
          <p:nvPr/>
        </p:nvSpPr>
        <p:spPr>
          <a:xfrm>
            <a:off x="7538014" y="4629620"/>
            <a:ext cx="783487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3"/>
          <p:cNvSpPr/>
          <p:nvPr/>
        </p:nvSpPr>
        <p:spPr>
          <a:xfrm>
            <a:off x="8172410" y="4575188"/>
            <a:ext cx="146809" cy="210776"/>
          </a:xfrm>
          <a:prstGeom prst="flowChartMerge">
            <a:avLst/>
          </a:prstGeom>
          <a:noFill/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3"/>
          <p:cNvSpPr/>
          <p:nvPr/>
        </p:nvSpPr>
        <p:spPr>
          <a:xfrm>
            <a:off x="8247350" y="4575188"/>
            <a:ext cx="146809" cy="210776"/>
          </a:xfrm>
          <a:prstGeom prst="flowChartMerge">
            <a:avLst/>
          </a:prstGeom>
          <a:noFill/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3"/>
          <p:cNvSpPr txBox="1"/>
          <p:nvPr>
            <p:ph idx="3" type="body"/>
          </p:nvPr>
        </p:nvSpPr>
        <p:spPr>
          <a:xfrm>
            <a:off x="637881" y="2481324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Front-end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9" name="Google Shape;629;p13"/>
          <p:cNvSpPr txBox="1"/>
          <p:nvPr>
            <p:ph idx="3" type="body"/>
          </p:nvPr>
        </p:nvSpPr>
        <p:spPr>
          <a:xfrm>
            <a:off x="650579" y="2915647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Back-end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0" name="Google Shape;630;p13"/>
          <p:cNvSpPr txBox="1"/>
          <p:nvPr>
            <p:ph idx="3" type="body"/>
          </p:nvPr>
        </p:nvSpPr>
        <p:spPr>
          <a:xfrm>
            <a:off x="1095211" y="3359290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Ferramentas de Implantação</a:t>
            </a:r>
            <a:endParaRPr/>
          </a:p>
        </p:txBody>
      </p:sp>
      <p:sp>
        <p:nvSpPr>
          <p:cNvPr id="631" name="Google Shape;631;p13"/>
          <p:cNvSpPr txBox="1"/>
          <p:nvPr>
            <p:ph idx="3" type="body"/>
          </p:nvPr>
        </p:nvSpPr>
        <p:spPr>
          <a:xfrm>
            <a:off x="1095211" y="3784772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Integração com M3</a:t>
            </a:r>
            <a:endParaRPr/>
          </a:p>
        </p:txBody>
      </p:sp>
      <p:sp>
        <p:nvSpPr>
          <p:cNvPr id="632" name="Google Shape;632;p13"/>
          <p:cNvSpPr txBox="1"/>
          <p:nvPr>
            <p:ph idx="3" type="body"/>
          </p:nvPr>
        </p:nvSpPr>
        <p:spPr>
          <a:xfrm>
            <a:off x="650581" y="4631521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Participação em Eventos</a:t>
            </a:r>
            <a:endParaRPr/>
          </a:p>
        </p:txBody>
      </p:sp>
      <p:sp>
        <p:nvSpPr>
          <p:cNvPr id="633" name="Google Shape;633;p13"/>
          <p:cNvSpPr txBox="1"/>
          <p:nvPr>
            <p:ph idx="3" type="body"/>
          </p:nvPr>
        </p:nvSpPr>
        <p:spPr>
          <a:xfrm>
            <a:off x="1095211" y="5052788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WRNP 2024</a:t>
            </a:r>
            <a:endParaRPr/>
          </a:p>
        </p:txBody>
      </p:sp>
      <p:sp>
        <p:nvSpPr>
          <p:cNvPr id="634" name="Google Shape;634;p13"/>
          <p:cNvSpPr txBox="1"/>
          <p:nvPr>
            <p:ph idx="3" type="body"/>
          </p:nvPr>
        </p:nvSpPr>
        <p:spPr>
          <a:xfrm>
            <a:off x="1095211" y="5478270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CSBC 2024</a:t>
            </a:r>
            <a:endParaRPr/>
          </a:p>
        </p:txBody>
      </p:sp>
      <p:sp>
        <p:nvSpPr>
          <p:cNvPr id="635" name="Google Shape;635;p13"/>
          <p:cNvSpPr txBox="1"/>
          <p:nvPr>
            <p:ph idx="3" type="body"/>
          </p:nvPr>
        </p:nvSpPr>
        <p:spPr>
          <a:xfrm>
            <a:off x="1095211" y="5899537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Blockchain Rio 2024</a:t>
            </a:r>
            <a:endParaRPr/>
          </a:p>
        </p:txBody>
      </p:sp>
      <p:sp>
        <p:nvSpPr>
          <p:cNvPr id="636" name="Google Shape;636;p13"/>
          <p:cNvSpPr txBox="1"/>
          <p:nvPr>
            <p:ph idx="3" type="body"/>
          </p:nvPr>
        </p:nvSpPr>
        <p:spPr>
          <a:xfrm>
            <a:off x="5910320" y="5052788"/>
            <a:ext cx="461158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Inova + Estande</a:t>
            </a:r>
            <a:endParaRPr/>
          </a:p>
        </p:txBody>
      </p:sp>
      <p:sp>
        <p:nvSpPr>
          <p:cNvPr id="637" name="Google Shape;637;p13"/>
          <p:cNvSpPr txBox="1"/>
          <p:nvPr>
            <p:ph idx="3" type="body"/>
          </p:nvPr>
        </p:nvSpPr>
        <p:spPr>
          <a:xfrm>
            <a:off x="7534330" y="5478270"/>
            <a:ext cx="2987577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WTestbeds</a:t>
            </a:r>
            <a:endParaRPr/>
          </a:p>
        </p:txBody>
      </p:sp>
      <p:sp>
        <p:nvSpPr>
          <p:cNvPr id="638" name="Google Shape;638;p13"/>
          <p:cNvSpPr txBox="1"/>
          <p:nvPr>
            <p:ph idx="3" type="body"/>
          </p:nvPr>
        </p:nvSpPr>
        <p:spPr>
          <a:xfrm>
            <a:off x="7534330" y="5899537"/>
            <a:ext cx="298757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BlockchainGov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426" y="2895213"/>
            <a:ext cx="2203073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14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Cronograma</a:t>
            </a:r>
            <a:endParaRPr b="1"/>
          </a:p>
        </p:txBody>
      </p:sp>
      <p:sp>
        <p:nvSpPr>
          <p:cNvPr id="645" name="Google Shape;645;p14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graphicFrame>
        <p:nvGraphicFramePr>
          <p:cNvPr id="646" name="Google Shape;646;p14"/>
          <p:cNvGraphicFramePr/>
          <p:nvPr/>
        </p:nvGraphicFramePr>
        <p:xfrm>
          <a:off x="6095426" y="18262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753400"/>
                <a:gridCol w="753400"/>
                <a:gridCol w="753400"/>
                <a:gridCol w="753400"/>
                <a:gridCol w="753400"/>
                <a:gridCol w="753400"/>
                <a:gridCol w="7534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47" name="Google Shape;6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1002" y="2451080"/>
            <a:ext cx="2985498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9289" y="3350348"/>
            <a:ext cx="1469957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493" y="2454306"/>
            <a:ext cx="4100510" cy="380361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4"/>
          <p:cNvSpPr/>
          <p:nvPr/>
        </p:nvSpPr>
        <p:spPr>
          <a:xfrm>
            <a:off x="8371002" y="2448222"/>
            <a:ext cx="2985498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4"/>
          <p:cNvSpPr/>
          <p:nvPr/>
        </p:nvSpPr>
        <p:spPr>
          <a:xfrm>
            <a:off x="9879290" y="3344026"/>
            <a:ext cx="1477209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4"/>
          <p:cNvSpPr/>
          <p:nvPr/>
        </p:nvSpPr>
        <p:spPr>
          <a:xfrm>
            <a:off x="9153426" y="2890431"/>
            <a:ext cx="2203074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4"/>
          <p:cNvSpPr txBox="1"/>
          <p:nvPr>
            <p:ph idx="3" type="body"/>
          </p:nvPr>
        </p:nvSpPr>
        <p:spPr>
          <a:xfrm>
            <a:off x="650580" y="2476279"/>
            <a:ext cx="5052636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Definição dos Ambientes de P&amp;D</a:t>
            </a:r>
            <a:endParaRPr/>
          </a:p>
        </p:txBody>
      </p:sp>
      <p:sp>
        <p:nvSpPr>
          <p:cNvPr id="654" name="Google Shape;654;p14"/>
          <p:cNvSpPr txBox="1"/>
          <p:nvPr>
            <p:ph idx="3" type="body"/>
          </p:nvPr>
        </p:nvSpPr>
        <p:spPr>
          <a:xfrm>
            <a:off x="650579" y="2915647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Componentes</a:t>
            </a:r>
            <a:endParaRPr/>
          </a:p>
        </p:txBody>
      </p:sp>
      <p:sp>
        <p:nvSpPr>
          <p:cNvPr id="655" name="Google Shape;655;p14"/>
          <p:cNvSpPr txBox="1"/>
          <p:nvPr>
            <p:ph idx="3" type="body"/>
          </p:nvPr>
        </p:nvSpPr>
        <p:spPr>
          <a:xfrm>
            <a:off x="637881" y="3343780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Início dos Ambientes de P&amp;D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6866" y="3866173"/>
            <a:ext cx="2259634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5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Cronograma</a:t>
            </a:r>
            <a:endParaRPr b="1"/>
          </a:p>
        </p:txBody>
      </p:sp>
      <p:sp>
        <p:nvSpPr>
          <p:cNvPr id="662" name="Google Shape;662;p15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graphicFrame>
        <p:nvGraphicFramePr>
          <p:cNvPr id="663" name="Google Shape;663;p15"/>
          <p:cNvGraphicFramePr/>
          <p:nvPr/>
        </p:nvGraphicFramePr>
        <p:xfrm>
          <a:off x="6095426" y="18262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{7A2B21D0-3E2F-4941-A68D-20504F911DD3}</a:tableStyleId>
              </a:tblPr>
              <a:tblGrid>
                <a:gridCol w="753400"/>
                <a:gridCol w="753400"/>
                <a:gridCol w="753400"/>
                <a:gridCol w="753400"/>
                <a:gridCol w="753400"/>
                <a:gridCol w="753400"/>
                <a:gridCol w="7534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64" name="Google Shape;6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1002" y="2451080"/>
            <a:ext cx="2985498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425" y="5210532"/>
            <a:ext cx="1422823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9210" y="2353665"/>
            <a:ext cx="4090039" cy="3904259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5"/>
          <p:cNvSpPr/>
          <p:nvPr/>
        </p:nvSpPr>
        <p:spPr>
          <a:xfrm>
            <a:off x="8371002" y="2448222"/>
            <a:ext cx="2985498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5"/>
          <p:cNvSpPr/>
          <p:nvPr/>
        </p:nvSpPr>
        <p:spPr>
          <a:xfrm>
            <a:off x="9926424" y="5204210"/>
            <a:ext cx="1422825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5"/>
          <p:cNvSpPr/>
          <p:nvPr/>
        </p:nvSpPr>
        <p:spPr>
          <a:xfrm>
            <a:off x="9096866" y="3861391"/>
            <a:ext cx="2259634" cy="330200"/>
          </a:xfrm>
          <a:prstGeom prst="rect">
            <a:avLst/>
          </a:prstGeom>
          <a:noFill/>
          <a:ln cap="flat" cmpd="sng" w="19050">
            <a:solidFill>
              <a:srgbClr val="8CD87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5"/>
          <p:cNvSpPr txBox="1"/>
          <p:nvPr>
            <p:ph idx="3" type="body"/>
          </p:nvPr>
        </p:nvSpPr>
        <p:spPr>
          <a:xfrm>
            <a:off x="650580" y="2476279"/>
            <a:ext cx="5052636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Definição dos Ambientes de P&amp;D</a:t>
            </a:r>
            <a:endParaRPr/>
          </a:p>
        </p:txBody>
      </p:sp>
      <p:sp>
        <p:nvSpPr>
          <p:cNvPr id="671" name="Google Shape;671;p15"/>
          <p:cNvSpPr txBox="1"/>
          <p:nvPr>
            <p:ph idx="3" type="body"/>
          </p:nvPr>
        </p:nvSpPr>
        <p:spPr>
          <a:xfrm>
            <a:off x="650579" y="3886607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Componentes</a:t>
            </a:r>
            <a:endParaRPr/>
          </a:p>
        </p:txBody>
      </p:sp>
      <p:sp>
        <p:nvSpPr>
          <p:cNvPr id="672" name="Google Shape;672;p15"/>
          <p:cNvSpPr txBox="1"/>
          <p:nvPr>
            <p:ph idx="3" type="body"/>
          </p:nvPr>
        </p:nvSpPr>
        <p:spPr>
          <a:xfrm>
            <a:off x="637881" y="5205085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Início dos Ambientes de P&amp;D</a:t>
            </a:r>
            <a:endParaRPr/>
          </a:p>
        </p:txBody>
      </p:sp>
      <p:sp>
        <p:nvSpPr>
          <p:cNvPr id="673" name="Google Shape;673;p15"/>
          <p:cNvSpPr txBox="1"/>
          <p:nvPr>
            <p:ph idx="3" type="body"/>
          </p:nvPr>
        </p:nvSpPr>
        <p:spPr>
          <a:xfrm>
            <a:off x="1095211" y="2904412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Arquitetura Planejada</a:t>
            </a:r>
            <a:endParaRPr/>
          </a:p>
        </p:txBody>
      </p:sp>
      <p:sp>
        <p:nvSpPr>
          <p:cNvPr id="674" name="Google Shape;674;p15"/>
          <p:cNvSpPr txBox="1"/>
          <p:nvPr>
            <p:ph idx="3" type="body"/>
          </p:nvPr>
        </p:nvSpPr>
        <p:spPr>
          <a:xfrm>
            <a:off x="1095211" y="3329894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Demandas Identificadas</a:t>
            </a:r>
            <a:endParaRPr/>
          </a:p>
        </p:txBody>
      </p:sp>
      <p:sp>
        <p:nvSpPr>
          <p:cNvPr id="675" name="Google Shape;675;p15"/>
          <p:cNvSpPr txBox="1"/>
          <p:nvPr>
            <p:ph idx="3" type="body"/>
          </p:nvPr>
        </p:nvSpPr>
        <p:spPr>
          <a:xfrm>
            <a:off x="1095211" y="4308173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Integração de Componentes</a:t>
            </a:r>
            <a:endParaRPr/>
          </a:p>
        </p:txBody>
      </p:sp>
      <p:sp>
        <p:nvSpPr>
          <p:cNvPr id="676" name="Google Shape;676;p15"/>
          <p:cNvSpPr txBox="1"/>
          <p:nvPr>
            <p:ph idx="3" type="body"/>
          </p:nvPr>
        </p:nvSpPr>
        <p:spPr>
          <a:xfrm>
            <a:off x="1095211" y="5633218"/>
            <a:ext cx="4255498" cy="330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Uso de Infraestrutura existente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6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>
                <a:latin typeface="Roboto Light"/>
                <a:ea typeface="Roboto Light"/>
                <a:cs typeface="Roboto Light"/>
                <a:sym typeface="Roboto Light"/>
              </a:rPr>
              <a:t>Meta 2.1 – Entregas</a:t>
            </a:r>
            <a:endParaRPr/>
          </a:p>
        </p:txBody>
      </p:sp>
      <p:sp>
        <p:nvSpPr>
          <p:cNvPr id="682" name="Google Shape;682;p16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683" name="Google Shape;683;p16"/>
          <p:cNvSpPr txBox="1"/>
          <p:nvPr/>
        </p:nvSpPr>
        <p:spPr>
          <a:xfrm>
            <a:off x="650580" y="1611312"/>
            <a:ext cx="8026695" cy="39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Data da Entrega – Entregável Previsto para a Softex</a:t>
            </a:r>
            <a:endParaRPr b="1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15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13/Nov/2025 - Relatório com a descrição completa do Testbed</a:t>
            </a:r>
            <a:endParaRPr b="0" i="0" sz="20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7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</a:t>
            </a:r>
            <a:r>
              <a:rPr b="1" lang="pt-BR">
                <a:latin typeface="Roboto Light"/>
                <a:ea typeface="Roboto Light"/>
                <a:cs typeface="Roboto Light"/>
                <a:sym typeface="Roboto Light"/>
              </a:rPr>
              <a:t>Pontos de Atenção</a:t>
            </a:r>
            <a:endParaRPr/>
          </a:p>
        </p:txBody>
      </p:sp>
      <p:sp>
        <p:nvSpPr>
          <p:cNvPr id="689" name="Google Shape;689;p17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690" name="Google Shape;690;p17"/>
          <p:cNvSpPr txBox="1"/>
          <p:nvPr>
            <p:ph idx="3" type="body"/>
          </p:nvPr>
        </p:nvSpPr>
        <p:spPr>
          <a:xfrm>
            <a:off x="650580" y="1611312"/>
            <a:ext cx="9784892" cy="4572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Compra de Equipamentos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Processo Complexo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Estimativas incertas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Coordenação de envios e instalações RNP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Acordo para uso de Infraestrutura existente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4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Desenvolvimento de Back-end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Integração com M3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8"/>
          <p:cNvSpPr txBox="1"/>
          <p:nvPr>
            <p:ph idx="1" type="body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Atividades Presenciais</a:t>
            </a:r>
            <a:endParaRPr/>
          </a:p>
        </p:txBody>
      </p:sp>
      <p:sp>
        <p:nvSpPr>
          <p:cNvPr id="696" name="Google Shape;696;p18"/>
          <p:cNvSpPr txBox="1"/>
          <p:nvPr>
            <p:ph idx="2" type="body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697" name="Google Shape;697;p18"/>
          <p:cNvSpPr txBox="1"/>
          <p:nvPr>
            <p:ph idx="3" type="body"/>
          </p:nvPr>
        </p:nvSpPr>
        <p:spPr>
          <a:xfrm>
            <a:off x="650580" y="1611313"/>
            <a:ext cx="9784892" cy="4120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Planejamento de Arquitetura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Planejamento da topologia dos ambientes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Localidades e distribuição geográfica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Definição da arquitetura para as redes blockchain de experimentação</a:t>
            </a:r>
            <a:endParaRPr/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Definição dos serviços do Testbed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1" marL="457200" rtl="0" algn="l">
              <a:lnSpc>
                <a:spcPct val="14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Barlow"/>
                <a:ea typeface="Barlow"/>
                <a:cs typeface="Barlow"/>
                <a:sym typeface="Barlow"/>
              </a:rPr>
              <a:t>Alinhamentos com a Meta 3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9"/>
          <p:cNvSpPr txBox="1"/>
          <p:nvPr>
            <p:ph idx="1" type="body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/>
              <a:t>Obrigado.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a9927f800_0_453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Arquitetura</a:t>
            </a:r>
            <a:endParaRPr b="1"/>
          </a:p>
        </p:txBody>
      </p:sp>
      <p:sp>
        <p:nvSpPr>
          <p:cNvPr id="173" name="Google Shape;173;g36a9927f800_0_453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74" name="Google Shape;174;g36a9927f800_0_453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5" name="Google Shape;175;g36a9927f800_0_453" title="M2-Redes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075" y="930350"/>
            <a:ext cx="8914301" cy="571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a9927f800_0_47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/>
              <a:t> - Arquitetura</a:t>
            </a:r>
            <a:endParaRPr b="1"/>
          </a:p>
        </p:txBody>
      </p:sp>
      <p:sp>
        <p:nvSpPr>
          <p:cNvPr id="181" name="Google Shape;181;g36a9927f800_0_47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82" name="Google Shape;182;g36a9927f800_0_471"/>
          <p:cNvSpPr txBox="1"/>
          <p:nvPr>
            <p:ph idx="3" type="body"/>
          </p:nvPr>
        </p:nvSpPr>
        <p:spPr>
          <a:xfrm>
            <a:off x="650580" y="1611312"/>
            <a:ext cx="97848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3" name="Google Shape;183;g36a9927f800_0_471" title="M3-Redes-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99" y="936650"/>
            <a:ext cx="8904300" cy="57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a9927f800_0_481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</a:t>
            </a:r>
            <a:r>
              <a:rPr b="1" lang="pt-BR"/>
              <a:t> - Arquitetura</a:t>
            </a:r>
            <a:endParaRPr b="1"/>
          </a:p>
        </p:txBody>
      </p:sp>
      <p:sp>
        <p:nvSpPr>
          <p:cNvPr id="189" name="Google Shape;189;g36a9927f800_0_481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0" name="Google Shape;190;g36a9927f800_0_481"/>
          <p:cNvSpPr txBox="1"/>
          <p:nvPr>
            <p:ph idx="3" type="body"/>
          </p:nvPr>
        </p:nvSpPr>
        <p:spPr>
          <a:xfrm>
            <a:off x="650575" y="1524528"/>
            <a:ext cx="97848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•  Bastion: para VPN, garantindo isolamento e segurança do ambiente interno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•  VM Mgmt: Monitoramento, benchmarking e block explorer, apps cliente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•  VMs Cloud: VMs para os nós da rede blockchain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•  Rede Privada EVPN: Rede interna que conecta a VPN às VMs do ambiente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ac06184d4_0_74"/>
          <p:cNvSpPr txBox="1"/>
          <p:nvPr>
            <p:ph idx="1" type="body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pt-BR"/>
              <a:t>Meta 2.1 – Entregas Realizadas - Plataformas</a:t>
            </a:r>
            <a:endParaRPr b="1"/>
          </a:p>
        </p:txBody>
      </p:sp>
      <p:sp>
        <p:nvSpPr>
          <p:cNvPr id="196" name="Google Shape;196;g36ac06184d4_0_74"/>
          <p:cNvSpPr txBox="1"/>
          <p:nvPr>
            <p:ph idx="2" type="body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7" name="Google Shape;197;g36ac06184d4_0_74"/>
          <p:cNvSpPr txBox="1"/>
          <p:nvPr>
            <p:ph idx="3" type="body"/>
          </p:nvPr>
        </p:nvSpPr>
        <p:spPr>
          <a:xfrm>
            <a:off x="650575" y="1247400"/>
            <a:ext cx="7397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>
                <a:latin typeface="Barlow"/>
                <a:ea typeface="Barlow"/>
                <a:cs typeface="Barlow"/>
                <a:sym typeface="Barlow"/>
              </a:rPr>
              <a:t>Plataformas</a:t>
            </a:r>
            <a:r>
              <a:rPr b="1" lang="pt-BR">
                <a:latin typeface="Barlow"/>
                <a:ea typeface="Barlow"/>
                <a:cs typeface="Barlow"/>
                <a:sym typeface="Barlow"/>
              </a:rPr>
              <a:t> Blockchain (suportadas pela equipe ILIADA):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8" name="Google Shape;198;g36ac06184d4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550" y="2037363"/>
            <a:ext cx="3836675" cy="15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6ac06184d4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825" y="3585125"/>
            <a:ext cx="3755785" cy="15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6ac06184d4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0618" y="5051075"/>
            <a:ext cx="3786370" cy="14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6ac06184d4_0_74"/>
          <p:cNvSpPr txBox="1"/>
          <p:nvPr>
            <p:ph idx="3" type="body"/>
          </p:nvPr>
        </p:nvSpPr>
        <p:spPr>
          <a:xfrm>
            <a:off x="5603575" y="1841425"/>
            <a:ext cx="48657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700">
                <a:latin typeface="Arial"/>
                <a:ea typeface="Arial"/>
                <a:cs typeface="Arial"/>
                <a:sym typeface="Arial"/>
              </a:rPr>
              <a:t>Hyperledger BESU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Ethereum – EVM permissionada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Contratos em Solidity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pt-BR" sz="1700">
                <a:latin typeface="Arial"/>
                <a:ea typeface="Arial"/>
                <a:cs typeface="Arial"/>
                <a:sym typeface="Arial"/>
              </a:rPr>
              <a:t>RBB, DREX</a:t>
            </a:r>
            <a:endParaRPr b="1" sz="17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2" name="Google Shape;202;g36ac06184d4_0_74"/>
          <p:cNvSpPr txBox="1"/>
          <p:nvPr>
            <p:ph idx="3" type="body"/>
          </p:nvPr>
        </p:nvSpPr>
        <p:spPr>
          <a:xfrm>
            <a:off x="5603575" y="3468738"/>
            <a:ext cx="48657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Arial"/>
                <a:ea typeface="Arial"/>
                <a:cs typeface="Arial"/>
                <a:sym typeface="Arial"/>
              </a:rPr>
              <a:t>Hyperledger FABRIC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Canais Privados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Contratos em NodeJS, Go, Java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Indústria e Academia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6ac06184d4_0_74"/>
          <p:cNvSpPr txBox="1"/>
          <p:nvPr>
            <p:ph idx="3" type="body"/>
          </p:nvPr>
        </p:nvSpPr>
        <p:spPr>
          <a:xfrm>
            <a:off x="5603575" y="5051063"/>
            <a:ext cx="48657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Arial"/>
                <a:ea typeface="Arial"/>
                <a:cs typeface="Arial"/>
                <a:sym typeface="Arial"/>
              </a:rPr>
              <a:t>Hyperledger INDY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IDD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Sem contratos nativos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36ac06184d4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975" y="2158451"/>
            <a:ext cx="766925" cy="6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6ac06184d4_0_74" title="th-354262976-2-100p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938" y="5263050"/>
            <a:ext cx="679000" cy="6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6ac06184d4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975" y="3645663"/>
            <a:ext cx="766925" cy="6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2024-04-22T21:18:05Z</dcterms:created>
  <dc:creator>Luciana Spektor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0x0101006A92629E17395A439EB10F08F4E20747</vt:lpwstr>
  </property>
</Properties>
</file>