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57" r:id="rId3"/>
  </p:sldMasterIdLst>
  <p:notesMasterIdLst>
    <p:notesMasterId r:id="rId32"/>
  </p:notesMasterIdLst>
  <p:handoutMasterIdLst>
    <p:handoutMasterId r:id="rId33"/>
  </p:handoutMasterIdLst>
  <p:sldIdLst>
    <p:sldId id="256" r:id="rId4"/>
    <p:sldId id="257" r:id="rId5"/>
    <p:sldId id="258" r:id="rId6"/>
    <p:sldId id="281" r:id="rId7"/>
    <p:sldId id="285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59" r:id="rId16"/>
    <p:sldId id="260" r:id="rId17"/>
    <p:sldId id="261" r:id="rId18"/>
    <p:sldId id="262" r:id="rId19"/>
    <p:sldId id="263" r:id="rId20"/>
    <p:sldId id="265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12192000" cy="6858000"/>
  <p:notesSz cx="9144000" cy="6858000"/>
  <p:embeddedFontLst>
    <p:embeddedFont>
      <p:font typeface="Roboto Light" panose="020B0604020202020204" charset="0"/>
      <p:regular r:id="rId34"/>
      <p:bold r:id="rId35"/>
      <p:italic r:id="rId36"/>
      <p:boldItalic r:id="rId37"/>
    </p:embeddedFont>
    <p:embeddedFont>
      <p:font typeface="Roboto Medium" panose="020B0604020202020204" charset="0"/>
      <p:regular r:id="rId38"/>
      <p:bold r:id="rId39"/>
      <p:italic r:id="rId40"/>
      <p:boldItalic r:id="rId41"/>
    </p:embeddedFont>
    <p:embeddedFont>
      <p:font typeface="Barlow" panose="020B060402020202020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Lato" panose="020B0604020202020204" charset="0"/>
      <p:regular r:id="rId50"/>
      <p:bold r:id="rId51"/>
      <p:italic r:id="rId52"/>
      <p:boldItalic r:id="rId53"/>
    </p:embeddedFont>
    <p:embeddedFont>
      <p:font typeface="Roboto" panose="020B060402020202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hsFg/cL8zZlY5fJtf1E2KngUct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onio Mateus de Sousa" initials="" lastIdx="4" clrIdx="0"/>
  <p:cmAuthor id="1" name="Rayan Gustavo Oliveira Jucá Lima" initials="" lastIdx="2" clrIdx="1"/>
  <p:cmAuthor id="2" name="Bruno Evaristo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41A6B-BB2A-44F3-A84C-97B607940E63}">
  <a:tblStyle styleId="{11041A6B-BB2A-44F3-A84C-97B607940E6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6.fntdata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customschemas.google.com/relationships/presentationmetadata" Target="metadata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5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DBF6B-35E3-4718-A5AC-C64F3CE94A59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EBE19-E3A2-46FE-BA3F-7227986E4D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0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3047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2676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b69ed8d0_0_34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35fb69ed8d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3523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b69ed8d0_0_34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35fb69ed8d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5030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b69ed8d0_0_34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35fb69ed8d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0807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78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1233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7b228f32f_0_11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367b228f32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6098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67b228f32f_0_1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367b228f3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3090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b69ed8d0_0_20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35fb69ed8d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1220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7114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646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290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b69ed8d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35fb69ed8d0_0_17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35fb69ed8d0_0_1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02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b69ed8d0_0_22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35fb69ed8d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9489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b69ed8d0_0_4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35fb69ed8d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9766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fb69ed8d0_0_6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35fb69ed8d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0799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fb69ed8d0_0_8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35fb69ed8d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9546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b69ed8d0_0_106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35fb69ed8d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8487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b69ed8d0_0_126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35fb69ed8d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5337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fb69ed8d0_0_147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35fb69ed8d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41150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fb69ed8d0_0_180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35fb69ed8d0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156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b69ed8d0_0_34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35fb69ed8d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637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b69ed8d0_0_34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35fb69ed8d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689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b69ed8d0_0_34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35fb69ed8d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3023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b69ed8d0_0_34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35fb69ed8d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7044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b69ed8d0_0_34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35fb69ed8d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6602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b69ed8d0_0_34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35fb69ed8d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7253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b69ed8d0_0_34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35fb69ed8d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683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8175399" y="1889010"/>
            <a:ext cx="3167516" cy="85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8175399" y="3047660"/>
            <a:ext cx="3167516" cy="76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8175625" y="5062197"/>
            <a:ext cx="316729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19" descr="A person using a table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33820" r="10180"/>
          <a:stretch/>
        </p:blipFill>
        <p:spPr>
          <a:xfrm>
            <a:off x="3651517" y="1502228"/>
            <a:ext cx="3903169" cy="3902518"/>
          </a:xfrm>
          <a:prstGeom prst="roundRect">
            <a:avLst>
              <a:gd name="adj" fmla="val 12122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8175399" y="1889010"/>
            <a:ext cx="3167516" cy="85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2"/>
          </p:nvPr>
        </p:nvSpPr>
        <p:spPr>
          <a:xfrm>
            <a:off x="8175399" y="3047660"/>
            <a:ext cx="3167516" cy="76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3"/>
          </p:nvPr>
        </p:nvSpPr>
        <p:spPr>
          <a:xfrm>
            <a:off x="8175625" y="5062197"/>
            <a:ext cx="316729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11471566" y="6257742"/>
            <a:ext cx="431079" cy="38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1"/>
          <p:cNvSpPr/>
          <p:nvPr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001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rgbClr val="118C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3"/>
          </p:nvPr>
        </p:nvSpPr>
        <p:spPr>
          <a:xfrm>
            <a:off x="650580" y="1611313"/>
            <a:ext cx="5063967" cy="464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4"/>
          </p:nvPr>
        </p:nvSpPr>
        <p:spPr>
          <a:xfrm>
            <a:off x="6477453" y="1611313"/>
            <a:ext cx="4941888" cy="464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/>
          <p:nvPr/>
        </p:nvSpPr>
        <p:spPr>
          <a:xfrm rot="-5400000">
            <a:off x="10945939" y="4678783"/>
            <a:ext cx="17736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Blockchain em evolução.</a:t>
            </a:r>
            <a:endParaRPr sz="1200" b="0" i="1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1" name="Google Shape;31;p21" descr="A blue and purple squar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98128" y="5704114"/>
            <a:ext cx="374650" cy="3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5" descr="A green outline on a whit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>
            <a:off x="6422571" y="1186720"/>
            <a:ext cx="4876800" cy="4740806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11471566" y="6257742"/>
            <a:ext cx="431079" cy="38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3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5"/>
          <p:cNvSpPr/>
          <p:nvPr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001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rgbClr val="118C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5"/>
          <p:cNvSpPr txBox="1"/>
          <p:nvPr/>
        </p:nvSpPr>
        <p:spPr>
          <a:xfrm rot="-5400000">
            <a:off x="10945939" y="4678783"/>
            <a:ext cx="17736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1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Blockchain em evolução.</a:t>
            </a:r>
            <a:endParaRPr sz="1200" b="0" i="1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0" name="Google Shape;40;p25" descr="A blue and purple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98128" y="5704114"/>
            <a:ext cx="374650" cy="3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5"/>
          <p:cNvSpPr txBox="1">
            <a:spLocks noGrp="1"/>
          </p:cNvSpPr>
          <p:nvPr>
            <p:ph type="body" idx="4"/>
          </p:nvPr>
        </p:nvSpPr>
        <p:spPr>
          <a:xfrm>
            <a:off x="667651" y="1611313"/>
            <a:ext cx="1512661" cy="100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5"/>
          </p:nvPr>
        </p:nvSpPr>
        <p:spPr>
          <a:xfrm>
            <a:off x="3451225" y="2405743"/>
            <a:ext cx="2644775" cy="348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3F3F3F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11471566" y="6257742"/>
            <a:ext cx="431079" cy="38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6"/>
          <p:cNvSpPr/>
          <p:nvPr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00E7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rgbClr val="118C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650580" y="1611313"/>
            <a:ext cx="5063967" cy="464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6477453" y="1611313"/>
            <a:ext cx="4941888" cy="464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6"/>
          <p:cNvSpPr txBox="1"/>
          <p:nvPr/>
        </p:nvSpPr>
        <p:spPr>
          <a:xfrm rot="-5400000">
            <a:off x="10945939" y="4678783"/>
            <a:ext cx="17736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1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Blockchain em evolução.</a:t>
            </a:r>
            <a:endParaRPr sz="1200" b="0" i="1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1" name="Google Shape;5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98128" y="5704114"/>
            <a:ext cx="374650" cy="3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bg>
      <p:bgPr>
        <a:solidFill>
          <a:srgbClr val="3F3F3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7" cy="68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7"/>
          <p:cNvSpPr txBox="1">
            <a:spLocks noGrp="1"/>
          </p:cNvSpPr>
          <p:nvPr>
            <p:ph type="sldNum" idx="12"/>
          </p:nvPr>
        </p:nvSpPr>
        <p:spPr>
          <a:xfrm>
            <a:off x="11471566" y="6257742"/>
            <a:ext cx="431079" cy="38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239" cy="30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239" cy="156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27"/>
          <p:cNvSpPr/>
          <p:nvPr/>
        </p:nvSpPr>
        <p:spPr>
          <a:xfrm>
            <a:off x="650581" y="1016000"/>
            <a:ext cx="639758" cy="45719"/>
          </a:xfrm>
          <a:prstGeom prst="rect">
            <a:avLst/>
          </a:prstGeom>
          <a:solidFill>
            <a:srgbClr val="00E7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rgbClr val="118C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7"/>
          <p:cNvSpPr txBox="1"/>
          <p:nvPr/>
        </p:nvSpPr>
        <p:spPr>
          <a:xfrm rot="-5400000">
            <a:off x="10945939" y="4678783"/>
            <a:ext cx="17736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1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Blockchain em evolução.</a:t>
            </a:r>
            <a:endParaRPr sz="1200" b="0" i="1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9" name="Google Shape;5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98128" y="5704114"/>
            <a:ext cx="374650" cy="3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7"/>
          <p:cNvSpPr>
            <a:spLocks noGrp="1"/>
          </p:cNvSpPr>
          <p:nvPr>
            <p:ph type="pic" idx="3"/>
          </p:nvPr>
        </p:nvSpPr>
        <p:spPr>
          <a:xfrm>
            <a:off x="6422571" y="1186720"/>
            <a:ext cx="4876800" cy="4740806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61" name="Google Shape;61;p27"/>
          <p:cNvSpPr txBox="1">
            <a:spLocks noGrp="1"/>
          </p:cNvSpPr>
          <p:nvPr>
            <p:ph type="body" idx="4"/>
          </p:nvPr>
        </p:nvSpPr>
        <p:spPr>
          <a:xfrm>
            <a:off x="667651" y="1611313"/>
            <a:ext cx="1512661" cy="100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5"/>
          </p:nvPr>
        </p:nvSpPr>
        <p:spPr>
          <a:xfrm>
            <a:off x="3451225" y="2405743"/>
            <a:ext cx="2644775" cy="348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b69ed8d0_0_333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" name="Google Shape;65;g35fb69ed8d0_0_333"/>
          <p:cNvGrpSpPr/>
          <p:nvPr/>
        </p:nvGrpSpPr>
        <p:grpSpPr>
          <a:xfrm>
            <a:off x="1107039" y="1588455"/>
            <a:ext cx="994316" cy="61102"/>
            <a:chOff x="4580561" y="2589004"/>
            <a:chExt cx="1064464" cy="25200"/>
          </a:xfrm>
        </p:grpSpPr>
        <p:sp>
          <p:nvSpPr>
            <p:cNvPr id="66" name="Google Shape;66;g35fb69ed8d0_0_3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g35fb69ed8d0_0_3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g35fb69ed8d0_0_333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g35fb69ed8d0_0_333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5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g35fb69ed8d0_0_333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1" name="Google Shape;71;g35fb69ed8d0_0_333"/>
          <p:cNvSpPr/>
          <p:nvPr/>
        </p:nvSpPr>
        <p:spPr>
          <a:xfrm>
            <a:off x="11040600" y="0"/>
            <a:ext cx="1151100" cy="60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72;g35fb69ed8d0_0_333"/>
          <p:cNvCxnSpPr/>
          <p:nvPr/>
        </p:nvCxnSpPr>
        <p:spPr>
          <a:xfrm>
            <a:off x="11465089" y="288467"/>
            <a:ext cx="288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g35fb69ed8d0_0_333"/>
          <p:cNvCxnSpPr/>
          <p:nvPr/>
        </p:nvCxnSpPr>
        <p:spPr>
          <a:xfrm>
            <a:off x="11465089" y="333517"/>
            <a:ext cx="288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g35fb69ed8d0_0_333"/>
          <p:cNvCxnSpPr/>
          <p:nvPr/>
        </p:nvCxnSpPr>
        <p:spPr>
          <a:xfrm>
            <a:off x="11465089" y="378567"/>
            <a:ext cx="288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body" idx="1"/>
          </p:nvPr>
        </p:nvSpPr>
        <p:spPr>
          <a:xfrm>
            <a:off x="1426257" y="3096986"/>
            <a:ext cx="2993343" cy="6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0" name="Google Shape;8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599" y="3096986"/>
            <a:ext cx="576715" cy="576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 descr="A colorful background with squar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" y="0"/>
            <a:ext cx="12185650" cy="686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783" y="492516"/>
            <a:ext cx="2270075" cy="12600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8"/>
          <p:cNvSpPr txBox="1"/>
          <p:nvPr/>
        </p:nvSpPr>
        <p:spPr>
          <a:xfrm>
            <a:off x="1012371" y="1952728"/>
            <a:ext cx="13498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1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Blockchain </a:t>
            </a:r>
            <a:br>
              <a:rPr lang="pt-BR" sz="1600" b="0" i="1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pt-BR" sz="1600" b="0" i="1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em evolução.</a:t>
            </a:r>
            <a:endParaRPr sz="1600" b="0" i="1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93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2" descr="A black background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5171" y="2572962"/>
            <a:ext cx="8022772" cy="16180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175399" y="832106"/>
            <a:ext cx="3167516" cy="85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pt-BR" dirty="0"/>
              <a:t>Meta </a:t>
            </a:r>
            <a:r>
              <a:rPr lang="pt-BR" dirty="0" smtClean="0"/>
              <a:t>4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2"/>
          </p:nvPr>
        </p:nvSpPr>
        <p:spPr>
          <a:xfrm>
            <a:off x="7996749" y="2015377"/>
            <a:ext cx="3167400" cy="21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pt-BR" dirty="0"/>
              <a:t>META </a:t>
            </a:r>
            <a:r>
              <a:rPr lang="pt-BR" dirty="0" smtClean="0"/>
              <a:t>4 </a:t>
            </a:r>
            <a:r>
              <a:rPr lang="pt-BR" dirty="0"/>
              <a:t>- Pesquisa e Desenvolvimento em Aplicações de </a:t>
            </a:r>
            <a:r>
              <a:rPr lang="pt-BR" dirty="0" err="1"/>
              <a:t>Blockchain</a:t>
            </a:r>
            <a:r>
              <a:rPr lang="pt-BR" dirty="0"/>
              <a:t> em Áreas Estratégicas 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3"/>
          </p:nvPr>
        </p:nvSpPr>
        <p:spPr>
          <a:xfrm>
            <a:off x="8175625" y="5062197"/>
            <a:ext cx="3167290" cy="82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 sz="1400" dirty="0"/>
              <a:t>Rio de Janeiro   25-06-2025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 sz="1400" dirty="0" smtClean="0"/>
              <a:t>Ismael Ávila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pt-BR" sz="1400" dirty="0" smtClean="0"/>
              <a:t>Maria Silvina Medrano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b69ed8d0_0_345"/>
          <p:cNvSpPr txBox="1">
            <a:spLocks noGrp="1"/>
          </p:cNvSpPr>
          <p:nvPr>
            <p:ph type="body" idx="3"/>
          </p:nvPr>
        </p:nvSpPr>
        <p:spPr>
          <a:xfrm>
            <a:off x="650580" y="1109872"/>
            <a:ext cx="10892400" cy="22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lvl="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O processo de seleção dos </a:t>
            </a:r>
            <a:r>
              <a:rPr lang="pt-BR" b="1" dirty="0" smtClean="0">
                <a:latin typeface="Barlow"/>
                <a:ea typeface="Barlow"/>
                <a:cs typeface="Barlow"/>
                <a:sym typeface="Barlow"/>
              </a:rPr>
              <a:t>projetos das </a:t>
            </a:r>
            <a:r>
              <a:rPr lang="pt-BR" b="1" i="1" dirty="0" smtClean="0">
                <a:latin typeface="Barlow"/>
                <a:ea typeface="Barlow"/>
                <a:cs typeface="Barlow"/>
                <a:sym typeface="Barlow"/>
              </a:rPr>
              <a:t>startups</a:t>
            </a:r>
            <a:r>
              <a:rPr lang="pt-BR" b="1" dirty="0" smtClean="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foi 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conduzido 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por um comitê de avaliação composto por especialistas da RNP, do CPQD e do BNDES.</a:t>
            </a:r>
            <a:endParaRPr lang="pt-BR" dirty="0" smtClean="0">
              <a:latin typeface="Barlow"/>
              <a:ea typeface="Barlow"/>
              <a:cs typeface="Barlow"/>
              <a:sym typeface="Barlow"/>
            </a:endParaRPr>
          </a:p>
          <a:p>
            <a:pPr marL="444500" lvl="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Foram adotados os seguintes critérios de avaliação:</a:t>
            </a:r>
          </a:p>
          <a:p>
            <a:pPr marL="444500" lvl="0" indent="-342900">
              <a:buFont typeface="Arial" panose="020B0604020202020204" pitchFamily="34" charset="0"/>
              <a:buChar char="•"/>
            </a:pPr>
            <a:endParaRPr lang="pt-BR" dirty="0">
              <a:latin typeface="Barlow"/>
              <a:ea typeface="Barlow"/>
              <a:cs typeface="Barlow"/>
              <a:sym typeface="Barlow"/>
            </a:endParaRPr>
          </a:p>
          <a:p>
            <a:pPr marL="444500" lvl="0" indent="-342900">
              <a:buFont typeface="Arial" panose="020B0604020202020204" pitchFamily="34" charset="0"/>
              <a:buChar char="•"/>
            </a:pPr>
            <a:endParaRPr lang="pt-BR" dirty="0" smtClean="0">
              <a:latin typeface="Barlow"/>
              <a:ea typeface="Barlow"/>
              <a:cs typeface="Barlow"/>
              <a:sym typeface="Barlow"/>
            </a:endParaRPr>
          </a:p>
          <a:p>
            <a:pPr marL="444500" lvl="0" indent="-342900">
              <a:buFont typeface="Arial" panose="020B0604020202020204" pitchFamily="34" charset="0"/>
              <a:buChar char="•"/>
            </a:pPr>
            <a:endParaRPr lang="pt-BR" dirty="0">
              <a:latin typeface="Barlow"/>
              <a:ea typeface="Barlow"/>
              <a:cs typeface="Barlow"/>
              <a:sym typeface="Barlow"/>
            </a:endParaRPr>
          </a:p>
          <a:p>
            <a:pPr marL="444500" lvl="0" indent="-342900">
              <a:buFont typeface="Arial" panose="020B0604020202020204" pitchFamily="34" charset="0"/>
              <a:buChar char="•"/>
            </a:pPr>
            <a:endParaRPr lang="pt-BR" dirty="0" smtClean="0">
              <a:latin typeface="Barlow"/>
              <a:ea typeface="Barlow"/>
              <a:cs typeface="Barlow"/>
              <a:sym typeface="Barlow"/>
            </a:endParaRPr>
          </a:p>
          <a:p>
            <a:pPr marL="444500" lvl="0" indent="-342900">
              <a:buFont typeface="Arial" panose="020B0604020202020204" pitchFamily="34" charset="0"/>
              <a:buChar char="•"/>
            </a:pPr>
            <a:endParaRPr lang="pt-BR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39862" y="2362169"/>
            <a:ext cx="96909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experiência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de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mercado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experiência técnica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proposta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de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valor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aderência temática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v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iabilidade técnica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qualidade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da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proposta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a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valiação geral</a:t>
            </a:r>
          </a:p>
          <a:p>
            <a:pPr marL="457200" indent="-457200">
              <a:buFont typeface="+mj-lt"/>
              <a:buAutoNum type="arabicPeriod"/>
            </a:pPr>
            <a:endParaRPr lang="pt-BR" sz="2000" dirty="0" smtClean="0">
              <a:solidFill>
                <a:schemeClr val="dk1"/>
              </a:solidFill>
              <a:latin typeface="Barlow"/>
              <a:ea typeface="Barlow"/>
              <a:cs typeface="Barlow"/>
              <a:sym typeface="Roboto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0271" y="511276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Roboto Medium" panose="020B0604020202020204" charset="0"/>
                <a:ea typeface="Roboto Medium" panose="020B0604020202020204" charset="0"/>
              </a:rPr>
              <a:t>Meta 4 – Descrição da Meta</a:t>
            </a:r>
            <a:endParaRPr lang="pt-BR" sz="20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b69ed8d0_0_345"/>
          <p:cNvSpPr txBox="1">
            <a:spLocks noGrp="1"/>
          </p:cNvSpPr>
          <p:nvPr>
            <p:ph type="body" idx="3"/>
          </p:nvPr>
        </p:nvSpPr>
        <p:spPr>
          <a:xfrm>
            <a:off x="650580" y="1001713"/>
            <a:ext cx="10892400" cy="22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lvl="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Foram consideradas aptas nove propostas de </a:t>
            </a:r>
            <a:r>
              <a:rPr lang="pt-BR" i="1" dirty="0" smtClean="0">
                <a:latin typeface="Barlow"/>
                <a:ea typeface="Barlow"/>
                <a:cs typeface="Barlow"/>
                <a:sym typeface="Barlow"/>
              </a:rPr>
              <a:t>startups 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com aplicações nos seguintes setores:</a:t>
            </a:r>
            <a:endParaRPr lang="pt-BR" dirty="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531" y="1974970"/>
            <a:ext cx="7164000" cy="429301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70271" y="511276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Roboto Medium" panose="020B0604020202020204" charset="0"/>
                <a:ea typeface="Roboto Medium" panose="020B0604020202020204" charset="0"/>
              </a:rPr>
              <a:t>Meta 4 – Descrição da Meta</a:t>
            </a:r>
            <a:endParaRPr lang="pt-BR" sz="20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b69ed8d0_0_345"/>
          <p:cNvSpPr txBox="1">
            <a:spLocks noGrp="1"/>
          </p:cNvSpPr>
          <p:nvPr>
            <p:ph type="body" idx="3"/>
          </p:nvPr>
        </p:nvSpPr>
        <p:spPr>
          <a:xfrm>
            <a:off x="650580" y="1001713"/>
            <a:ext cx="10892400" cy="22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lvl="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Propostas selecionadas.</a:t>
            </a:r>
            <a:endParaRPr lang="pt-BR" dirty="0">
              <a:latin typeface="Barlow"/>
              <a:ea typeface="Barlow"/>
              <a:cs typeface="Barlow"/>
              <a:sym typeface="Barlow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903358"/>
              </p:ext>
            </p:extLst>
          </p:nvPr>
        </p:nvGraphicFramePr>
        <p:xfrm>
          <a:off x="737420" y="2320411"/>
          <a:ext cx="9920748" cy="2743200"/>
        </p:xfrm>
        <a:graphic>
          <a:graphicData uri="http://schemas.openxmlformats.org/drawingml/2006/table">
            <a:tbl>
              <a:tblPr bandRow="1"/>
              <a:tblGrid>
                <a:gridCol w="6941574"/>
                <a:gridCol w="1612490"/>
                <a:gridCol w="1366684"/>
              </a:tblGrid>
              <a:tr h="342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Proposta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Proponente principal</a:t>
                      </a:r>
                      <a:endParaRPr lang="pt-BR" sz="180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Empresa</a:t>
                      </a:r>
                      <a:endParaRPr lang="pt-BR" sz="180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514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DAIESEB</a:t>
                      </a: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: Digitalização do acervo acadêmico de instituições de ensino superior com base em inteligência artificial e </a:t>
                      </a:r>
                      <a:r>
                        <a:rPr lang="pt-BR" sz="1800" dirty="0" err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blockchain</a:t>
                      </a: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.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Rafael Escrich</a:t>
                      </a:r>
                      <a:endParaRPr lang="pt-BR" sz="180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Certisecure</a:t>
                      </a:r>
                      <a:endParaRPr lang="pt-BR" sz="180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dirty="0" err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Levery</a:t>
                      </a: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: Plataforma de carteira digital e negociação de ativos </a:t>
                      </a:r>
                      <a:r>
                        <a:rPr lang="pt-BR" sz="1800" dirty="0" err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tokenizados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Cristiano Policarpo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Wire Labs</a:t>
                      </a:r>
                      <a:endParaRPr lang="pt-BR" sz="180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Modelagem de aplicações piloto </a:t>
                      </a: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baseadas em </a:t>
                      </a:r>
                      <a:r>
                        <a:rPr lang="pt-BR" sz="1800" dirty="0" err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NFTs</a:t>
                      </a: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 de ciclo preditivo utilizando a plataforma </a:t>
                      </a:r>
                      <a:r>
                        <a:rPr lang="pt-BR" sz="1800" dirty="0" err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Ledger</a:t>
                      </a: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 NFT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Caio S. Florentino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Ledgertec</a:t>
                      </a:r>
                      <a:endParaRPr lang="pt-BR" sz="180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Rastreabilidade química inteligente</a:t>
                      </a: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: agricultura na era da </a:t>
                      </a:r>
                      <a:r>
                        <a:rPr lang="pt-BR" sz="1800" dirty="0" err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blockchain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Mônica Vianna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Sollytch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70271" y="511276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Roboto Medium" panose="020B0604020202020204" charset="0"/>
                <a:ea typeface="Roboto Medium" panose="020B0604020202020204" charset="0"/>
              </a:rPr>
              <a:t>Meta 4 – Descrição da Meta</a:t>
            </a:r>
            <a:endParaRPr lang="pt-BR" sz="20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body" idx="3"/>
          </p:nvPr>
        </p:nvSpPr>
        <p:spPr>
          <a:xfrm>
            <a:off x="637875" y="1611325"/>
            <a:ext cx="4750202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 dirty="0">
                <a:latin typeface="Barlow"/>
                <a:ea typeface="Barlow"/>
                <a:cs typeface="Barlow"/>
                <a:sym typeface="Barlow"/>
              </a:rPr>
              <a:t>Equipe CPQD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>
              <a:latin typeface="Barlow"/>
              <a:ea typeface="Barlow"/>
              <a:cs typeface="Barlow"/>
              <a:sym typeface="Barlow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Ismael Ávila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Maria Silvina Medrano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Silvia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Marion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Glauber Gonçalves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Saul da Rocha</a:t>
            </a:r>
            <a:endParaRPr sz="2000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3"/>
          </p:nvPr>
        </p:nvSpPr>
        <p:spPr>
          <a:xfrm>
            <a:off x="6609774" y="1611325"/>
            <a:ext cx="4484945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 dirty="0" smtClean="0">
                <a:latin typeface="Barlow"/>
                <a:ea typeface="Barlow"/>
                <a:cs typeface="Barlow"/>
                <a:sym typeface="Barlow"/>
              </a:rPr>
              <a:t>Equipe </a:t>
            </a:r>
            <a:r>
              <a:rPr lang="pt-BR" b="1" dirty="0">
                <a:latin typeface="Barlow"/>
                <a:ea typeface="Barlow"/>
                <a:cs typeface="Barlow"/>
                <a:sym typeface="Barlow"/>
              </a:rPr>
              <a:t>RNP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>
              <a:latin typeface="Barlow"/>
              <a:ea typeface="Barlow"/>
              <a:cs typeface="Barlow"/>
              <a:sym typeface="Barlow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Reinaldo Cézar de Morais Gomes</a:t>
            </a:r>
            <a:endParaRPr sz="2000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0271" y="511276"/>
            <a:ext cx="3345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Roboto Medium" panose="020B0604020202020204" charset="0"/>
                <a:ea typeface="Roboto Medium" panose="020B0604020202020204" charset="0"/>
              </a:rPr>
              <a:t>Meta 4 – Equipe Atualizada</a:t>
            </a:r>
            <a:endParaRPr lang="pt-BR" sz="20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/>
          <p:nvPr/>
        </p:nvSpPr>
        <p:spPr>
          <a:xfrm>
            <a:off x="637875" y="1539950"/>
            <a:ext cx="10332000" cy="3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Levantamento das iniciativas de </a:t>
            </a:r>
            <a:r>
              <a:rPr lang="pt-BR" sz="2000" i="1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startups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utilizando </a:t>
            </a:r>
            <a:r>
              <a:rPr lang="pt-BR" sz="2000" dirty="0" err="1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blockchain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;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Análise dessas iniciativas, considerando a taxonomia definida;</a:t>
            </a:r>
          </a:p>
          <a:p>
            <a:pPr marL="457200" lvl="0" indent="-355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Levantamento </a:t>
            </a:r>
            <a:r>
              <a:rPr lang="pt-BR" sz="20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bibliométrico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das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principais publicações científicas sobre </a:t>
            </a:r>
            <a:r>
              <a:rPr lang="pt-BR" sz="20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blockchain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desenvolvidas por pesquisadores vinculados a instituições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brasileiras;</a:t>
            </a:r>
          </a:p>
          <a:p>
            <a:pPr marL="457200" lvl="0" indent="-355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Análise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 classificação das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publicações,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considerando a taxonomia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definida;</a:t>
            </a:r>
          </a:p>
          <a:p>
            <a:pPr marL="457200" lvl="0" indent="-355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Descrição do processo de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seleção de projetos de desenvolvimento das aplicações (academia e </a:t>
            </a:r>
            <a:r>
              <a:rPr lang="pt-BR" sz="2000" i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startups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)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;</a:t>
            </a:r>
          </a:p>
          <a:p>
            <a:pPr marL="457200" lvl="0" indent="-355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Relato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inicial das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propostas recebidas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em resposta às duas chamadas públicas realizadas no âmbito do Projeto Ilíada (para grupos acadêmicos e para startups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).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70271" y="511276"/>
            <a:ext cx="3616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Roboto Medium" panose="020B0604020202020204" charset="0"/>
                <a:ea typeface="Roboto Medium" panose="020B0604020202020204" charset="0"/>
              </a:rPr>
              <a:t>Meta 4 – Entregas Realizadas</a:t>
            </a:r>
            <a:endParaRPr lang="pt-BR" sz="20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7b228f32f_0_11"/>
          <p:cNvSpPr txBox="1"/>
          <p:nvPr/>
        </p:nvSpPr>
        <p:spPr>
          <a:xfrm>
            <a:off x="575900" y="2001750"/>
            <a:ext cx="10332000" cy="3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01600" lv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pt-BR" sz="2000" b="1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Entregáveis</a:t>
            </a:r>
          </a:p>
          <a:p>
            <a:pPr marL="457200" lvl="0" indent="-35560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000"/>
              <a:buChar char="●"/>
            </a:pPr>
            <a:r>
              <a:rPr lang="pt-BR" sz="2000" b="1" dirty="0" err="1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Entregável</a:t>
            </a:r>
            <a:r>
              <a:rPr lang="pt-BR" sz="2000" b="1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4.1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–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Segunda versão do relatório da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Meta 4.1,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incluindo o levantamento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do ecossistema das </a:t>
            </a:r>
            <a:r>
              <a:rPr lang="pt-BR" sz="2000" i="1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startups.</a:t>
            </a:r>
            <a:endParaRPr sz="2000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5560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 b="1" dirty="0" err="1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Entregável</a:t>
            </a:r>
            <a:r>
              <a:rPr lang="pt-BR" sz="2000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pt-BR" sz="2000" b="1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4.2</a:t>
            </a:r>
            <a:r>
              <a:rPr lang="pt-BR" sz="2000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–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Segunda (e última) versão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do relatório da Meta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4.2,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incluindo o levantamento </a:t>
            </a:r>
            <a:r>
              <a:rPr lang="pt-BR" sz="2000" dirty="0" err="1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bibliométrico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 das publicações mais relevantes de pesquisadores brasileiros ou afiliados a instituições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nacionais e as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aplicações identificadas nas áreas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estratégicas.</a:t>
            </a:r>
            <a:endParaRPr sz="2000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5560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 b="1" dirty="0" err="1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Entregável</a:t>
            </a:r>
            <a:r>
              <a:rPr lang="pt-BR" sz="2000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pt-BR" sz="2000" b="1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4.3</a:t>
            </a:r>
            <a:r>
              <a:rPr lang="pt-BR" sz="2000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–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Primeira versão do relatório da Meta 4.3,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contendo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a descrição do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processo de seleção de projetos de desenvolvimento das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aplicações; uma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análise quantitativa dos projetos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(região dos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proponentes, o setor econômico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das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aplicações propostas e as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escolhidas)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e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relato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inicial das propostas recebidas</a:t>
            </a:r>
            <a:endParaRPr sz="2000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0271" y="511276"/>
            <a:ext cx="3616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Roboto Medium" panose="020B0604020202020204" charset="0"/>
                <a:ea typeface="Roboto Medium" panose="020B0604020202020204" charset="0"/>
              </a:rPr>
              <a:t>Meta 4 – Entregas Realizadas</a:t>
            </a:r>
            <a:endParaRPr lang="pt-BR" sz="20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67b228f32f_0_1"/>
          <p:cNvSpPr txBox="1"/>
          <p:nvPr/>
        </p:nvSpPr>
        <p:spPr>
          <a:xfrm>
            <a:off x="637875" y="2486650"/>
            <a:ext cx="103320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1600" marR="0" lvl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pt-BR" sz="2000" b="1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Artigo Submetido</a:t>
            </a:r>
          </a:p>
          <a:p>
            <a:pPr marL="457200" lvl="0" indent="-3556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Título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: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Mapeamento do ecossistema brasileiro de </a:t>
            </a:r>
            <a:r>
              <a:rPr lang="pt-BR" sz="2000" dirty="0" err="1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blockchain</a:t>
            </a:r>
            <a:endParaRPr lang="pt-BR" sz="2000" dirty="0" smtClean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01600" lvl="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     Simpósio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 Revolução Digital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2025 - Centro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 Cultura e Eventos da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UFSC </a:t>
            </a:r>
          </a:p>
          <a:p>
            <a:pPr marL="101600" lvl="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     26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 27 de junho de 2025</a:t>
            </a:r>
          </a:p>
          <a:p>
            <a:pPr marL="101600" lvl="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     Florianópolis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-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SC</a:t>
            </a:r>
            <a:endParaRPr lang="pt-BR" sz="20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0271" y="511276"/>
            <a:ext cx="3616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Roboto Medium" panose="020B0604020202020204" charset="0"/>
                <a:ea typeface="Roboto Medium" panose="020B0604020202020204" charset="0"/>
              </a:rPr>
              <a:t>Meta 4 – Entregas Realizadas</a:t>
            </a:r>
            <a:endParaRPr lang="pt-BR" sz="20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b69ed8d0_0_205"/>
          <p:cNvSpPr txBox="1"/>
          <p:nvPr/>
        </p:nvSpPr>
        <p:spPr>
          <a:xfrm>
            <a:off x="650581" y="2335200"/>
            <a:ext cx="10356300" cy="12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1600"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pt-BR" sz="2000" b="1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Entregas</a:t>
            </a:r>
          </a:p>
          <a:p>
            <a: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Terceira (e última) versão do relatório 4.1, contendo atualizações dos dados coletados (</a:t>
            </a:r>
            <a:r>
              <a:rPr lang="pt-BR" sz="2000" i="1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startups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) </a:t>
            </a:r>
          </a:p>
          <a:p>
            <a:pPr marL="457200" lvl="0" indent="-35560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Segunda (e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última) versão do relatório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4.3, com o relato completo das propostas em desenvolvimento (academia e </a:t>
            </a:r>
            <a:r>
              <a:rPr lang="pt-BR" sz="2000" i="1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startups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),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incluindo:</a:t>
            </a:r>
            <a:endParaRPr lang="pt-BR" sz="2000" dirty="0" smtClean="0">
              <a:solidFill>
                <a:srgbClr val="FF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endParaRPr sz="2000" i="0" u="none" strike="noStrike" cap="none" dirty="0" smtClean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	</a:t>
            </a:r>
            <a:endParaRPr sz="2000" b="0" i="0" u="none" strike="noStrike" cap="none" dirty="0" smtClean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43930" y="3314700"/>
            <a:ext cx="94629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análise do desempenho das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aplicações (</a:t>
            </a:r>
            <a:r>
              <a:rPr lang="pt-BR" sz="2000" dirty="0" err="1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KPIs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);</a:t>
            </a:r>
            <a:endParaRPr lang="pt-BR" sz="2000" dirty="0" smtClean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testes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de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validação, incluindo problemas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identificados e soluções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adotadas;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medidas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de segurança implementadas,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vulnerabilidades identificadas 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e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a forma como foram mitigadas;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manuais de usuário, guias técnicos e outros documentos </a:t>
            </a: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relevantes;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códigos fonte</a:t>
            </a:r>
            <a:r>
              <a:rPr lang="pt-BR" sz="20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;</a:t>
            </a:r>
            <a:endParaRPr lang="pt-BR" sz="2000" dirty="0" smtClean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>
                <a:solidFill>
                  <a:schemeClr val="tx1"/>
                </a:solidFill>
                <a:latin typeface="Barlow"/>
                <a:sym typeface="Barlow"/>
              </a:rPr>
              <a:t>entre outros.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0271" y="511276"/>
            <a:ext cx="5309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Roboto Medium" panose="020B0604020202020204" charset="0"/>
                <a:ea typeface="Roboto Medium" panose="020B0604020202020204" charset="0"/>
              </a:rPr>
              <a:t>Meta 4 – Planejamento até o final do projeto</a:t>
            </a:r>
            <a:endParaRPr lang="pt-BR" sz="20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2;g367b228f32f_0_1"/>
          <p:cNvSpPr txBox="1"/>
          <p:nvPr/>
        </p:nvSpPr>
        <p:spPr>
          <a:xfrm>
            <a:off x="736198" y="1423127"/>
            <a:ext cx="103320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pt-BR" sz="2000" b="1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Desvios</a:t>
            </a:r>
          </a:p>
          <a:p>
            <a:pPr marL="457200" lvl="0" indent="-3556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Data de entrega </a:t>
            </a:r>
            <a:r>
              <a:rPr lang="pt-BR" sz="200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do relatório 4.3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postergada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para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28/2/2026.</a:t>
            </a:r>
          </a:p>
          <a:p>
            <a:pPr marL="457200" lvl="0" indent="-3556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Barlow"/>
              <a:buChar char="●"/>
            </a:pPr>
            <a:endParaRPr lang="pt-BR" sz="20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01600" lvl="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pt-BR" sz="2000" b="1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Pontos de atenção</a:t>
            </a:r>
          </a:p>
          <a:p>
            <a:pPr marL="457200" lvl="0" indent="-3556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entrega do relatório da Meta 4.3 depende do andamento do desenvolvimento das aplicações. Ainda que até o momento, não tenha havido nenhum desvio nesse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desenvolvimento,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mas esse risco sempre existe. Por isso, o prazo do relatório pode ser impactado.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70271" y="511276"/>
            <a:ext cx="9570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Roboto Medium" panose="020B0604020202020204" charset="0"/>
                <a:ea typeface="Roboto Medium" panose="020B0604020202020204" charset="0"/>
              </a:rPr>
              <a:t>Meta 4 – Desvios, Pendências e Pontos de Atenção que precisam de alinhamento</a:t>
            </a:r>
            <a:endParaRPr lang="pt-BR" sz="20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body" idx="1"/>
          </p:nvPr>
        </p:nvSpPr>
        <p:spPr>
          <a:xfrm>
            <a:off x="1426257" y="3096986"/>
            <a:ext cx="2993343" cy="6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pt-BR"/>
              <a:t>Obrigado.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body" idx="3"/>
          </p:nvPr>
        </p:nvSpPr>
        <p:spPr>
          <a:xfrm>
            <a:off x="650580" y="1542489"/>
            <a:ext cx="10227217" cy="407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 dirty="0"/>
              <a:t>Descrição da meta </a:t>
            </a:r>
            <a:endParaRPr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 dirty="0"/>
              <a:t>Equipe atualizada</a:t>
            </a:r>
            <a:endParaRPr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 dirty="0"/>
              <a:t>Entregas realizadas</a:t>
            </a:r>
            <a:endParaRPr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 dirty="0"/>
              <a:t>Planejamento até o final do projeto</a:t>
            </a:r>
            <a:endParaRPr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pt-BR" dirty="0"/>
              <a:t>Desvios, pendências e pontos de atenção que precisam de alinhamento</a:t>
            </a:r>
            <a:endParaRPr b="1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0271" y="511276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Roboto Medium" panose="020B0604020202020204" charset="0"/>
                <a:ea typeface="Roboto Medium" panose="020B0604020202020204" charset="0"/>
              </a:rPr>
              <a:t>Meta 4 - Agenda</a:t>
            </a:r>
            <a:endParaRPr lang="pt-BR" sz="20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b69ed8d0_0_17"/>
          <p:cNvSpPr txBox="1">
            <a:spLocks noGrp="1"/>
          </p:cNvSpPr>
          <p:nvPr>
            <p:ph type="body" idx="1"/>
          </p:nvPr>
        </p:nvSpPr>
        <p:spPr>
          <a:xfrm>
            <a:off x="637875" y="625832"/>
            <a:ext cx="10905300" cy="57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pt-BR" sz="3500"/>
              <a:t>Slides antigos</a:t>
            </a:r>
            <a:endParaRPr sz="3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b69ed8d0_0_22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BR" b="1"/>
              <a:t>Meta 3 – Cronograma</a:t>
            </a:r>
            <a:endParaRPr b="1"/>
          </a:p>
        </p:txBody>
      </p:sp>
      <p:sp>
        <p:nvSpPr>
          <p:cNvPr id="186" name="Google Shape;186;g35fb69ed8d0_0_22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endParaRPr/>
          </a:p>
        </p:txBody>
      </p:sp>
      <p:sp>
        <p:nvSpPr>
          <p:cNvPr id="187" name="Google Shape;187;g35fb69ed8d0_0_22"/>
          <p:cNvSpPr txBox="1">
            <a:spLocks noGrp="1"/>
          </p:cNvSpPr>
          <p:nvPr>
            <p:ph type="body" idx="3"/>
          </p:nvPr>
        </p:nvSpPr>
        <p:spPr>
          <a:xfrm>
            <a:off x="650580" y="1611313"/>
            <a:ext cx="9348300" cy="4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Contratação de Bolsistas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Análise da Demanda de P&amp;D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Elaboração do Relatório 3.1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Planejamento 1ª Rede Distribuída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Contratação de Infraestrutura inicial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Participação no Relatório 1.2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Análise de Ferramentas e PoCs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88" name="Google Shape;188;g35fb69ed8d0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426" y="2934174"/>
            <a:ext cx="575953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5fb69ed8d0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3379" y="3362799"/>
            <a:ext cx="1993901" cy="3175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0" name="Google Shape;190;g35fb69ed8d0_0_22"/>
          <p:cNvGraphicFramePr/>
          <p:nvPr/>
        </p:nvGraphicFramePr>
        <p:xfrm>
          <a:off x="4893379" y="1822089"/>
          <a:ext cx="6475700" cy="312420"/>
        </p:xfrm>
        <a:graphic>
          <a:graphicData uri="http://schemas.openxmlformats.org/drawingml/2006/table">
            <a:tbl>
              <a:tblPr>
                <a:noFill/>
                <a:tableStyleId>{11041A6B-BB2A-44F3-A84C-97B607940E63}</a:tableStyleId>
              </a:tblPr>
              <a:tblGrid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Fev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Mar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Abr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Mai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Jun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Jul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Ago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Set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Out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Nov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Dez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91" name="Google Shape;191;g35fb69ed8d0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1276" y="3791479"/>
            <a:ext cx="1080204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5fb69ed8d0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7280" y="4220560"/>
            <a:ext cx="1473200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5fb69ed8d0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426" y="5060091"/>
            <a:ext cx="5261074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5fb69ed8d0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0030" y="4639654"/>
            <a:ext cx="827970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35fb69ed8d0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8000" y="2345284"/>
            <a:ext cx="3221249" cy="377559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5fb69ed8d0_0_22"/>
          <p:cNvSpPr/>
          <p:nvPr/>
        </p:nvSpPr>
        <p:spPr>
          <a:xfrm>
            <a:off x="6095426" y="2926554"/>
            <a:ext cx="5760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5fb69ed8d0_0_22"/>
          <p:cNvSpPr/>
          <p:nvPr/>
        </p:nvSpPr>
        <p:spPr>
          <a:xfrm>
            <a:off x="4893379" y="3355406"/>
            <a:ext cx="19938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5fb69ed8d0_0_22"/>
          <p:cNvSpPr/>
          <p:nvPr/>
        </p:nvSpPr>
        <p:spPr>
          <a:xfrm>
            <a:off x="6391275" y="3784258"/>
            <a:ext cx="10803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5fb69ed8d0_0_22"/>
          <p:cNvSpPr/>
          <p:nvPr/>
        </p:nvSpPr>
        <p:spPr>
          <a:xfrm>
            <a:off x="6880028" y="4209820"/>
            <a:ext cx="14805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35fb69ed8d0_0_22"/>
          <p:cNvSpPr/>
          <p:nvPr/>
        </p:nvSpPr>
        <p:spPr>
          <a:xfrm>
            <a:off x="7300030" y="4632089"/>
            <a:ext cx="8280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35fb69ed8d0_0_22"/>
          <p:cNvSpPr/>
          <p:nvPr/>
        </p:nvSpPr>
        <p:spPr>
          <a:xfrm>
            <a:off x="6095426" y="5054482"/>
            <a:ext cx="52611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35fb69ed8d0_0_22"/>
          <p:cNvSpPr/>
          <p:nvPr/>
        </p:nvSpPr>
        <p:spPr>
          <a:xfrm>
            <a:off x="4893379" y="2527080"/>
            <a:ext cx="12021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g35fb69ed8d0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3379" y="2534155"/>
            <a:ext cx="1202047" cy="31755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5fb69ed8d0_0_22"/>
          <p:cNvSpPr/>
          <p:nvPr/>
        </p:nvSpPr>
        <p:spPr>
          <a:xfrm>
            <a:off x="6815119" y="3306846"/>
            <a:ext cx="146809" cy="210776"/>
          </a:xfrm>
          <a:prstGeom prst="flowChartMerge">
            <a:avLst/>
          </a:prstGeom>
          <a:solidFill>
            <a:schemeClr val="accent1"/>
          </a:solidFill>
          <a:ln w="19050" cap="flat" cmpd="sng">
            <a:solidFill>
              <a:srgbClr val="0F46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b69ed8d0_0_45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BR" b="1"/>
              <a:t>Meta 3 – Cronograma</a:t>
            </a:r>
            <a:endParaRPr b="1"/>
          </a:p>
        </p:txBody>
      </p:sp>
      <p:sp>
        <p:nvSpPr>
          <p:cNvPr id="210" name="Google Shape;210;g35fb69ed8d0_0_45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endParaRPr/>
          </a:p>
        </p:txBody>
      </p:sp>
      <p:pic>
        <p:nvPicPr>
          <p:cNvPr id="211" name="Google Shape;211;g35fb69ed8d0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426" y="2530411"/>
            <a:ext cx="575953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5fb69ed8d0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3379" y="3741838"/>
            <a:ext cx="1993901" cy="3175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3" name="Google Shape;213;g35fb69ed8d0_0_45"/>
          <p:cNvGraphicFramePr/>
          <p:nvPr/>
        </p:nvGraphicFramePr>
        <p:xfrm>
          <a:off x="4893379" y="1822089"/>
          <a:ext cx="6475700" cy="312420"/>
        </p:xfrm>
        <a:graphic>
          <a:graphicData uri="http://schemas.openxmlformats.org/drawingml/2006/table">
            <a:tbl>
              <a:tblPr>
                <a:noFill/>
                <a:tableStyleId>{11041A6B-BB2A-44F3-A84C-97B607940E63}</a:tableStyleId>
              </a:tblPr>
              <a:tblGrid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Fev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Mar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Abr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Mai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Jun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Jul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Ago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Set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Out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Nov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Dez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14" name="Google Shape;214;g35fb69ed8d0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8000" y="2345284"/>
            <a:ext cx="3221249" cy="377559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35fb69ed8d0_0_45"/>
          <p:cNvSpPr/>
          <p:nvPr/>
        </p:nvSpPr>
        <p:spPr>
          <a:xfrm>
            <a:off x="6095426" y="2520162"/>
            <a:ext cx="5760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5fb69ed8d0_0_45"/>
          <p:cNvSpPr/>
          <p:nvPr/>
        </p:nvSpPr>
        <p:spPr>
          <a:xfrm>
            <a:off x="4893379" y="3734445"/>
            <a:ext cx="19938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5fb69ed8d0_0_45"/>
          <p:cNvSpPr/>
          <p:nvPr/>
        </p:nvSpPr>
        <p:spPr>
          <a:xfrm>
            <a:off x="6815119" y="3685885"/>
            <a:ext cx="146809" cy="210776"/>
          </a:xfrm>
          <a:prstGeom prst="flowChartMerge">
            <a:avLst/>
          </a:prstGeom>
          <a:solidFill>
            <a:schemeClr val="accent1"/>
          </a:solidFill>
          <a:ln w="19050" cap="flat" cmpd="sng">
            <a:solidFill>
              <a:srgbClr val="0F46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5fb69ed8d0_0_45"/>
          <p:cNvSpPr txBox="1">
            <a:spLocks noGrp="1"/>
          </p:cNvSpPr>
          <p:nvPr>
            <p:ph type="body" idx="3"/>
          </p:nvPr>
        </p:nvSpPr>
        <p:spPr>
          <a:xfrm>
            <a:off x="650580" y="2476279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Análise da Demanda de P&amp;D</a:t>
            </a:r>
            <a:endParaRPr/>
          </a:p>
        </p:txBody>
      </p:sp>
      <p:sp>
        <p:nvSpPr>
          <p:cNvPr id="219" name="Google Shape;219;g35fb69ed8d0_0_45"/>
          <p:cNvSpPr txBox="1">
            <a:spLocks noGrp="1"/>
          </p:cNvSpPr>
          <p:nvPr>
            <p:ph type="body" idx="3"/>
          </p:nvPr>
        </p:nvSpPr>
        <p:spPr>
          <a:xfrm>
            <a:off x="637881" y="3758026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Elaboração do Relatório 3.1</a:t>
            </a:r>
            <a:endParaRPr/>
          </a:p>
        </p:txBody>
      </p:sp>
      <p:sp>
        <p:nvSpPr>
          <p:cNvPr id="220" name="Google Shape;220;g35fb69ed8d0_0_45"/>
          <p:cNvSpPr txBox="1">
            <a:spLocks noGrp="1"/>
          </p:cNvSpPr>
          <p:nvPr>
            <p:ph type="body" idx="3"/>
          </p:nvPr>
        </p:nvSpPr>
        <p:spPr>
          <a:xfrm>
            <a:off x="1095211" y="2906806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Plataformas de Interesse</a:t>
            </a:r>
            <a:endParaRPr/>
          </a:p>
        </p:txBody>
      </p:sp>
      <p:sp>
        <p:nvSpPr>
          <p:cNvPr id="221" name="Google Shape;221;g35fb69ed8d0_0_45"/>
          <p:cNvSpPr txBox="1">
            <a:spLocks noGrp="1"/>
          </p:cNvSpPr>
          <p:nvPr>
            <p:ph type="body" idx="3"/>
          </p:nvPr>
        </p:nvSpPr>
        <p:spPr>
          <a:xfrm>
            <a:off x="1095211" y="4190650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Iniciativas RNP e CPqD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2" name="Google Shape;222;g35fb69ed8d0_0_45"/>
          <p:cNvSpPr txBox="1">
            <a:spLocks noGrp="1"/>
          </p:cNvSpPr>
          <p:nvPr>
            <p:ph type="body" idx="3"/>
          </p:nvPr>
        </p:nvSpPr>
        <p:spPr>
          <a:xfrm>
            <a:off x="1095210" y="4636663"/>
            <a:ext cx="46008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Plataformas Blockchain Hyperledeger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3" name="Google Shape;223;g35fb69ed8d0_0_45"/>
          <p:cNvSpPr txBox="1">
            <a:spLocks noGrp="1"/>
          </p:cNvSpPr>
          <p:nvPr>
            <p:ph type="body" idx="3"/>
          </p:nvPr>
        </p:nvSpPr>
        <p:spPr>
          <a:xfrm>
            <a:off x="1095211" y="5082676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Proposta 1ª Rede Blockchain Ilíada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fb69ed8d0_0_63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BR" b="1"/>
              <a:t>Meta 3 – Cronograma</a:t>
            </a:r>
            <a:endParaRPr b="1"/>
          </a:p>
        </p:txBody>
      </p:sp>
      <p:sp>
        <p:nvSpPr>
          <p:cNvPr id="229" name="Google Shape;229;g35fb69ed8d0_0_63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endParaRPr/>
          </a:p>
        </p:txBody>
      </p:sp>
      <p:graphicFrame>
        <p:nvGraphicFramePr>
          <p:cNvPr id="230" name="Google Shape;230;g35fb69ed8d0_0_63"/>
          <p:cNvGraphicFramePr/>
          <p:nvPr/>
        </p:nvGraphicFramePr>
        <p:xfrm>
          <a:off x="4893379" y="1822089"/>
          <a:ext cx="6475700" cy="312420"/>
        </p:xfrm>
        <a:graphic>
          <a:graphicData uri="http://schemas.openxmlformats.org/drawingml/2006/table">
            <a:tbl>
              <a:tblPr>
                <a:noFill/>
                <a:tableStyleId>{11041A6B-BB2A-44F3-A84C-97B607940E63}</a:tableStyleId>
              </a:tblPr>
              <a:tblGrid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  <a:gridCol w="588700"/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Fev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Mar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Abr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Mai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Jun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Jul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Ago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Set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Out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Nov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Dez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31" name="Google Shape;231;g35fb69ed8d0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4" y="2534179"/>
            <a:ext cx="1137355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35fb69ed8d0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3724" y="3782410"/>
            <a:ext cx="1416755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5fb69ed8d0_0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8000" y="2345284"/>
            <a:ext cx="3221249" cy="377559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35fb69ed8d0_0_63"/>
          <p:cNvSpPr/>
          <p:nvPr/>
        </p:nvSpPr>
        <p:spPr>
          <a:xfrm>
            <a:off x="6334124" y="2526958"/>
            <a:ext cx="11373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35fb69ed8d0_0_63"/>
          <p:cNvSpPr/>
          <p:nvPr/>
        </p:nvSpPr>
        <p:spPr>
          <a:xfrm>
            <a:off x="6943724" y="3771670"/>
            <a:ext cx="14169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35fb69ed8d0_0_63"/>
          <p:cNvSpPr txBox="1">
            <a:spLocks noGrp="1"/>
          </p:cNvSpPr>
          <p:nvPr>
            <p:ph type="body" idx="3"/>
          </p:nvPr>
        </p:nvSpPr>
        <p:spPr>
          <a:xfrm>
            <a:off x="650580" y="2476279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Planejamento 1ª Rede Distribuída</a:t>
            </a:r>
            <a:endParaRPr/>
          </a:p>
        </p:txBody>
      </p:sp>
      <p:sp>
        <p:nvSpPr>
          <p:cNvPr id="237" name="Google Shape;237;g35fb69ed8d0_0_63"/>
          <p:cNvSpPr txBox="1">
            <a:spLocks noGrp="1"/>
          </p:cNvSpPr>
          <p:nvPr>
            <p:ph type="body" idx="3"/>
          </p:nvPr>
        </p:nvSpPr>
        <p:spPr>
          <a:xfrm>
            <a:off x="637880" y="3758026"/>
            <a:ext cx="45627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Contratação de Infraestrutura inicial</a:t>
            </a:r>
            <a:endParaRPr/>
          </a:p>
        </p:txBody>
      </p:sp>
      <p:sp>
        <p:nvSpPr>
          <p:cNvPr id="238" name="Google Shape;238;g35fb69ed8d0_0_63"/>
          <p:cNvSpPr txBox="1">
            <a:spLocks noGrp="1"/>
          </p:cNvSpPr>
          <p:nvPr>
            <p:ph type="body" idx="3"/>
          </p:nvPr>
        </p:nvSpPr>
        <p:spPr>
          <a:xfrm>
            <a:off x="650580" y="5062750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Participação no Relatório 1.2</a:t>
            </a:r>
            <a:endParaRPr/>
          </a:p>
        </p:txBody>
      </p:sp>
      <p:sp>
        <p:nvSpPr>
          <p:cNvPr id="239" name="Google Shape;239;g35fb69ed8d0_0_63"/>
          <p:cNvSpPr txBox="1">
            <a:spLocks noGrp="1"/>
          </p:cNvSpPr>
          <p:nvPr>
            <p:ph type="body" idx="3"/>
          </p:nvPr>
        </p:nvSpPr>
        <p:spPr>
          <a:xfrm>
            <a:off x="1095211" y="2906806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Baseado na rede Besu IDD</a:t>
            </a:r>
            <a:endParaRPr/>
          </a:p>
        </p:txBody>
      </p:sp>
      <p:sp>
        <p:nvSpPr>
          <p:cNvPr id="240" name="Google Shape;240;g35fb69ed8d0_0_63"/>
          <p:cNvSpPr txBox="1">
            <a:spLocks noGrp="1"/>
          </p:cNvSpPr>
          <p:nvPr>
            <p:ph type="body" idx="3"/>
          </p:nvPr>
        </p:nvSpPr>
        <p:spPr>
          <a:xfrm>
            <a:off x="1095211" y="3303461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Demandas M5 + Piloto distribuído</a:t>
            </a:r>
            <a:endParaRPr/>
          </a:p>
        </p:txBody>
      </p:sp>
      <p:sp>
        <p:nvSpPr>
          <p:cNvPr id="241" name="Google Shape;241;g35fb69ed8d0_0_63"/>
          <p:cNvSpPr txBox="1">
            <a:spLocks noGrp="1"/>
          </p:cNvSpPr>
          <p:nvPr>
            <p:ph type="body" idx="3"/>
          </p:nvPr>
        </p:nvSpPr>
        <p:spPr>
          <a:xfrm>
            <a:off x="1095211" y="4206709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Console de VMs limitado</a:t>
            </a:r>
            <a:endParaRPr/>
          </a:p>
        </p:txBody>
      </p:sp>
      <p:sp>
        <p:nvSpPr>
          <p:cNvPr id="242" name="Google Shape;242;g35fb69ed8d0_0_63"/>
          <p:cNvSpPr txBox="1">
            <a:spLocks noGrp="1"/>
          </p:cNvSpPr>
          <p:nvPr>
            <p:ph type="body" idx="3"/>
          </p:nvPr>
        </p:nvSpPr>
        <p:spPr>
          <a:xfrm>
            <a:off x="945151" y="5488456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Governança de Redes Blockchain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43" name="Google Shape;243;g35fb69ed8d0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0030" y="5068279"/>
            <a:ext cx="827970" cy="31755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35fb69ed8d0_0_63"/>
          <p:cNvSpPr/>
          <p:nvPr/>
        </p:nvSpPr>
        <p:spPr>
          <a:xfrm>
            <a:off x="7300030" y="5060714"/>
            <a:ext cx="8280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35fb69ed8d0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7825" y="5125134"/>
            <a:ext cx="2081425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35fb69ed8d0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6050" y="2895213"/>
            <a:ext cx="4860450" cy="31755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35fb69ed8d0_0_83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BR" b="1"/>
              <a:t>Meta 3 – Cronograma</a:t>
            </a:r>
            <a:endParaRPr b="1"/>
          </a:p>
        </p:txBody>
      </p:sp>
      <p:sp>
        <p:nvSpPr>
          <p:cNvPr id="252" name="Google Shape;252;g35fb69ed8d0_0_83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endParaRPr/>
          </a:p>
        </p:txBody>
      </p:sp>
      <p:sp>
        <p:nvSpPr>
          <p:cNvPr id="253" name="Google Shape;253;g35fb69ed8d0_0_83"/>
          <p:cNvSpPr txBox="1">
            <a:spLocks noGrp="1"/>
          </p:cNvSpPr>
          <p:nvPr>
            <p:ph type="body" idx="3"/>
          </p:nvPr>
        </p:nvSpPr>
        <p:spPr>
          <a:xfrm>
            <a:off x="650580" y="1611313"/>
            <a:ext cx="9348300" cy="4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Análise de Ferramentas e PoCs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Planejamento do Ambiente Distribuído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Implantação da 1ª Rede Distribuída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Elaboração do Relatório 3.2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Análise da Demanda de P&amp;D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Ambiente de Instanciação – M2/M3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Documentação e Modelo de Adesão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54" name="Google Shape;254;g35fb69ed8d0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1835" y="2451080"/>
            <a:ext cx="6104665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35fb69ed8d0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8284" y="3794961"/>
            <a:ext cx="993315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5fb69ed8d0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1229" y="3350348"/>
            <a:ext cx="1400370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35fb69ed8d0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8285" y="4239572"/>
            <a:ext cx="1814118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35fb69ed8d0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9650" y="4684184"/>
            <a:ext cx="2719600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5fb69ed8d0_0_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5275" y="2353665"/>
            <a:ext cx="3453923" cy="390425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35fb69ed8d0_0_83"/>
          <p:cNvSpPr/>
          <p:nvPr/>
        </p:nvSpPr>
        <p:spPr>
          <a:xfrm>
            <a:off x="5251835" y="2448222"/>
            <a:ext cx="61047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35fb69ed8d0_0_83"/>
          <p:cNvSpPr/>
          <p:nvPr/>
        </p:nvSpPr>
        <p:spPr>
          <a:xfrm>
            <a:off x="7998286" y="3788638"/>
            <a:ext cx="9933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35fb69ed8d0_0_83"/>
          <p:cNvSpPr/>
          <p:nvPr/>
        </p:nvSpPr>
        <p:spPr>
          <a:xfrm>
            <a:off x="7591230" y="3344026"/>
            <a:ext cx="14004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35fb69ed8d0_0_83"/>
          <p:cNvSpPr/>
          <p:nvPr/>
        </p:nvSpPr>
        <p:spPr>
          <a:xfrm>
            <a:off x="7998285" y="4233250"/>
            <a:ext cx="18141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35fb69ed8d0_0_83"/>
          <p:cNvSpPr/>
          <p:nvPr/>
        </p:nvSpPr>
        <p:spPr>
          <a:xfrm>
            <a:off x="8629650" y="4677862"/>
            <a:ext cx="27270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35fb69ed8d0_0_83"/>
          <p:cNvSpPr/>
          <p:nvPr/>
        </p:nvSpPr>
        <p:spPr>
          <a:xfrm>
            <a:off x="6496050" y="2890431"/>
            <a:ext cx="48606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35fb69ed8d0_0_83"/>
          <p:cNvSpPr/>
          <p:nvPr/>
        </p:nvSpPr>
        <p:spPr>
          <a:xfrm>
            <a:off x="8925250" y="3738887"/>
            <a:ext cx="146809" cy="210776"/>
          </a:xfrm>
          <a:prstGeom prst="flowChartMerge">
            <a:avLst/>
          </a:prstGeom>
          <a:noFill/>
          <a:ln w="19050" cap="flat" cmpd="sng">
            <a:solidFill>
              <a:srgbClr val="0F46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35fb69ed8d0_0_83"/>
          <p:cNvSpPr/>
          <p:nvPr/>
        </p:nvSpPr>
        <p:spPr>
          <a:xfrm>
            <a:off x="9267825" y="5118099"/>
            <a:ext cx="20814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8" name="Google Shape;268;g35fb69ed8d0_0_83"/>
          <p:cNvGraphicFramePr/>
          <p:nvPr/>
        </p:nvGraphicFramePr>
        <p:xfrm>
          <a:off x="5251835" y="1826278"/>
          <a:ext cx="6117300" cy="312420"/>
        </p:xfrm>
        <a:graphic>
          <a:graphicData uri="http://schemas.openxmlformats.org/drawingml/2006/table">
            <a:tbl>
              <a:tblPr>
                <a:noFill/>
                <a:tableStyleId>{11041A6B-BB2A-44F3-A84C-97B607940E63}</a:tableStyleId>
              </a:tblPr>
              <a:tblGrid>
                <a:gridCol w="679700"/>
                <a:gridCol w="679700"/>
                <a:gridCol w="679700"/>
                <a:gridCol w="679700"/>
                <a:gridCol w="679700"/>
                <a:gridCol w="679700"/>
                <a:gridCol w="679700"/>
                <a:gridCol w="679700"/>
                <a:gridCol w="679700"/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Abr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Mai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Jun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Jul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Ago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Set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Out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Nov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Dez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g35fb69ed8d0_0_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1229" y="5102948"/>
            <a:ext cx="1400370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35fb69ed8d0_0_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6050" y="3790563"/>
            <a:ext cx="4860450" cy="31755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35fb69ed8d0_0_106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BR" b="1"/>
              <a:t>Meta 3 – Cronograma</a:t>
            </a:r>
            <a:endParaRPr b="1"/>
          </a:p>
        </p:txBody>
      </p:sp>
      <p:sp>
        <p:nvSpPr>
          <p:cNvPr id="276" name="Google Shape;276;g35fb69ed8d0_0_106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endParaRPr/>
          </a:p>
        </p:txBody>
      </p:sp>
      <p:pic>
        <p:nvPicPr>
          <p:cNvPr id="277" name="Google Shape;277;g35fb69ed8d0_0_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1835" y="2451080"/>
            <a:ext cx="6104665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5fb69ed8d0_0_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1228" y="2353665"/>
            <a:ext cx="3777970" cy="390425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35fb69ed8d0_0_106"/>
          <p:cNvSpPr/>
          <p:nvPr/>
        </p:nvSpPr>
        <p:spPr>
          <a:xfrm>
            <a:off x="5251835" y="2448222"/>
            <a:ext cx="61047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35fb69ed8d0_0_106"/>
          <p:cNvSpPr/>
          <p:nvPr/>
        </p:nvSpPr>
        <p:spPr>
          <a:xfrm>
            <a:off x="6496050" y="3785781"/>
            <a:ext cx="48606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1" name="Google Shape;281;g35fb69ed8d0_0_106"/>
          <p:cNvGraphicFramePr/>
          <p:nvPr/>
        </p:nvGraphicFramePr>
        <p:xfrm>
          <a:off x="5251835" y="1826278"/>
          <a:ext cx="6117300" cy="312420"/>
        </p:xfrm>
        <a:graphic>
          <a:graphicData uri="http://schemas.openxmlformats.org/drawingml/2006/table">
            <a:tbl>
              <a:tblPr>
                <a:noFill/>
                <a:tableStyleId>{11041A6B-BB2A-44F3-A84C-97B607940E63}</a:tableStyleId>
              </a:tblPr>
              <a:tblGrid>
                <a:gridCol w="679700"/>
                <a:gridCol w="679700"/>
                <a:gridCol w="679700"/>
                <a:gridCol w="679700"/>
                <a:gridCol w="679700"/>
                <a:gridCol w="679700"/>
                <a:gridCol w="679700"/>
                <a:gridCol w="679700"/>
                <a:gridCol w="679700"/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Abr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Mai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Jun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Jul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Ago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Set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Out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Nov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Dez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82" name="Google Shape;282;g35fb69ed8d0_0_106"/>
          <p:cNvSpPr txBox="1">
            <a:spLocks noGrp="1"/>
          </p:cNvSpPr>
          <p:nvPr>
            <p:ph type="body" idx="3"/>
          </p:nvPr>
        </p:nvSpPr>
        <p:spPr>
          <a:xfrm>
            <a:off x="650580" y="2476279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Análise de Ferramentas e PoCs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3" name="Google Shape;283;g35fb69ed8d0_0_106"/>
          <p:cNvSpPr txBox="1">
            <a:spLocks noGrp="1"/>
          </p:cNvSpPr>
          <p:nvPr>
            <p:ph type="body" idx="3"/>
          </p:nvPr>
        </p:nvSpPr>
        <p:spPr>
          <a:xfrm>
            <a:off x="637880" y="3758026"/>
            <a:ext cx="45627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Planejamento do Ambiente Distribuído</a:t>
            </a:r>
            <a:endParaRPr/>
          </a:p>
        </p:txBody>
      </p:sp>
      <p:sp>
        <p:nvSpPr>
          <p:cNvPr id="284" name="Google Shape;284;g35fb69ed8d0_0_106"/>
          <p:cNvSpPr txBox="1">
            <a:spLocks noGrp="1"/>
          </p:cNvSpPr>
          <p:nvPr>
            <p:ph type="body" idx="3"/>
          </p:nvPr>
        </p:nvSpPr>
        <p:spPr>
          <a:xfrm>
            <a:off x="650580" y="5062750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Implantação da 1ª Rede Distribuída</a:t>
            </a:r>
            <a:endParaRPr/>
          </a:p>
        </p:txBody>
      </p:sp>
      <p:sp>
        <p:nvSpPr>
          <p:cNvPr id="285" name="Google Shape;285;g35fb69ed8d0_0_106"/>
          <p:cNvSpPr txBox="1">
            <a:spLocks noGrp="1"/>
          </p:cNvSpPr>
          <p:nvPr>
            <p:ph type="body" idx="3"/>
          </p:nvPr>
        </p:nvSpPr>
        <p:spPr>
          <a:xfrm>
            <a:off x="1095211" y="2906806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Hyperledger Bevel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6" name="Google Shape;286;g35fb69ed8d0_0_106"/>
          <p:cNvSpPr txBox="1">
            <a:spLocks noGrp="1"/>
          </p:cNvSpPr>
          <p:nvPr>
            <p:ph type="body" idx="3"/>
          </p:nvPr>
        </p:nvSpPr>
        <p:spPr>
          <a:xfrm>
            <a:off x="1095211" y="4188553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RNP + Atividade CPqD + M2/M3</a:t>
            </a:r>
            <a:endParaRPr/>
          </a:p>
        </p:txBody>
      </p:sp>
      <p:sp>
        <p:nvSpPr>
          <p:cNvPr id="287" name="Google Shape;287;g35fb69ed8d0_0_106"/>
          <p:cNvSpPr/>
          <p:nvPr/>
        </p:nvSpPr>
        <p:spPr>
          <a:xfrm>
            <a:off x="7591230" y="5096626"/>
            <a:ext cx="14004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35fb69ed8d0_0_106"/>
          <p:cNvSpPr txBox="1">
            <a:spLocks noGrp="1"/>
          </p:cNvSpPr>
          <p:nvPr>
            <p:ph type="body" idx="3"/>
          </p:nvPr>
        </p:nvSpPr>
        <p:spPr>
          <a:xfrm>
            <a:off x="1095211" y="5493277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RNP + CPqD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9" name="Google Shape;289;g35fb69ed8d0_0_106"/>
          <p:cNvSpPr txBox="1">
            <a:spLocks noGrp="1"/>
          </p:cNvSpPr>
          <p:nvPr>
            <p:ph type="body" idx="3"/>
          </p:nvPr>
        </p:nvSpPr>
        <p:spPr>
          <a:xfrm>
            <a:off x="1095211" y="5899703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IFBA, UFPA, UFPI, PUC-Rio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g35fb69ed8d0_0_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9651" y="5125134"/>
            <a:ext cx="2719600" cy="3175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35fb69ed8d0_0_126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BR" b="1"/>
              <a:t>Meta 3 – Cronograma</a:t>
            </a:r>
            <a:endParaRPr b="1"/>
          </a:p>
        </p:txBody>
      </p:sp>
      <p:sp>
        <p:nvSpPr>
          <p:cNvPr id="296" name="Google Shape;296;g35fb69ed8d0_0_126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endParaRPr/>
          </a:p>
        </p:txBody>
      </p:sp>
      <p:pic>
        <p:nvPicPr>
          <p:cNvPr id="297" name="Google Shape;297;g35fb69ed8d0_0_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8284" y="2461461"/>
            <a:ext cx="993315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35fb69ed8d0_0_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8285" y="3753797"/>
            <a:ext cx="1814118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35fb69ed8d0_0_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1426" y="2401768"/>
            <a:ext cx="3829800" cy="390425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35fb69ed8d0_0_126"/>
          <p:cNvSpPr/>
          <p:nvPr/>
        </p:nvSpPr>
        <p:spPr>
          <a:xfrm>
            <a:off x="7998286" y="2455138"/>
            <a:ext cx="9933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35fb69ed8d0_0_126"/>
          <p:cNvSpPr/>
          <p:nvPr/>
        </p:nvSpPr>
        <p:spPr>
          <a:xfrm>
            <a:off x="7998285" y="3747475"/>
            <a:ext cx="18141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35fb69ed8d0_0_126"/>
          <p:cNvSpPr/>
          <p:nvPr/>
        </p:nvSpPr>
        <p:spPr>
          <a:xfrm>
            <a:off x="8925250" y="2405387"/>
            <a:ext cx="146809" cy="210776"/>
          </a:xfrm>
          <a:prstGeom prst="flowChartMerge">
            <a:avLst/>
          </a:prstGeom>
          <a:noFill/>
          <a:ln w="19050" cap="flat" cmpd="sng">
            <a:solidFill>
              <a:srgbClr val="0F46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35fb69ed8d0_0_126"/>
          <p:cNvSpPr/>
          <p:nvPr/>
        </p:nvSpPr>
        <p:spPr>
          <a:xfrm>
            <a:off x="8629649" y="5118099"/>
            <a:ext cx="27195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4" name="Google Shape;304;g35fb69ed8d0_0_126"/>
          <p:cNvGraphicFramePr/>
          <p:nvPr/>
        </p:nvGraphicFramePr>
        <p:xfrm>
          <a:off x="5251835" y="1826278"/>
          <a:ext cx="6117300" cy="312420"/>
        </p:xfrm>
        <a:graphic>
          <a:graphicData uri="http://schemas.openxmlformats.org/drawingml/2006/table">
            <a:tbl>
              <a:tblPr>
                <a:noFill/>
                <a:tableStyleId>{11041A6B-BB2A-44F3-A84C-97B607940E63}</a:tableStyleId>
              </a:tblPr>
              <a:tblGrid>
                <a:gridCol w="679700"/>
                <a:gridCol w="679700"/>
                <a:gridCol w="679700"/>
                <a:gridCol w="679700"/>
                <a:gridCol w="679700"/>
                <a:gridCol w="679700"/>
                <a:gridCol w="679700"/>
                <a:gridCol w="679700"/>
                <a:gridCol w="679700"/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Abr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Mai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Jun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Jul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Ago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Set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Out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Nov</a:t>
                      </a:r>
                      <a:endParaRPr sz="1800" b="1" u="none" strike="noStrike" cap="none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Barlow"/>
                          <a:ea typeface="Barlow"/>
                          <a:cs typeface="Barlow"/>
                          <a:sym typeface="Barlow"/>
                        </a:rPr>
                        <a:t>Dez</a:t>
                      </a: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05" name="Google Shape;305;g35fb69ed8d0_0_126"/>
          <p:cNvSpPr txBox="1">
            <a:spLocks noGrp="1"/>
          </p:cNvSpPr>
          <p:nvPr>
            <p:ph type="body" idx="3"/>
          </p:nvPr>
        </p:nvSpPr>
        <p:spPr>
          <a:xfrm>
            <a:off x="650580" y="2476279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Elaboração do Relatório 3.2</a:t>
            </a:r>
            <a:endParaRPr/>
          </a:p>
        </p:txBody>
      </p:sp>
      <p:sp>
        <p:nvSpPr>
          <p:cNvPr id="306" name="Google Shape;306;g35fb69ed8d0_0_126"/>
          <p:cNvSpPr txBox="1">
            <a:spLocks noGrp="1"/>
          </p:cNvSpPr>
          <p:nvPr>
            <p:ph type="body" idx="3"/>
          </p:nvPr>
        </p:nvSpPr>
        <p:spPr>
          <a:xfrm>
            <a:off x="637880" y="3758026"/>
            <a:ext cx="45627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Análise da Demanda de P&amp;D</a:t>
            </a:r>
            <a:endParaRPr/>
          </a:p>
        </p:txBody>
      </p:sp>
      <p:sp>
        <p:nvSpPr>
          <p:cNvPr id="307" name="Google Shape;307;g35fb69ed8d0_0_126"/>
          <p:cNvSpPr txBox="1">
            <a:spLocks noGrp="1"/>
          </p:cNvSpPr>
          <p:nvPr>
            <p:ph type="body" idx="3"/>
          </p:nvPr>
        </p:nvSpPr>
        <p:spPr>
          <a:xfrm>
            <a:off x="650580" y="5062750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Ambiente de Instanciação – M2/M3</a:t>
            </a:r>
            <a:endParaRPr/>
          </a:p>
        </p:txBody>
      </p:sp>
      <p:sp>
        <p:nvSpPr>
          <p:cNvPr id="308" name="Google Shape;308;g35fb69ed8d0_0_126"/>
          <p:cNvSpPr txBox="1">
            <a:spLocks noGrp="1"/>
          </p:cNvSpPr>
          <p:nvPr>
            <p:ph type="body" idx="3"/>
          </p:nvPr>
        </p:nvSpPr>
        <p:spPr>
          <a:xfrm>
            <a:off x="1095211" y="2906806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Implantação da 1ª Rede Distribuída</a:t>
            </a:r>
            <a:endParaRPr/>
          </a:p>
        </p:txBody>
      </p:sp>
      <p:sp>
        <p:nvSpPr>
          <p:cNvPr id="309" name="Google Shape;309;g35fb69ed8d0_0_126"/>
          <p:cNvSpPr txBox="1">
            <a:spLocks noGrp="1"/>
          </p:cNvSpPr>
          <p:nvPr>
            <p:ph type="body" idx="3"/>
          </p:nvPr>
        </p:nvSpPr>
        <p:spPr>
          <a:xfrm>
            <a:off x="1095211" y="4188553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M2.2 para rede distribuída, M4, M5</a:t>
            </a:r>
            <a:endParaRPr/>
          </a:p>
        </p:txBody>
      </p:sp>
      <p:sp>
        <p:nvSpPr>
          <p:cNvPr id="310" name="Google Shape;310;g35fb69ed8d0_0_126"/>
          <p:cNvSpPr txBox="1">
            <a:spLocks noGrp="1"/>
          </p:cNvSpPr>
          <p:nvPr>
            <p:ph type="body" idx="3"/>
          </p:nvPr>
        </p:nvSpPr>
        <p:spPr>
          <a:xfrm>
            <a:off x="1095211" y="5493277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Ambiente para a rede distribuída</a:t>
            </a:r>
            <a:endParaRPr/>
          </a:p>
        </p:txBody>
      </p:sp>
      <p:sp>
        <p:nvSpPr>
          <p:cNvPr id="311" name="Google Shape;311;g35fb69ed8d0_0_126"/>
          <p:cNvSpPr txBox="1">
            <a:spLocks noGrp="1"/>
          </p:cNvSpPr>
          <p:nvPr>
            <p:ph type="body" idx="3"/>
          </p:nvPr>
        </p:nvSpPr>
        <p:spPr>
          <a:xfrm>
            <a:off x="1095211" y="5899703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Integração M2/M3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fb69ed8d0_0_147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BR" b="1"/>
              <a:t>Meta 3 – Cronograma</a:t>
            </a:r>
            <a:endParaRPr b="1"/>
          </a:p>
        </p:txBody>
      </p:sp>
      <p:sp>
        <p:nvSpPr>
          <p:cNvPr id="317" name="Google Shape;317;g35fb69ed8d0_0_147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endParaRPr/>
          </a:p>
        </p:txBody>
      </p:sp>
      <p:sp>
        <p:nvSpPr>
          <p:cNvPr id="318" name="Google Shape;318;g35fb69ed8d0_0_147"/>
          <p:cNvSpPr/>
          <p:nvPr/>
        </p:nvSpPr>
        <p:spPr>
          <a:xfrm>
            <a:off x="5718593" y="1698018"/>
            <a:ext cx="1752600" cy="552600"/>
          </a:xfrm>
          <a:prstGeom prst="rect">
            <a:avLst/>
          </a:prstGeom>
          <a:solidFill>
            <a:srgbClr val="89E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35fb69ed8d0_0_147"/>
          <p:cNvSpPr/>
          <p:nvPr/>
        </p:nvSpPr>
        <p:spPr>
          <a:xfrm>
            <a:off x="3524133" y="3742056"/>
            <a:ext cx="1311600" cy="678900"/>
          </a:xfrm>
          <a:prstGeom prst="rect">
            <a:avLst/>
          </a:prstGeom>
          <a:solidFill>
            <a:srgbClr val="D8BF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Fabric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Samples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35fb69ed8d0_0_147"/>
          <p:cNvSpPr/>
          <p:nvPr/>
        </p:nvSpPr>
        <p:spPr>
          <a:xfrm>
            <a:off x="5718593" y="2689346"/>
            <a:ext cx="1752600" cy="552600"/>
          </a:xfrm>
          <a:prstGeom prst="rect">
            <a:avLst/>
          </a:prstGeom>
          <a:solidFill>
            <a:srgbClr val="8BC8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Back-end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g35fb69ed8d0_0_147"/>
          <p:cNvCxnSpPr>
            <a:stCxn id="318" idx="2"/>
            <a:endCxn id="320" idx="0"/>
          </p:cNvCxnSpPr>
          <p:nvPr/>
        </p:nvCxnSpPr>
        <p:spPr>
          <a:xfrm>
            <a:off x="6594893" y="2250618"/>
            <a:ext cx="0" cy="438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322" name="Google Shape;322;g35fb69ed8d0_0_147"/>
          <p:cNvSpPr/>
          <p:nvPr/>
        </p:nvSpPr>
        <p:spPr>
          <a:xfrm>
            <a:off x="5062739" y="3748701"/>
            <a:ext cx="1311600" cy="657900"/>
          </a:xfrm>
          <a:prstGeom prst="rect">
            <a:avLst/>
          </a:prstGeom>
          <a:solidFill>
            <a:srgbClr val="D8BF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Bevel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35fb69ed8d0_0_147"/>
          <p:cNvSpPr/>
          <p:nvPr/>
        </p:nvSpPr>
        <p:spPr>
          <a:xfrm>
            <a:off x="6681571" y="3752829"/>
            <a:ext cx="1302600" cy="654000"/>
          </a:xfrm>
          <a:prstGeom prst="rect">
            <a:avLst/>
          </a:prstGeom>
          <a:solidFill>
            <a:srgbClr val="D8BF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Fabric Operator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35fb69ed8d0_0_147"/>
          <p:cNvSpPr/>
          <p:nvPr/>
        </p:nvSpPr>
        <p:spPr>
          <a:xfrm>
            <a:off x="8269046" y="3774812"/>
            <a:ext cx="1171200" cy="631800"/>
          </a:xfrm>
          <a:prstGeom prst="rect">
            <a:avLst/>
          </a:prstGeom>
          <a:solidFill>
            <a:srgbClr val="D8BF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Outros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g35fb69ed8d0_0_147"/>
          <p:cNvCxnSpPr>
            <a:stCxn id="320" idx="2"/>
            <a:endCxn id="323" idx="0"/>
          </p:cNvCxnSpPr>
          <p:nvPr/>
        </p:nvCxnSpPr>
        <p:spPr>
          <a:xfrm>
            <a:off x="6594893" y="3241946"/>
            <a:ext cx="738000" cy="510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326" name="Google Shape;326;g35fb69ed8d0_0_147"/>
          <p:cNvCxnSpPr>
            <a:stCxn id="320" idx="2"/>
            <a:endCxn id="322" idx="0"/>
          </p:cNvCxnSpPr>
          <p:nvPr/>
        </p:nvCxnSpPr>
        <p:spPr>
          <a:xfrm flipH="1">
            <a:off x="5718593" y="3241946"/>
            <a:ext cx="876300" cy="506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327" name="Google Shape;327;g35fb69ed8d0_0_147"/>
          <p:cNvCxnSpPr>
            <a:stCxn id="320" idx="2"/>
            <a:endCxn id="324" idx="0"/>
          </p:cNvCxnSpPr>
          <p:nvPr/>
        </p:nvCxnSpPr>
        <p:spPr>
          <a:xfrm>
            <a:off x="6594893" y="3241946"/>
            <a:ext cx="2259900" cy="532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328" name="Google Shape;328;g35fb69ed8d0_0_147"/>
          <p:cNvCxnSpPr>
            <a:stCxn id="320" idx="2"/>
            <a:endCxn id="319" idx="0"/>
          </p:cNvCxnSpPr>
          <p:nvPr/>
        </p:nvCxnSpPr>
        <p:spPr>
          <a:xfrm flipH="1">
            <a:off x="4179893" y="3241946"/>
            <a:ext cx="2415000" cy="500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329" name="Google Shape;329;g35fb69ed8d0_0_147"/>
          <p:cNvSpPr/>
          <p:nvPr/>
        </p:nvSpPr>
        <p:spPr>
          <a:xfrm>
            <a:off x="3600332" y="4641542"/>
            <a:ext cx="5150100" cy="329100"/>
          </a:xfrm>
          <a:prstGeom prst="rect">
            <a:avLst/>
          </a:prstGeom>
          <a:solidFill>
            <a:srgbClr val="89E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Blockchain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35fb69ed8d0_0_147"/>
          <p:cNvSpPr/>
          <p:nvPr/>
        </p:nvSpPr>
        <p:spPr>
          <a:xfrm>
            <a:off x="4290183" y="5010174"/>
            <a:ext cx="5150100" cy="329100"/>
          </a:xfrm>
          <a:prstGeom prst="rect">
            <a:avLst/>
          </a:prstGeom>
          <a:solidFill>
            <a:srgbClr val="61FF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Blockchain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35fb69ed8d0_0_147"/>
          <p:cNvSpPr/>
          <p:nvPr/>
        </p:nvSpPr>
        <p:spPr>
          <a:xfrm>
            <a:off x="3892432" y="5389152"/>
            <a:ext cx="5150100" cy="329100"/>
          </a:xfrm>
          <a:prstGeom prst="rect">
            <a:avLst/>
          </a:prstGeom>
          <a:solidFill>
            <a:srgbClr val="5DF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Blockchain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35fb69ed8d0_0_147"/>
          <p:cNvSpPr/>
          <p:nvPr/>
        </p:nvSpPr>
        <p:spPr>
          <a:xfrm>
            <a:off x="3524133" y="5868516"/>
            <a:ext cx="1171200" cy="631800"/>
          </a:xfrm>
          <a:prstGeom prst="rect">
            <a:avLst/>
          </a:prstGeom>
          <a:solidFill>
            <a:srgbClr val="AAE2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35fb69ed8d0_0_147"/>
          <p:cNvSpPr/>
          <p:nvPr/>
        </p:nvSpPr>
        <p:spPr>
          <a:xfrm>
            <a:off x="5788894" y="5913946"/>
            <a:ext cx="1171200" cy="631800"/>
          </a:xfrm>
          <a:prstGeom prst="rect">
            <a:avLst/>
          </a:prstGeom>
          <a:solidFill>
            <a:srgbClr val="AAE2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5fb69ed8d0_0_147"/>
          <p:cNvSpPr/>
          <p:nvPr/>
        </p:nvSpPr>
        <p:spPr>
          <a:xfrm>
            <a:off x="8269046" y="5913946"/>
            <a:ext cx="1171200" cy="631800"/>
          </a:xfrm>
          <a:prstGeom prst="rect">
            <a:avLst/>
          </a:prstGeom>
          <a:solidFill>
            <a:srgbClr val="AAE2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35fb69ed8d0_0_147"/>
          <p:cNvSpPr/>
          <p:nvPr/>
        </p:nvSpPr>
        <p:spPr>
          <a:xfrm>
            <a:off x="2953821" y="3685953"/>
            <a:ext cx="45600" cy="791700"/>
          </a:xfrm>
          <a:prstGeom prst="leftBracket">
            <a:avLst>
              <a:gd name="adj" fmla="val 8333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35fb69ed8d0_0_147"/>
          <p:cNvSpPr/>
          <p:nvPr/>
        </p:nvSpPr>
        <p:spPr>
          <a:xfrm>
            <a:off x="2943662" y="4764441"/>
            <a:ext cx="45600" cy="791700"/>
          </a:xfrm>
          <a:prstGeom prst="leftBracket">
            <a:avLst>
              <a:gd name="adj" fmla="val 8333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35fb69ed8d0_0_147"/>
          <p:cNvSpPr txBox="1">
            <a:spLocks noGrp="1"/>
          </p:cNvSpPr>
          <p:nvPr>
            <p:ph type="body" idx="3"/>
          </p:nvPr>
        </p:nvSpPr>
        <p:spPr>
          <a:xfrm>
            <a:off x="713356" y="3912352"/>
            <a:ext cx="20280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Automação</a:t>
            </a:r>
            <a:endParaRPr/>
          </a:p>
        </p:txBody>
      </p:sp>
      <p:sp>
        <p:nvSpPr>
          <p:cNvPr id="338" name="Google Shape;338;g35fb69ed8d0_0_147"/>
          <p:cNvSpPr txBox="1">
            <a:spLocks noGrp="1"/>
          </p:cNvSpPr>
          <p:nvPr>
            <p:ph type="body" idx="3"/>
          </p:nvPr>
        </p:nvSpPr>
        <p:spPr>
          <a:xfrm>
            <a:off x="713356" y="4970465"/>
            <a:ext cx="20280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Blockchain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9" name="Google Shape;339;g35fb69ed8d0_0_147"/>
          <p:cNvSpPr txBox="1">
            <a:spLocks noGrp="1"/>
          </p:cNvSpPr>
          <p:nvPr>
            <p:ph type="body" idx="3"/>
          </p:nvPr>
        </p:nvSpPr>
        <p:spPr>
          <a:xfrm>
            <a:off x="713356" y="5955612"/>
            <a:ext cx="20280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Computação</a:t>
            </a:r>
            <a:endParaRPr/>
          </a:p>
        </p:txBody>
      </p:sp>
      <p:sp>
        <p:nvSpPr>
          <p:cNvPr id="340" name="Google Shape;340;g35fb69ed8d0_0_147"/>
          <p:cNvSpPr/>
          <p:nvPr/>
        </p:nvSpPr>
        <p:spPr>
          <a:xfrm>
            <a:off x="2943662" y="5753984"/>
            <a:ext cx="45600" cy="791700"/>
          </a:xfrm>
          <a:prstGeom prst="leftBracket">
            <a:avLst>
              <a:gd name="adj" fmla="val 8333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35fb69ed8d0_0_147"/>
          <p:cNvSpPr txBox="1">
            <a:spLocks noGrp="1"/>
          </p:cNvSpPr>
          <p:nvPr>
            <p:ph type="body" idx="3"/>
          </p:nvPr>
        </p:nvSpPr>
        <p:spPr>
          <a:xfrm>
            <a:off x="4308893" y="1066136"/>
            <a:ext cx="45720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Ambiente de Instanciação – M2/M3</a:t>
            </a:r>
            <a:endParaRPr/>
          </a:p>
        </p:txBody>
      </p:sp>
      <p:sp>
        <p:nvSpPr>
          <p:cNvPr id="342" name="Google Shape;342;g35fb69ed8d0_0_147"/>
          <p:cNvSpPr/>
          <p:nvPr/>
        </p:nvSpPr>
        <p:spPr>
          <a:xfrm>
            <a:off x="2946004" y="2607651"/>
            <a:ext cx="45600" cy="791700"/>
          </a:xfrm>
          <a:prstGeom prst="leftBracket">
            <a:avLst>
              <a:gd name="adj" fmla="val 8333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35fb69ed8d0_0_147"/>
          <p:cNvSpPr/>
          <p:nvPr/>
        </p:nvSpPr>
        <p:spPr>
          <a:xfrm>
            <a:off x="2935844" y="1588415"/>
            <a:ext cx="45600" cy="791700"/>
          </a:xfrm>
          <a:prstGeom prst="leftBracket">
            <a:avLst>
              <a:gd name="adj" fmla="val 8333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35fb69ed8d0_0_147"/>
          <p:cNvSpPr txBox="1">
            <a:spLocks noGrp="1"/>
          </p:cNvSpPr>
          <p:nvPr>
            <p:ph type="body" idx="3"/>
          </p:nvPr>
        </p:nvSpPr>
        <p:spPr>
          <a:xfrm>
            <a:off x="713356" y="1783894"/>
            <a:ext cx="20280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Administração</a:t>
            </a:r>
            <a:endParaRPr/>
          </a:p>
        </p:txBody>
      </p:sp>
      <p:sp>
        <p:nvSpPr>
          <p:cNvPr id="345" name="Google Shape;345;g35fb69ed8d0_0_147"/>
          <p:cNvSpPr txBox="1">
            <a:spLocks noGrp="1"/>
          </p:cNvSpPr>
          <p:nvPr>
            <p:ph type="body" idx="3"/>
          </p:nvPr>
        </p:nvSpPr>
        <p:spPr>
          <a:xfrm>
            <a:off x="650581" y="2800226"/>
            <a:ext cx="20874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“Orquestração”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g35fb69ed8d0_0_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4499" y="2477184"/>
            <a:ext cx="2014751" cy="31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35fb69ed8d0_0_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8575" y="2401768"/>
            <a:ext cx="3772650" cy="390425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35fb69ed8d0_0_180"/>
          <p:cNvSpPr txBox="1">
            <a:spLocks noGrp="1"/>
          </p:cNvSpPr>
          <p:nvPr>
            <p:ph type="body" idx="1"/>
          </p:nvPr>
        </p:nvSpPr>
        <p:spPr>
          <a:xfrm>
            <a:off x="637881" y="625851"/>
            <a:ext cx="109053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BR" b="1"/>
              <a:t>Meta 3 – Cronograma</a:t>
            </a:r>
            <a:endParaRPr b="1"/>
          </a:p>
        </p:txBody>
      </p:sp>
      <p:sp>
        <p:nvSpPr>
          <p:cNvPr id="353" name="Google Shape;353;g35fb69ed8d0_0_180"/>
          <p:cNvSpPr txBox="1">
            <a:spLocks noGrp="1"/>
          </p:cNvSpPr>
          <p:nvPr>
            <p:ph type="body" idx="2"/>
          </p:nvPr>
        </p:nvSpPr>
        <p:spPr>
          <a:xfrm>
            <a:off x="650581" y="415427"/>
            <a:ext cx="109053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000"/>
              <a:buNone/>
            </a:pPr>
            <a:endParaRPr/>
          </a:p>
        </p:txBody>
      </p:sp>
      <p:graphicFrame>
        <p:nvGraphicFramePr>
          <p:cNvPr id="354" name="Google Shape;354;g35fb69ed8d0_0_180"/>
          <p:cNvGraphicFramePr/>
          <p:nvPr>
            <p:extLst>
              <p:ext uri="{D42A27DB-BD31-4B8C-83A1-F6EECF244321}">
                <p14:modId xmlns:p14="http://schemas.microsoft.com/office/powerpoint/2010/main" val="2037479791"/>
              </p:ext>
            </p:extLst>
          </p:nvPr>
        </p:nvGraphicFramePr>
        <p:xfrm>
          <a:off x="5251835" y="1826278"/>
          <a:ext cx="5437600" cy="312420"/>
        </p:xfrm>
        <a:graphic>
          <a:graphicData uri="http://schemas.openxmlformats.org/drawingml/2006/table">
            <a:tbl>
              <a:tblPr>
                <a:noFill/>
                <a:tableStyleId>{11041A6B-BB2A-44F3-A84C-97B607940E63}</a:tableStyleId>
              </a:tblPr>
              <a:tblGrid>
                <a:gridCol w="679700"/>
                <a:gridCol w="679700"/>
                <a:gridCol w="679700"/>
                <a:gridCol w="679700"/>
                <a:gridCol w="679700"/>
                <a:gridCol w="679700"/>
                <a:gridCol w="679700"/>
                <a:gridCol w="679700"/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 dirty="0" err="1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Jun</a:t>
                      </a:r>
                      <a:endParaRPr sz="1800" b="1" u="none" strike="noStrike" cap="none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 dirty="0" err="1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Ago</a:t>
                      </a:r>
                      <a:endParaRPr sz="1400" u="none" strike="noStrike" cap="none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Set</a:t>
                      </a:r>
                      <a:endParaRPr sz="1800" b="1" u="none" strike="noStrike" cap="none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Out</a:t>
                      </a:r>
                      <a:endParaRPr sz="1800" b="1" u="none" strike="noStrike" cap="none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 dirty="0" err="1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Nov</a:t>
                      </a:r>
                      <a:endParaRPr sz="1800" b="1" u="none" strike="noStrike" cap="none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Dez</a:t>
                      </a:r>
                      <a:endParaRPr sz="1400" u="none" strike="noStrike" cap="none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 dirty="0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Jan</a:t>
                      </a:r>
                      <a:endParaRPr sz="1400" u="none" strike="noStrike" cap="none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 dirty="0" err="1" smtClean="0">
                          <a:latin typeface="Barlow"/>
                          <a:ea typeface="Barlow"/>
                          <a:cs typeface="Barlow"/>
                          <a:sym typeface="Barlow"/>
                        </a:rPr>
                        <a:t>Fev</a:t>
                      </a:r>
                      <a:endParaRPr sz="1800" b="1" u="none" strike="noStrike" cap="none" dirty="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55" name="Google Shape;355;g35fb69ed8d0_0_180"/>
          <p:cNvSpPr txBox="1">
            <a:spLocks noGrp="1"/>
          </p:cNvSpPr>
          <p:nvPr>
            <p:ph type="body" idx="3"/>
          </p:nvPr>
        </p:nvSpPr>
        <p:spPr>
          <a:xfrm>
            <a:off x="650580" y="2476279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b="1">
                <a:latin typeface="Barlow"/>
                <a:ea typeface="Barlow"/>
                <a:cs typeface="Barlow"/>
                <a:sym typeface="Barlow"/>
              </a:rPr>
              <a:t>Documentação e Modelo de Adesão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6" name="Google Shape;356;g35fb69ed8d0_0_180"/>
          <p:cNvSpPr/>
          <p:nvPr/>
        </p:nvSpPr>
        <p:spPr>
          <a:xfrm>
            <a:off x="9334500" y="2470149"/>
            <a:ext cx="2014800" cy="330300"/>
          </a:xfrm>
          <a:prstGeom prst="rect">
            <a:avLst/>
          </a:prstGeom>
          <a:noFill/>
          <a:ln w="19050" cap="flat" cmpd="sng">
            <a:solidFill>
              <a:srgbClr val="8CD8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35fb69ed8d0_0_180"/>
          <p:cNvSpPr txBox="1">
            <a:spLocks noGrp="1"/>
          </p:cNvSpPr>
          <p:nvPr>
            <p:ph type="body" idx="3"/>
          </p:nvPr>
        </p:nvSpPr>
        <p:spPr>
          <a:xfrm>
            <a:off x="1095211" y="2906806"/>
            <a:ext cx="47247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Manuais de criação das redes </a:t>
            </a:r>
            <a:r>
              <a:rPr lang="pt-BR" dirty="0" err="1">
                <a:latin typeface="Barlow"/>
                <a:ea typeface="Barlow"/>
                <a:cs typeface="Barlow"/>
                <a:sym typeface="Barlow"/>
              </a:rPr>
              <a:t>Blockchain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8" name="Google Shape;358;g35fb69ed8d0_0_180"/>
          <p:cNvSpPr txBox="1">
            <a:spLocks noGrp="1"/>
          </p:cNvSpPr>
          <p:nvPr>
            <p:ph type="body" idx="3"/>
          </p:nvPr>
        </p:nvSpPr>
        <p:spPr>
          <a:xfrm>
            <a:off x="1095211" y="3313232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Política de adesão</a:t>
            </a:r>
            <a:endParaRPr/>
          </a:p>
        </p:txBody>
      </p:sp>
      <p:sp>
        <p:nvSpPr>
          <p:cNvPr id="359" name="Google Shape;359;g35fb69ed8d0_0_180"/>
          <p:cNvSpPr txBox="1">
            <a:spLocks noGrp="1"/>
          </p:cNvSpPr>
          <p:nvPr>
            <p:ph type="body" idx="3"/>
          </p:nvPr>
        </p:nvSpPr>
        <p:spPr>
          <a:xfrm>
            <a:off x="1095211" y="3719658"/>
            <a:ext cx="42555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BR">
                <a:latin typeface="Barlow"/>
                <a:ea typeface="Barlow"/>
                <a:cs typeface="Barlow"/>
                <a:sym typeface="Barlow"/>
              </a:rPr>
              <a:t>Política de uso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b69ed8d0_0_345"/>
          <p:cNvSpPr txBox="1">
            <a:spLocks noGrp="1"/>
          </p:cNvSpPr>
          <p:nvPr>
            <p:ph type="body" idx="3"/>
          </p:nvPr>
        </p:nvSpPr>
        <p:spPr>
          <a:xfrm>
            <a:off x="650580" y="1001713"/>
            <a:ext cx="108924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1600" lvl="0" indent="0"/>
            <a:r>
              <a:rPr lang="pt-BR" dirty="0">
                <a:latin typeface="Barlow"/>
                <a:ea typeface="Barlow"/>
                <a:cs typeface="Barlow"/>
                <a:sym typeface="Barlow"/>
              </a:rPr>
              <a:t>Esta meta tem 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como objetivos: </a:t>
            </a:r>
            <a:endParaRPr lang="pt-BR" dirty="0">
              <a:latin typeface="Barlow"/>
              <a:ea typeface="Barlow"/>
              <a:cs typeface="Barlow"/>
              <a:sym typeface="Barlow"/>
            </a:endParaRPr>
          </a:p>
          <a:p>
            <a:pPr lvl="0" indent="-355600">
              <a:buFont typeface="Barlow"/>
              <a:buChar char="●"/>
            </a:pP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identificar aplicações estratégicas para o contexto científico, tecnológico e industrial brasileiro</a:t>
            </a:r>
          </a:p>
          <a:p>
            <a:pPr lvl="0" indent="-355600">
              <a:buFont typeface="Barlow"/>
              <a:buChar char="●"/>
            </a:pP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levantar os requisitos mínimos de desenvolvimento e negócios dessas aplicações com vistas às chamadas 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realizadas 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pela RNP. </a:t>
            </a:r>
            <a:endParaRPr lang="pt-BR" dirty="0" smtClean="0">
              <a:latin typeface="Barlow"/>
              <a:ea typeface="Barlow"/>
              <a:cs typeface="Barlow"/>
              <a:sym typeface="Barlow"/>
            </a:endParaRPr>
          </a:p>
          <a:p>
            <a:pPr marL="101600" lvl="0" indent="0"/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Esses 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requisitos balizaram </a:t>
            </a:r>
            <a:r>
              <a:rPr lang="pt-BR" b="1" dirty="0">
                <a:latin typeface="Barlow"/>
                <a:ea typeface="Barlow"/>
                <a:cs typeface="Barlow"/>
                <a:sym typeface="Barlow"/>
              </a:rPr>
              <a:t>dois editais públicos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da RNP 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voltados ao desenvolvimento de aplicações piloto a serem executadas na(s) rede(s) de experimentação resultantes da Meta 3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.</a:t>
            </a:r>
          </a:p>
          <a:p>
            <a:pPr marL="101600" lvl="0" indent="0"/>
            <a:r>
              <a:rPr lang="pt-BR" dirty="0">
                <a:latin typeface="Barlow"/>
                <a:ea typeface="Barlow"/>
                <a:cs typeface="Barlow"/>
                <a:sym typeface="Barlow"/>
              </a:rPr>
              <a:t>Um dos editais era direcionado à seleção de </a:t>
            </a:r>
            <a:r>
              <a:rPr lang="pt-BR" b="1" dirty="0">
                <a:latin typeface="Barlow"/>
                <a:ea typeface="Barlow"/>
                <a:cs typeface="Barlow"/>
                <a:sym typeface="Barlow"/>
              </a:rPr>
              <a:t>projetos acadêmicos 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e 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o 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outro 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de </a:t>
            </a:r>
            <a:r>
              <a:rPr lang="pt-BR" b="1" i="1" dirty="0" smtClean="0">
                <a:latin typeface="Barlow"/>
                <a:ea typeface="Barlow"/>
                <a:cs typeface="Barlow"/>
                <a:sym typeface="Barlow"/>
              </a:rPr>
              <a:t>startups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para o desenvolvimento de protótipos funcionais de aplicações baseadas 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em </a:t>
            </a:r>
            <a:r>
              <a:rPr lang="pt-BR" dirty="0" err="1" smtClean="0">
                <a:latin typeface="Barlow"/>
                <a:ea typeface="Barlow"/>
                <a:cs typeface="Barlow"/>
                <a:sym typeface="Barlow"/>
              </a:rPr>
              <a:t>blockchain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.</a:t>
            </a:r>
            <a:endParaRPr lang="pt-BR" dirty="0"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6" name="Google Shape;159;p24"/>
          <p:cNvGrpSpPr/>
          <p:nvPr/>
        </p:nvGrpSpPr>
        <p:grpSpPr>
          <a:xfrm>
            <a:off x="2469860" y="5181218"/>
            <a:ext cx="1797738" cy="828000"/>
            <a:chOff x="971041" y="3379462"/>
            <a:chExt cx="1797738" cy="917324"/>
          </a:xfrm>
        </p:grpSpPr>
        <p:sp>
          <p:nvSpPr>
            <p:cNvPr id="7" name="Google Shape;160;p24"/>
            <p:cNvSpPr/>
            <p:nvPr/>
          </p:nvSpPr>
          <p:spPr>
            <a:xfrm>
              <a:off x="971041" y="3379462"/>
              <a:ext cx="1752379" cy="917324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61;p24"/>
            <p:cNvSpPr txBox="1"/>
            <p:nvPr/>
          </p:nvSpPr>
          <p:spPr>
            <a:xfrm>
              <a:off x="971041" y="3446250"/>
              <a:ext cx="179773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A4.1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Mapeamento das aplicações em desenvolvimento e produção no Brasil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162;p24"/>
          <p:cNvGrpSpPr/>
          <p:nvPr/>
        </p:nvGrpSpPr>
        <p:grpSpPr>
          <a:xfrm>
            <a:off x="5081691" y="5181218"/>
            <a:ext cx="1797738" cy="828000"/>
            <a:chOff x="971041" y="3379462"/>
            <a:chExt cx="1797738" cy="917324"/>
          </a:xfrm>
        </p:grpSpPr>
        <p:sp>
          <p:nvSpPr>
            <p:cNvPr id="10" name="Google Shape;163;p24"/>
            <p:cNvSpPr/>
            <p:nvPr/>
          </p:nvSpPr>
          <p:spPr>
            <a:xfrm>
              <a:off x="971041" y="3379462"/>
              <a:ext cx="1752379" cy="917324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64;p24"/>
            <p:cNvSpPr txBox="1"/>
            <p:nvPr/>
          </p:nvSpPr>
          <p:spPr>
            <a:xfrm>
              <a:off x="971041" y="3446250"/>
              <a:ext cx="179773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A4.2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Identificação de aplicações em áreas estratégicas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165;p24"/>
          <p:cNvGrpSpPr/>
          <p:nvPr/>
        </p:nvGrpSpPr>
        <p:grpSpPr>
          <a:xfrm>
            <a:off x="7705307" y="5181218"/>
            <a:ext cx="1797738" cy="828000"/>
            <a:chOff x="971041" y="3379462"/>
            <a:chExt cx="1797738" cy="828000"/>
          </a:xfrm>
        </p:grpSpPr>
        <p:sp>
          <p:nvSpPr>
            <p:cNvPr id="13" name="Google Shape;166;p24"/>
            <p:cNvSpPr/>
            <p:nvPr/>
          </p:nvSpPr>
          <p:spPr>
            <a:xfrm>
              <a:off x="971041" y="3379462"/>
              <a:ext cx="1752379" cy="8280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67;p24"/>
            <p:cNvSpPr txBox="1"/>
            <p:nvPr/>
          </p:nvSpPr>
          <p:spPr>
            <a:xfrm>
              <a:off x="971041" y="3446250"/>
              <a:ext cx="179773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A4.3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Desenvolvimento das aplicações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68;p24"/>
          <p:cNvSpPr/>
          <p:nvPr/>
        </p:nvSpPr>
        <p:spPr>
          <a:xfrm>
            <a:off x="2294821" y="6031729"/>
            <a:ext cx="20438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pt-BR" sz="1000" b="0" i="0" u="none" strike="noStrike" cap="none" dirty="0">
                <a:solidFill>
                  <a:srgbClr val="000000"/>
                </a:solidFill>
                <a:latin typeface="Barlow" panose="020B0604020202020204" charset="0"/>
                <a:sym typeface="Arial"/>
              </a:rPr>
              <a:t>Pesquisas primárias e secundárias</a:t>
            </a:r>
            <a:endParaRPr sz="1000" b="0" i="0" u="none" strike="noStrike" cap="none" dirty="0">
              <a:solidFill>
                <a:srgbClr val="000000"/>
              </a:solidFill>
              <a:latin typeface="Barlow" panose="020B060402020202020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pt-BR" sz="1000" b="0" i="0" u="none" strike="noStrike" cap="none" dirty="0">
                <a:solidFill>
                  <a:srgbClr val="000000"/>
                </a:solidFill>
                <a:latin typeface="Barlow" panose="020B0604020202020204" charset="0"/>
                <a:sym typeface="Arial"/>
              </a:rPr>
              <a:t>Resultados para a atividade 6.1 (</a:t>
            </a:r>
            <a:r>
              <a:rPr lang="pt-BR" sz="1000" b="0" i="0" u="none" strike="noStrike" cap="none" dirty="0" smtClean="0">
                <a:solidFill>
                  <a:srgbClr val="000000"/>
                </a:solidFill>
                <a:latin typeface="Barlow" panose="020B0604020202020204" charset="0"/>
                <a:sym typeface="Arial"/>
              </a:rPr>
              <a:t>observatório)</a:t>
            </a:r>
            <a:endParaRPr sz="1000" b="0" i="0" u="none" strike="noStrike" cap="none" dirty="0">
              <a:solidFill>
                <a:srgbClr val="000000"/>
              </a:solidFill>
              <a:latin typeface="Barlow" panose="020B0604020202020204" charset="0"/>
              <a:sym typeface="Arial"/>
            </a:endParaRPr>
          </a:p>
        </p:txBody>
      </p:sp>
      <p:sp>
        <p:nvSpPr>
          <p:cNvPr id="16" name="Google Shape;169;p24"/>
          <p:cNvSpPr/>
          <p:nvPr/>
        </p:nvSpPr>
        <p:spPr>
          <a:xfrm>
            <a:off x="7769902" y="5625530"/>
            <a:ext cx="190674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190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0;p24"/>
          <p:cNvSpPr/>
          <p:nvPr/>
        </p:nvSpPr>
        <p:spPr>
          <a:xfrm>
            <a:off x="4994471" y="6033716"/>
            <a:ext cx="204851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pt-BR" sz="1000" b="0" i="0" u="none" strike="noStrike" cap="none" dirty="0">
                <a:solidFill>
                  <a:srgbClr val="000000"/>
                </a:solidFill>
                <a:latin typeface="Barlow" panose="020B0604020202020204" charset="0"/>
                <a:sym typeface="Arial"/>
              </a:rPr>
              <a:t>Requisitos mínimos de negócio das aplicações</a:t>
            </a:r>
            <a:endParaRPr sz="1000" b="0" i="0" u="none" strike="noStrike" cap="none" dirty="0">
              <a:solidFill>
                <a:srgbClr val="000000"/>
              </a:solidFill>
              <a:latin typeface="Barlow" panose="020B0604020202020204" charset="0"/>
              <a:sym typeface="Arial"/>
            </a:endParaRPr>
          </a:p>
        </p:txBody>
      </p:sp>
      <p:sp>
        <p:nvSpPr>
          <p:cNvPr id="18" name="Google Shape;171;p24"/>
          <p:cNvSpPr/>
          <p:nvPr/>
        </p:nvSpPr>
        <p:spPr>
          <a:xfrm>
            <a:off x="7627708" y="6041726"/>
            <a:ext cx="197318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pt-BR" sz="1000" b="0" i="0" u="none" strike="noStrike" cap="none" dirty="0">
                <a:solidFill>
                  <a:srgbClr val="000000"/>
                </a:solidFill>
                <a:latin typeface="Barlow" panose="020B0604020202020204" charset="0"/>
                <a:sym typeface="Arial"/>
              </a:rPr>
              <a:t>Elaboração da chamada</a:t>
            </a:r>
            <a:endParaRPr sz="1000" b="0" i="0" u="none" strike="noStrike" cap="none" dirty="0">
              <a:solidFill>
                <a:srgbClr val="000000"/>
              </a:solidFill>
              <a:latin typeface="Barlow" panose="020B060402020202020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pt-BR" sz="1000" b="0" i="0" u="none" strike="noStrike" cap="none" dirty="0">
                <a:solidFill>
                  <a:srgbClr val="000000"/>
                </a:solidFill>
                <a:latin typeface="Barlow" panose="020B0604020202020204" charset="0"/>
                <a:sym typeface="Arial"/>
              </a:rPr>
              <a:t>Escolha dos desenvolvedores</a:t>
            </a:r>
            <a:endParaRPr sz="1000" b="0" i="0" u="none" strike="noStrike" cap="none" dirty="0">
              <a:solidFill>
                <a:srgbClr val="000000"/>
              </a:solidFill>
              <a:latin typeface="Barlow" panose="020B060402020202020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pt-BR" sz="1000" b="0" i="0" u="none" strike="noStrike" cap="none" dirty="0">
                <a:solidFill>
                  <a:srgbClr val="000000"/>
                </a:solidFill>
                <a:latin typeface="Barlow" panose="020B0604020202020204" charset="0"/>
                <a:sym typeface="Arial"/>
              </a:rPr>
              <a:t>Avaliação das entregas</a:t>
            </a:r>
            <a:endParaRPr sz="1000" b="0" i="0" u="none" strike="noStrike" cap="none" dirty="0">
              <a:solidFill>
                <a:srgbClr val="000000"/>
              </a:solidFill>
              <a:latin typeface="Barlow" panose="020B0604020202020204" charset="0"/>
              <a:sym typeface="Arial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70271" y="511276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Roboto Medium" panose="020B0604020202020204" charset="0"/>
                <a:ea typeface="Roboto Medium" panose="020B0604020202020204" charset="0"/>
              </a:rPr>
              <a:t>Meta 4 – Descrição da Meta</a:t>
            </a:r>
            <a:endParaRPr lang="pt-BR" sz="20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b69ed8d0_0_345"/>
          <p:cNvSpPr txBox="1">
            <a:spLocks noGrp="1"/>
          </p:cNvSpPr>
          <p:nvPr>
            <p:ph type="body" idx="3"/>
          </p:nvPr>
        </p:nvSpPr>
        <p:spPr>
          <a:xfrm>
            <a:off x="650580" y="1001713"/>
            <a:ext cx="10892400" cy="22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lvl="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Definição dos setores estratégicos</a:t>
            </a:r>
          </a:p>
        </p:txBody>
      </p:sp>
      <p:sp>
        <p:nvSpPr>
          <p:cNvPr id="16" name="Google Shape;169;p24"/>
          <p:cNvSpPr/>
          <p:nvPr/>
        </p:nvSpPr>
        <p:spPr>
          <a:xfrm>
            <a:off x="7769902" y="5057565"/>
            <a:ext cx="190674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190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image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5991" y="1795050"/>
            <a:ext cx="9174480" cy="4831080"/>
          </a:xfrm>
          <a:prstGeom prst="rect">
            <a:avLst/>
          </a:prstGeom>
          <a:ln/>
        </p:spPr>
      </p:pic>
      <p:sp>
        <p:nvSpPr>
          <p:cNvPr id="9" name="CaixaDeTexto 8"/>
          <p:cNvSpPr txBox="1"/>
          <p:nvPr/>
        </p:nvSpPr>
        <p:spPr>
          <a:xfrm>
            <a:off x="570271" y="511276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Roboto Medium" panose="020B0604020202020204" charset="0"/>
                <a:ea typeface="Roboto Medium" panose="020B0604020202020204" charset="0"/>
              </a:rPr>
              <a:t>Meta 4 – Descrição da Meta</a:t>
            </a:r>
            <a:endParaRPr lang="pt-BR" sz="20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b69ed8d0_0_345"/>
          <p:cNvSpPr txBox="1">
            <a:spLocks noGrp="1"/>
          </p:cNvSpPr>
          <p:nvPr>
            <p:ph type="body" idx="3"/>
          </p:nvPr>
        </p:nvSpPr>
        <p:spPr>
          <a:xfrm>
            <a:off x="650580" y="1001713"/>
            <a:ext cx="10892400" cy="22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indent="-342900">
              <a:buFont typeface="Arial" panose="020B0604020202020204" pitchFamily="34" charset="0"/>
              <a:buChar char="•"/>
            </a:pPr>
            <a:r>
              <a:rPr lang="pt-BR" b="1" dirty="0">
                <a:latin typeface="Barlow"/>
                <a:ea typeface="Barlow"/>
                <a:cs typeface="Barlow"/>
                <a:sym typeface="Barlow"/>
              </a:rPr>
              <a:t>Mapa do ecossistema 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atual de uso de </a:t>
            </a:r>
            <a:r>
              <a:rPr lang="pt-BR" dirty="0" err="1">
                <a:latin typeface="Barlow"/>
                <a:ea typeface="Barlow"/>
                <a:cs typeface="Barlow"/>
                <a:sym typeface="Barlow"/>
              </a:rPr>
              <a:t>blockchain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 no Brasil</a:t>
            </a:r>
          </a:p>
          <a:p>
            <a:pPr marL="444500" lvl="0" indent="-342900">
              <a:buFont typeface="Arial" panose="020B0604020202020204" pitchFamily="34" charset="0"/>
              <a:buChar char="•"/>
            </a:pPr>
            <a:endParaRPr lang="pt-BR" dirty="0" smtClean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" name="Google Shape;169;p24"/>
          <p:cNvSpPr/>
          <p:nvPr/>
        </p:nvSpPr>
        <p:spPr>
          <a:xfrm>
            <a:off x="7769902" y="5057565"/>
            <a:ext cx="190674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190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00" y="1935538"/>
            <a:ext cx="8559527" cy="432548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70271" y="511276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Roboto Medium" panose="020B0604020202020204" charset="0"/>
                <a:ea typeface="Roboto Medium" panose="020B0604020202020204" charset="0"/>
              </a:rPr>
              <a:t>Meta 4 – Descrição da Meta</a:t>
            </a:r>
            <a:endParaRPr lang="pt-BR" sz="20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b69ed8d0_0_345"/>
          <p:cNvSpPr txBox="1">
            <a:spLocks noGrp="1"/>
          </p:cNvSpPr>
          <p:nvPr>
            <p:ph type="body" idx="3"/>
          </p:nvPr>
        </p:nvSpPr>
        <p:spPr>
          <a:xfrm>
            <a:off x="650580" y="1001713"/>
            <a:ext cx="10892400" cy="22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lvl="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A 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fim de mapear e analisar as informações colhidas, foi criada e adotada uma tipologia de classificação das iniciativas no que se refere 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a:</a:t>
            </a:r>
          </a:p>
          <a:p>
            <a:pPr marL="444500" lvl="0" indent="-342900">
              <a:buFont typeface="Arial" panose="020B0604020202020204" pitchFamily="34" charset="0"/>
              <a:buChar char="•"/>
            </a:pPr>
            <a:endParaRPr lang="pt-BR" dirty="0">
              <a:latin typeface="Barlow"/>
              <a:ea typeface="Barlow"/>
              <a:cs typeface="Barlow"/>
              <a:sym typeface="Barlow"/>
            </a:endParaRPr>
          </a:p>
          <a:p>
            <a:pPr marL="444500" lvl="0" indent="-342900">
              <a:buFont typeface="Arial" panose="020B0604020202020204" pitchFamily="34" charset="0"/>
              <a:buChar char="•"/>
            </a:pPr>
            <a:endParaRPr lang="pt-BR" dirty="0" smtClean="0">
              <a:latin typeface="Barlow"/>
              <a:ea typeface="Barlow"/>
              <a:cs typeface="Barlow"/>
              <a:sym typeface="Barlow"/>
            </a:endParaRPr>
          </a:p>
          <a:p>
            <a:pPr marL="444500" lvl="0" indent="-342900">
              <a:buFont typeface="Arial" panose="020B0604020202020204" pitchFamily="34" charset="0"/>
              <a:buChar char="•"/>
            </a:pPr>
            <a:endParaRPr lang="pt-BR" dirty="0">
              <a:latin typeface="Barlow"/>
              <a:ea typeface="Barlow"/>
              <a:cs typeface="Barlow"/>
              <a:sym typeface="Barlow"/>
            </a:endParaRPr>
          </a:p>
          <a:p>
            <a:pPr marL="444500" lvl="0" indent="-342900">
              <a:buFont typeface="Arial" panose="020B0604020202020204" pitchFamily="34" charset="0"/>
              <a:buChar char="•"/>
            </a:pP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Foram priorizados 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os setores 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econômicos: “agropecuário”, “indústria de transformação”, “água, esgoto, atividades de gestão de resíduos e descontaminação”, “comércio e afins”, “transporte, armazenagem e afins”, “informação e comunicação”, “financeiro”, “administração pública, defesa e seguridade social”, “educacional” e “saúde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”.</a:t>
            </a:r>
          </a:p>
          <a:p>
            <a:pPr marL="444500" lvl="0" indent="-342900">
              <a:buFont typeface="Arial" panose="020B0604020202020204" pitchFamily="34" charset="0"/>
              <a:buChar char="•"/>
            </a:pP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No que trata dos casos de uso, dos 36 descritos na tipologia adotada na Meta 4.1 foram priorizados 18 nas chamadas, a saber: “automatização de processos, contratos e transações”, “identidades e credenciais digitais”, “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certificação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”, “</a:t>
            </a:r>
            <a:r>
              <a:rPr lang="pt-BR" dirty="0" err="1">
                <a:latin typeface="Barlow"/>
                <a:ea typeface="Barlow"/>
                <a:cs typeface="Barlow"/>
                <a:sym typeface="Barlow"/>
              </a:rPr>
              <a:t>tokenização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 de ativos”, “</a:t>
            </a:r>
            <a:r>
              <a:rPr lang="pt-BR" dirty="0" err="1">
                <a:latin typeface="Barlow"/>
                <a:ea typeface="Barlow"/>
                <a:cs typeface="Barlow"/>
                <a:sym typeface="Barlow"/>
              </a:rPr>
              <a:t>criptomoedas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”, “gestão de ativos”, “fracionamento de ativos”, “transferências monetárias”, “</a:t>
            </a:r>
            <a:r>
              <a:rPr lang="pt-BR" dirty="0" err="1">
                <a:latin typeface="Barlow"/>
                <a:ea typeface="Barlow"/>
                <a:cs typeface="Barlow"/>
                <a:sym typeface="Barlow"/>
              </a:rPr>
              <a:t>micropagamentos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 e microcrédito”, “rastreamento de procedência”, “rastreabilidade de cadeia”, “prontuário médico digital”, “receita digital”, “economia do compartilhamento”, “interoperabilidade”, “governança e votação”, “carteira digital” e “</a:t>
            </a:r>
            <a:r>
              <a:rPr lang="pt-BR" dirty="0" err="1">
                <a:latin typeface="Barlow"/>
                <a:ea typeface="Barlow"/>
                <a:cs typeface="Barlow"/>
                <a:sym typeface="Barlow"/>
              </a:rPr>
              <a:t>notarização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”.</a:t>
            </a:r>
            <a:endParaRPr lang="pt-BR" dirty="0" smtClean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31707" y="1849388"/>
            <a:ext cx="9690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os setores econômicos aos quais elas se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destinam (CNAE</a:t>
            </a:r>
            <a:r>
              <a:rPr lang="pt-BR" sz="2000" baseline="30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casos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 uso de </a:t>
            </a:r>
            <a:r>
              <a:rPr lang="pt-BR" sz="20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blockchain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que elas incorporam e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seu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nível de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maturidade</a:t>
            </a:r>
            <a:endParaRPr lang="pt-BR" sz="2000" dirty="0">
              <a:solidFill>
                <a:schemeClr val="dk1"/>
              </a:solidFill>
              <a:latin typeface="Barlow"/>
              <a:ea typeface="Barlow"/>
              <a:cs typeface="Barlow"/>
              <a:sym typeface="Roboto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37880" y="6523515"/>
            <a:ext cx="42976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aseline="30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 </a:t>
            </a:r>
            <a:r>
              <a:rPr lang="pt-BR" sz="1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CNAE - Classificação Nacional das Atividades Econômicas</a:t>
            </a:r>
            <a:endParaRPr lang="pt-BR" sz="1000" dirty="0">
              <a:solidFill>
                <a:schemeClr val="dk1"/>
              </a:solidFill>
              <a:latin typeface="Barlow"/>
              <a:ea typeface="Barlow"/>
              <a:cs typeface="Barlow"/>
              <a:sym typeface="Roboto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0271" y="511276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Roboto Medium" panose="020B0604020202020204" charset="0"/>
                <a:ea typeface="Roboto Medium" panose="020B0604020202020204" charset="0"/>
              </a:rPr>
              <a:t>Meta 4 – Descrição da Meta</a:t>
            </a:r>
            <a:endParaRPr lang="pt-BR" sz="20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b69ed8d0_0_345"/>
          <p:cNvSpPr txBox="1">
            <a:spLocks noGrp="1"/>
          </p:cNvSpPr>
          <p:nvPr>
            <p:ph type="body" idx="3"/>
          </p:nvPr>
        </p:nvSpPr>
        <p:spPr>
          <a:xfrm>
            <a:off x="650580" y="1109872"/>
            <a:ext cx="10892400" cy="22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lvl="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O processo de seleção dos </a:t>
            </a:r>
            <a:r>
              <a:rPr lang="pt-BR" b="1" dirty="0" smtClean="0">
                <a:latin typeface="Barlow"/>
                <a:ea typeface="Barlow"/>
                <a:cs typeface="Barlow"/>
                <a:sym typeface="Barlow"/>
              </a:rPr>
              <a:t>projetos acadêmicos 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foi 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conduzido 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por um comitê avaliador composto por pesquisadores da RNP e do CPQD e por especialistas de entes externos convidados, como o BNDES ou da academia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.</a:t>
            </a:r>
          </a:p>
          <a:p>
            <a:pPr marL="444500" lvl="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Foram adotados os seguintes critérios de avaliação:</a:t>
            </a:r>
            <a:endParaRPr lang="pt-BR" dirty="0">
              <a:latin typeface="Barlow"/>
              <a:ea typeface="Barlow"/>
              <a:cs typeface="Barlow"/>
              <a:sym typeface="Barlow"/>
            </a:endParaRPr>
          </a:p>
          <a:p>
            <a:pPr marL="444500" lvl="0" indent="-342900">
              <a:buFont typeface="Arial" panose="020B0604020202020204" pitchFamily="34" charset="0"/>
              <a:buChar char="•"/>
            </a:pPr>
            <a:endParaRPr lang="pt-BR" dirty="0" smtClean="0">
              <a:latin typeface="Barlow"/>
              <a:ea typeface="Barlow"/>
              <a:cs typeface="Barlow"/>
              <a:sym typeface="Barlow"/>
            </a:endParaRPr>
          </a:p>
          <a:p>
            <a:pPr marL="444500" lvl="0" indent="-342900">
              <a:buFont typeface="Arial" panose="020B0604020202020204" pitchFamily="34" charset="0"/>
              <a:buChar char="•"/>
            </a:pPr>
            <a:endParaRPr lang="pt-BR" dirty="0">
              <a:latin typeface="Barlow"/>
              <a:ea typeface="Barlow"/>
              <a:cs typeface="Barlow"/>
              <a:sym typeface="Barlow"/>
            </a:endParaRPr>
          </a:p>
          <a:p>
            <a:pPr marL="444500" lvl="0" indent="-342900">
              <a:buFont typeface="Arial" panose="020B0604020202020204" pitchFamily="34" charset="0"/>
              <a:buChar char="•"/>
            </a:pPr>
            <a:endParaRPr lang="pt-BR" dirty="0" smtClean="0">
              <a:latin typeface="Barlow"/>
              <a:ea typeface="Barlow"/>
              <a:cs typeface="Barlow"/>
              <a:sym typeface="Barlow"/>
            </a:endParaRPr>
          </a:p>
          <a:p>
            <a:pPr marL="444500" lvl="0" indent="-342900">
              <a:buFont typeface="Arial" panose="020B0604020202020204" pitchFamily="34" charset="0"/>
              <a:buChar char="•"/>
            </a:pPr>
            <a:endParaRPr lang="pt-BR" dirty="0">
              <a:latin typeface="Barlow"/>
              <a:ea typeface="Barlow"/>
              <a:cs typeface="Barlow"/>
              <a:sym typeface="Barlow"/>
            </a:endParaRPr>
          </a:p>
          <a:p>
            <a:pPr marL="444500" lvl="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Além </a:t>
            </a:r>
            <a:r>
              <a:rPr lang="pt-BR" dirty="0">
                <a:latin typeface="Barlow"/>
                <a:ea typeface="Barlow"/>
                <a:cs typeface="Barlow"/>
                <a:sym typeface="Barlow"/>
              </a:rPr>
              <a:t>disso, </a:t>
            </a: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considerou-se a:</a:t>
            </a:r>
            <a:endParaRPr lang="pt-BR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39862" y="2578473"/>
            <a:ext cx="96909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experiência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do grupo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nos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tópicos da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chamada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proposta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de valor da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aplicação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aderência temática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viabilidade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técnica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qualidade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da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proposta.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644776" y="4577519"/>
            <a:ext cx="9690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indicação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de ambiente de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desenvolvimento e experimentação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Indicação de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responsável </a:t>
            </a: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técnico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avaliação </a:t>
            </a:r>
            <a:r>
              <a:rPr lang="pt-BR" sz="2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Roboto"/>
              </a:rPr>
              <a:t>geral</a:t>
            </a:r>
            <a:endParaRPr lang="pt-BR" sz="2000" dirty="0" smtClean="0">
              <a:solidFill>
                <a:schemeClr val="dk1"/>
              </a:solidFill>
              <a:latin typeface="Barlow"/>
              <a:ea typeface="Barlow"/>
              <a:cs typeface="Barlow"/>
              <a:sym typeface="Roboto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0271" y="511276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Roboto Medium" panose="020B0604020202020204" charset="0"/>
                <a:ea typeface="Roboto Medium" panose="020B0604020202020204" charset="0"/>
              </a:rPr>
              <a:t>Meta 4 – Descrição da Meta</a:t>
            </a:r>
            <a:endParaRPr lang="pt-BR" sz="20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b69ed8d0_0_345"/>
          <p:cNvSpPr txBox="1">
            <a:spLocks noGrp="1"/>
          </p:cNvSpPr>
          <p:nvPr>
            <p:ph type="body" idx="3"/>
          </p:nvPr>
        </p:nvSpPr>
        <p:spPr>
          <a:xfrm>
            <a:off x="650580" y="1001713"/>
            <a:ext cx="10892400" cy="22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lvl="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Foram recebidas 14 propostas da academia dos seguintes setores.</a:t>
            </a:r>
            <a:endParaRPr lang="pt-BR" dirty="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" name="image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89137" y="2026529"/>
            <a:ext cx="7411784" cy="4262247"/>
          </a:xfrm>
          <a:prstGeom prst="rect">
            <a:avLst/>
          </a:prstGeom>
          <a:ln/>
        </p:spPr>
      </p:pic>
      <p:sp>
        <p:nvSpPr>
          <p:cNvPr id="9" name="CaixaDeTexto 8"/>
          <p:cNvSpPr txBox="1"/>
          <p:nvPr/>
        </p:nvSpPr>
        <p:spPr>
          <a:xfrm>
            <a:off x="570271" y="511276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Roboto Medium" panose="020B0604020202020204" charset="0"/>
                <a:ea typeface="Roboto Medium" panose="020B0604020202020204" charset="0"/>
              </a:rPr>
              <a:t>Meta 4 – Descrição da Meta</a:t>
            </a:r>
            <a:endParaRPr lang="pt-BR" sz="20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b69ed8d0_0_345"/>
          <p:cNvSpPr txBox="1">
            <a:spLocks noGrp="1"/>
          </p:cNvSpPr>
          <p:nvPr>
            <p:ph type="body" idx="3"/>
          </p:nvPr>
        </p:nvSpPr>
        <p:spPr>
          <a:xfrm>
            <a:off x="650580" y="1001713"/>
            <a:ext cx="10892400" cy="22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lvl="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Barlow"/>
                <a:ea typeface="Barlow"/>
                <a:cs typeface="Barlow"/>
                <a:sym typeface="Barlow"/>
              </a:rPr>
              <a:t>Propostas selecionadas.</a:t>
            </a:r>
            <a:endParaRPr lang="pt-BR" dirty="0">
              <a:latin typeface="Barlow"/>
              <a:ea typeface="Barlow"/>
              <a:cs typeface="Barlow"/>
              <a:sym typeface="Barlow"/>
            </a:endParaRPr>
          </a:p>
        </p:txBody>
      </p:sp>
      <p:graphicFrame>
        <p:nvGraphicFramePr>
          <p:cNvPr id="2" name="Tabela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02123446"/>
              </p:ext>
            </p:extLst>
          </p:nvPr>
        </p:nvGraphicFramePr>
        <p:xfrm>
          <a:off x="914401" y="2218703"/>
          <a:ext cx="9940412" cy="3127368"/>
        </p:xfrm>
        <a:graphic>
          <a:graphicData uri="http://schemas.openxmlformats.org/drawingml/2006/table">
            <a:tbl>
              <a:tblPr bandRow="1"/>
              <a:tblGrid>
                <a:gridCol w="6951406"/>
                <a:gridCol w="1592826"/>
                <a:gridCol w="1396180"/>
              </a:tblGrid>
              <a:tr h="493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Projeto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Proponente Principal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IES</a:t>
                      </a:r>
                      <a:endParaRPr lang="pt-BR" sz="180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493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GT-</a:t>
                      </a:r>
                      <a:r>
                        <a:rPr lang="pt-BR" sz="1800" b="1" dirty="0" err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CarbonID</a:t>
                      </a: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: </a:t>
                      </a:r>
                      <a:r>
                        <a:rPr lang="pt-BR" sz="1800" dirty="0" smtClean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Plataforma </a:t>
                      </a: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de </a:t>
                      </a:r>
                      <a:r>
                        <a:rPr lang="pt-BR" sz="1800" dirty="0" err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Tokenização</a:t>
                      </a: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 de Créditos de Carbono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Leobino N. Sampaio  </a:t>
                      </a:r>
                      <a:endParaRPr lang="pt-BR" sz="180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UFBA  </a:t>
                      </a:r>
                      <a:endParaRPr lang="pt-BR" sz="180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GT-</a:t>
                      </a:r>
                      <a:r>
                        <a:rPr lang="pt-BR" sz="1800" b="1" dirty="0" err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ChainGuard</a:t>
                      </a: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: </a:t>
                      </a:r>
                      <a:r>
                        <a:rPr lang="pt-BR" sz="1800" dirty="0" smtClean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Proposta </a:t>
                      </a: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de desenvolvimento de cadeia de custódia de vestígios digitais utilizando a infraestrutura de </a:t>
                      </a:r>
                      <a:r>
                        <a:rPr lang="pt-BR" sz="1800" dirty="0" err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blockchain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Renato Torres</a:t>
                      </a:r>
                      <a:endParaRPr lang="pt-BR" sz="180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UFPA  </a:t>
                      </a:r>
                      <a:endParaRPr lang="pt-BR" sz="180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GT-</a:t>
                      </a:r>
                      <a:r>
                        <a:rPr lang="pt-BR" sz="1800" b="1" dirty="0" err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Smart</a:t>
                      </a:r>
                      <a:r>
                        <a:rPr lang="pt-BR" sz="1800" b="1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 </a:t>
                      </a:r>
                      <a:r>
                        <a:rPr lang="pt-BR" sz="1800" b="1" dirty="0" err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AgroRAF</a:t>
                      </a: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: </a:t>
                      </a:r>
                      <a:r>
                        <a:rPr lang="pt-BR" sz="1800" i="1" dirty="0" err="1" smtClean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Smart</a:t>
                      </a:r>
                      <a:r>
                        <a:rPr lang="pt-BR" sz="1800" i="1" dirty="0" smtClean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 </a:t>
                      </a:r>
                      <a:r>
                        <a:rPr lang="pt-BR" sz="1800" i="1" dirty="0" err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Contracts</a:t>
                      </a: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 para Rastreamento da Agricultura Familiar  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Rodrigo B. </a:t>
                      </a:r>
                      <a:r>
                        <a:rPr lang="pt-BR" sz="1800" dirty="0" err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Mansilha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UNIPAMPA  </a:t>
                      </a:r>
                      <a:endParaRPr lang="pt-BR" sz="180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GT-SWARM</a:t>
                      </a:r>
                      <a:r>
                        <a:rPr lang="en-US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: </a:t>
                      </a:r>
                      <a:r>
                        <a:rPr lang="en-US" sz="1800" dirty="0" smtClean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Self-sovereign </a:t>
                      </a:r>
                      <a:r>
                        <a:rPr lang="en-US" sz="1800" dirty="0" err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wi-fi</a:t>
                      </a:r>
                      <a:r>
                        <a:rPr lang="en-US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 Authentication Roaming  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Carla M. </a:t>
                      </a:r>
                      <a:r>
                        <a:rPr lang="pt-BR" sz="1800" dirty="0" err="1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Westphall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Barlow" panose="020B0604020202020204" charset="0"/>
                          <a:ea typeface="Barlow" panose="020B0604020202020204" charset="0"/>
                          <a:cs typeface="Barlow" panose="020B0604020202020204" charset="0"/>
                        </a:rPr>
                        <a:t>UFSC  </a:t>
                      </a:r>
                      <a:endParaRPr lang="pt-BR" sz="1800" dirty="0">
                        <a:effectLst/>
                        <a:latin typeface="Aptos"/>
                        <a:ea typeface="Times New Roman" panose="02020603050405020304" pitchFamily="18" charset="0"/>
                        <a:cs typeface="Apto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70271" y="511276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Roboto Medium" panose="020B0604020202020204" charset="0"/>
                <a:ea typeface="Roboto Medium" panose="020B0604020202020204" charset="0"/>
              </a:rPr>
              <a:t>Meta 4 – Descrição da Meta</a:t>
            </a:r>
            <a:endParaRPr lang="pt-BR" sz="20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1583</Words>
  <Application>Microsoft Office PowerPoint</Application>
  <PresentationFormat>Widescreen</PresentationFormat>
  <Paragraphs>305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28</vt:i4>
      </vt:variant>
    </vt:vector>
  </HeadingPairs>
  <TitlesOfParts>
    <vt:vector size="40" baseType="lpstr">
      <vt:lpstr>Arial</vt:lpstr>
      <vt:lpstr>Roboto Light</vt:lpstr>
      <vt:lpstr>Roboto Medium</vt:lpstr>
      <vt:lpstr>Aptos</vt:lpstr>
      <vt:lpstr>Barlow</vt:lpstr>
      <vt:lpstr>Calibri</vt:lpstr>
      <vt:lpstr>Lato</vt:lpstr>
      <vt:lpstr>Roboto</vt:lpstr>
      <vt:lpstr>Times New Roman</vt:lpstr>
      <vt:lpstr>Office Theme</vt:lpstr>
      <vt:lpstr>4_Office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Luciana Spektor</dc:creator>
  <cp:lastModifiedBy>Maria Silvina Medrano</cp:lastModifiedBy>
  <cp:revision>53</cp:revision>
  <dcterms:created xsi:type="dcterms:W3CDTF">2024-04-22T21:18:05Z</dcterms:created>
  <dcterms:modified xsi:type="dcterms:W3CDTF">2025-06-25T16:56:44Z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0x0101006A92629E17395A439EB10F08F4E20747</vt:lpwstr>
  </property>
</Properties>
</file>