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8288000" cy="10287000"/>
  <p:notesSz cx="6858000" cy="9144000"/>
  <p:embeddedFontLst>
    <p:embeddedFont>
      <p:font typeface="Museo Sans Rounded 1" charset="1" panose="02000000000000000000"/>
      <p:regular r:id="rId38"/>
    </p:embeddedFont>
    <p:embeddedFont>
      <p:font typeface="Museo Sans Rounded 2 Semi-Bold" charset="1" panose="02000000000000000000"/>
      <p:regular r:id="rId40"/>
    </p:embeddedFont>
    <p:embeddedFont>
      <p:font typeface="Museo Sans Rounded 2 Light" charset="1" panose="02000000000000000000"/>
      <p:regular r:id="rId41"/>
    </p:embeddedFont>
    <p:embeddedFont>
      <p:font typeface="Museo Sans Rounded 2" charset="1" panose="0200000000000000000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notesMasters/notesMaster1.xml" Type="http://schemas.openxmlformats.org/officeDocument/2006/relationships/notesMaster"/><Relationship Id="rId36" Target="theme/theme2.xml" Type="http://schemas.openxmlformats.org/officeDocument/2006/relationships/theme"/><Relationship Id="rId37" Target="notesSlides/notesSlide1.xml" Type="http://schemas.openxmlformats.org/officeDocument/2006/relationships/notesSlide"/><Relationship Id="rId38" Target="fonts/font38.fntdata" Type="http://schemas.openxmlformats.org/officeDocument/2006/relationships/font"/><Relationship Id="rId39" Target="notesSlides/notesSlide2.xml" Type="http://schemas.openxmlformats.org/officeDocument/2006/relationships/notesSlide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notesSlides/notesSlide3.xml" Type="http://schemas.openxmlformats.org/officeDocument/2006/relationships/notesSlide"/><Relationship Id="rId43" Target="notesSlides/notesSlide4.xml" Type="http://schemas.openxmlformats.org/officeDocument/2006/relationships/notesSlide"/><Relationship Id="rId44" Target="fonts/font44.fntdata" Type="http://schemas.openxmlformats.org/officeDocument/2006/relationships/font"/><Relationship Id="rId45" Target="notesSlides/notesSlide5.xml" Type="http://schemas.openxmlformats.org/officeDocument/2006/relationships/notesSlide"/><Relationship Id="rId46" Target="notesSlides/notesSlide6.xml" Type="http://schemas.openxmlformats.org/officeDocument/2006/relationships/notesSlide"/><Relationship Id="rId47" Target="notesSlides/notesSlide7.xml" Type="http://schemas.openxmlformats.org/officeDocument/2006/relationships/notesSlide"/><Relationship Id="rId48" Target="notesSlides/notesSlide8.xml" Type="http://schemas.openxmlformats.org/officeDocument/2006/relationships/notesSlide"/><Relationship Id="rId49" Target="notesSlides/notesSlide9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10.xml" Type="http://schemas.openxmlformats.org/officeDocument/2006/relationships/notesSlide"/><Relationship Id="rId51" Target="notesSlides/notesSlide11.xml" Type="http://schemas.openxmlformats.org/officeDocument/2006/relationships/notesSlide"/><Relationship Id="rId52" Target="notesSlides/notesSlide12.xml" Type="http://schemas.openxmlformats.org/officeDocument/2006/relationships/notesSlide"/><Relationship Id="rId53" Target="notesSlides/notesSlide13.xml" Type="http://schemas.openxmlformats.org/officeDocument/2006/relationships/notesSlide"/><Relationship Id="rId54" Target="notesSlides/notesSlide14.xml" Type="http://schemas.openxmlformats.org/officeDocument/2006/relationships/notesSlide"/><Relationship Id="rId55" Target="notesSlides/notesSlide15.xml" Type="http://schemas.openxmlformats.org/officeDocument/2006/relationships/notesSlide"/><Relationship Id="rId56" Target="notesSlides/notesSlide16.xml" Type="http://schemas.openxmlformats.org/officeDocument/2006/relationships/notesSlide"/><Relationship Id="rId57" Target="notesSlides/notesSlide17.xml" Type="http://schemas.openxmlformats.org/officeDocument/2006/relationships/notesSlide"/><Relationship Id="rId58" Target="notesSlides/notesSlide18.xml" Type="http://schemas.openxmlformats.org/officeDocument/2006/relationships/notesSlide"/><Relationship Id="rId59" Target="notesSlides/notesSlide19.xml" Type="http://schemas.openxmlformats.org/officeDocument/2006/relationships/notesSlide"/><Relationship Id="rId6" Target="slides/slide1.xml" Type="http://schemas.openxmlformats.org/officeDocument/2006/relationships/slide"/><Relationship Id="rId60" Target="notesSlides/notesSlide20.xml" Type="http://schemas.openxmlformats.org/officeDocument/2006/relationships/notesSlide"/><Relationship Id="rId61" Target="notesSlides/notesSlide21.xml" Type="http://schemas.openxmlformats.org/officeDocument/2006/relationships/notesSlide"/><Relationship Id="rId62" Target="notesSlides/notesSlide22.xml" Type="http://schemas.openxmlformats.org/officeDocument/2006/relationships/notesSlide"/><Relationship Id="rId63" Target="notesSlides/notesSlide23.xml" Type="http://schemas.openxmlformats.org/officeDocument/2006/relationships/notesSlide"/><Relationship Id="rId64" Target="notesSlides/notesSlide24.xml" Type="http://schemas.openxmlformats.org/officeDocument/2006/relationships/notesSlide"/><Relationship Id="rId65" Target="notesSlides/notesSlide25.xml" Type="http://schemas.openxmlformats.org/officeDocument/2006/relationships/notesSlide"/><Relationship Id="rId66" Target="notesSlides/notesSlide26.xml" Type="http://schemas.openxmlformats.org/officeDocument/2006/relationships/notesSlide"/><Relationship Id="rId67" Target="notesSlides/notesSlide27.xml" Type="http://schemas.openxmlformats.org/officeDocument/2006/relationships/notesSlide"/><Relationship Id="rId68" Target="notesSlides/notesSlide28.xml" Type="http://schemas.openxmlformats.org/officeDocument/2006/relationships/notesSlide"/><Relationship Id="rId69" Target="notesSlides/notesSlide29.xml" Type="http://schemas.openxmlformats.org/officeDocument/2006/relationships/notes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2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2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2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9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9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5.png" Type="http://schemas.openxmlformats.org/officeDocument/2006/relationships/image"/><Relationship Id="rId7" Target="../media/image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42.png" Type="http://schemas.openxmlformats.org/officeDocument/2006/relationships/image"/><Relationship Id="rId4" Target="../media/image5.png" Type="http://schemas.openxmlformats.org/officeDocument/2006/relationships/image"/><Relationship Id="rId5" Target="../media/image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43.png" Type="http://schemas.openxmlformats.org/officeDocument/2006/relationships/image"/><Relationship Id="rId4" Target="../media/image5.png" Type="http://schemas.openxmlformats.org/officeDocument/2006/relationships/image"/><Relationship Id="rId5" Target="../media/image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44.png" Type="http://schemas.openxmlformats.org/officeDocument/2006/relationships/image"/><Relationship Id="rId4" Target="../media/image5.png" Type="http://schemas.openxmlformats.org/officeDocument/2006/relationships/image"/><Relationship Id="rId5" Target="../media/image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45.png" Type="http://schemas.openxmlformats.org/officeDocument/2006/relationships/image"/><Relationship Id="rId4" Target="../media/image8.png" Type="http://schemas.openxmlformats.org/officeDocument/2006/relationships/image"/><Relationship Id="rId5" Target="../media/image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46.png" Type="http://schemas.openxmlformats.org/officeDocument/2006/relationships/image"/><Relationship Id="rId4" Target="../media/image5.png" Type="http://schemas.openxmlformats.org/officeDocument/2006/relationships/image"/><Relationship Id="rId5" Target="../media/image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47.png" Type="http://schemas.openxmlformats.org/officeDocument/2006/relationships/image"/><Relationship Id="rId4" Target="../media/image8.png" Type="http://schemas.openxmlformats.org/officeDocument/2006/relationships/image"/><Relationship Id="rId5" Target="../media/image5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5.png" Type="http://schemas.openxmlformats.org/officeDocument/2006/relationships/image"/><Relationship Id="rId4" Target="../media/image8.png" Type="http://schemas.openxmlformats.org/officeDocument/2006/relationships/image"/><Relationship Id="rId5" Target="../media/image4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49.png" Type="http://schemas.openxmlformats.org/officeDocument/2006/relationships/image"/><Relationship Id="rId4" Target="../media/image50.png" Type="http://schemas.openxmlformats.org/officeDocument/2006/relationships/image"/><Relationship Id="rId5" Target="../media/image51.png" Type="http://schemas.openxmlformats.org/officeDocument/2006/relationships/image"/><Relationship Id="rId6" Target="../media/image8.png" Type="http://schemas.openxmlformats.org/officeDocument/2006/relationships/image"/><Relationship Id="rId7" Target="../media/image2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49.png" Type="http://schemas.openxmlformats.org/officeDocument/2006/relationships/image"/><Relationship Id="rId4" Target="../media/image52.png" Type="http://schemas.openxmlformats.org/officeDocument/2006/relationships/image"/><Relationship Id="rId5" Target="../media/image8.png" Type="http://schemas.openxmlformats.org/officeDocument/2006/relationships/image"/><Relationship Id="rId6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49.png" Type="http://schemas.openxmlformats.org/officeDocument/2006/relationships/image"/><Relationship Id="rId4" Target="../media/image53.png" Type="http://schemas.openxmlformats.org/officeDocument/2006/relationships/image"/><Relationship Id="rId5" Target="../media/image8.png" Type="http://schemas.openxmlformats.org/officeDocument/2006/relationships/image"/><Relationship Id="rId6" Target="../media/image2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49.png" Type="http://schemas.openxmlformats.org/officeDocument/2006/relationships/image"/><Relationship Id="rId4" Target="../media/image54.png" Type="http://schemas.openxmlformats.org/officeDocument/2006/relationships/image"/><Relationship Id="rId5" Target="../media/image8.png" Type="http://schemas.openxmlformats.org/officeDocument/2006/relationships/image"/><Relationship Id="rId6" Target="../media/image2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2.xml" Type="http://schemas.openxmlformats.org/officeDocument/2006/relationships/notesSlide"/><Relationship Id="rId3" Target="../media/image49.png" Type="http://schemas.openxmlformats.org/officeDocument/2006/relationships/image"/><Relationship Id="rId4" Target="../media/image55.png" Type="http://schemas.openxmlformats.org/officeDocument/2006/relationships/image"/><Relationship Id="rId5" Target="../media/image8.png" Type="http://schemas.openxmlformats.org/officeDocument/2006/relationships/image"/><Relationship Id="rId6" Target="../media/image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3.xml" Type="http://schemas.openxmlformats.org/officeDocument/2006/relationships/notesSlide"/><Relationship Id="rId3" Target="../media/image2.png" Type="http://schemas.openxmlformats.org/officeDocument/2006/relationships/image"/><Relationship Id="rId4" Target="../media/image56.png" Type="http://schemas.openxmlformats.org/officeDocument/2006/relationships/image"/><Relationship Id="rId5" Target="../media/image57.png" Type="http://schemas.openxmlformats.org/officeDocument/2006/relationships/image"/><Relationship Id="rId6" Target="../media/image58.png" Type="http://schemas.openxmlformats.org/officeDocument/2006/relationships/image"/><Relationship Id="rId7" Target="../media/image59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4.xml" Type="http://schemas.openxmlformats.org/officeDocument/2006/relationships/notesSlide"/><Relationship Id="rId3" Target="../media/image60.png" Type="http://schemas.openxmlformats.org/officeDocument/2006/relationships/image"/><Relationship Id="rId4" Target="../media/image49.png" Type="http://schemas.openxmlformats.org/officeDocument/2006/relationships/image"/><Relationship Id="rId5" Target="../media/image58.png" Type="http://schemas.openxmlformats.org/officeDocument/2006/relationships/image"/><Relationship Id="rId6" Target="../media/image59.svg" Type="http://schemas.openxmlformats.org/officeDocument/2006/relationships/image"/><Relationship Id="rId7" Target="../media/image2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5.xml" Type="http://schemas.openxmlformats.org/officeDocument/2006/relationships/notesSlide"/><Relationship Id="rId3" Target="../media/image61.png" Type="http://schemas.openxmlformats.org/officeDocument/2006/relationships/image"/><Relationship Id="rId4" Target="../media/image49.png" Type="http://schemas.openxmlformats.org/officeDocument/2006/relationships/image"/><Relationship Id="rId5" Target="../media/image58.png" Type="http://schemas.openxmlformats.org/officeDocument/2006/relationships/image"/><Relationship Id="rId6" Target="../media/image59.svg" Type="http://schemas.openxmlformats.org/officeDocument/2006/relationships/image"/><Relationship Id="rId7" Target="../media/image2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6.xml" Type="http://schemas.openxmlformats.org/officeDocument/2006/relationships/notesSlide"/><Relationship Id="rId3" Target="../media/image62.png" Type="http://schemas.openxmlformats.org/officeDocument/2006/relationships/image"/><Relationship Id="rId4" Target="../media/image49.png" Type="http://schemas.openxmlformats.org/officeDocument/2006/relationships/image"/><Relationship Id="rId5" Target="../media/image58.png" Type="http://schemas.openxmlformats.org/officeDocument/2006/relationships/image"/><Relationship Id="rId6" Target="../media/image59.svg" Type="http://schemas.openxmlformats.org/officeDocument/2006/relationships/image"/><Relationship Id="rId7" Target="../media/image2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7.xml" Type="http://schemas.openxmlformats.org/officeDocument/2006/relationships/notesSlide"/><Relationship Id="rId3" Target="../media/image8.png" Type="http://schemas.openxmlformats.org/officeDocument/2006/relationships/image"/><Relationship Id="rId4" Target="../media/image63.png" Type="http://schemas.openxmlformats.org/officeDocument/2006/relationships/image"/><Relationship Id="rId5" Target="../media/image64.sv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Relationship Id="rId8" Target="../media/image9.pn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8.xml" Type="http://schemas.openxmlformats.org/officeDocument/2006/relationships/notesSlid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49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9.xml" Type="http://schemas.openxmlformats.org/officeDocument/2006/relationships/notesSlide"/><Relationship Id="rId3" Target="../media/image67.png" Type="http://schemas.openxmlformats.org/officeDocument/2006/relationships/image"/><Relationship Id="rId4" Target="../media/image2.png" Type="http://schemas.openxmlformats.org/officeDocument/2006/relationships/image"/><Relationship Id="rId5" Target="../media/image68.png" Type="http://schemas.openxmlformats.org/officeDocument/2006/relationships/image"/><Relationship Id="rId6" Target="../media/image4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12" Target="../media/image18.jpeg" Type="http://schemas.openxmlformats.org/officeDocument/2006/relationships/image"/><Relationship Id="rId13" Target="../media/image19.jpeg" Type="http://schemas.openxmlformats.org/officeDocument/2006/relationships/image"/><Relationship Id="rId14" Target="../media/image20.png" Type="http://schemas.openxmlformats.org/officeDocument/2006/relationships/image"/><Relationship Id="rId15" Target="../media/image21.jpeg" Type="http://schemas.openxmlformats.org/officeDocument/2006/relationships/image"/><Relationship Id="rId16" Target="../media/image22.png" Type="http://schemas.openxmlformats.org/officeDocument/2006/relationships/image"/><Relationship Id="rId17" Target="../media/image23.png" Type="http://schemas.openxmlformats.org/officeDocument/2006/relationships/image"/><Relationship Id="rId2" Target="../notesSlides/notesSlide4.xml" Type="http://schemas.openxmlformats.org/officeDocument/2006/relationships/notesSlide"/><Relationship Id="rId3" Target="../media/image9.png" Type="http://schemas.openxmlformats.org/officeDocument/2006/relationships/image"/><Relationship Id="rId4" Target="../media/image10.jpeg" Type="http://schemas.openxmlformats.org/officeDocument/2006/relationships/image"/><Relationship Id="rId5" Target="../media/image11.png" Type="http://schemas.openxmlformats.org/officeDocument/2006/relationships/image"/><Relationship Id="rId6" Target="../media/image12.png" Type="http://schemas.openxmlformats.org/officeDocument/2006/relationships/image"/><Relationship Id="rId7" Target="../media/image13.png" Type="http://schemas.openxmlformats.org/officeDocument/2006/relationships/image"/><Relationship Id="rId8" Target="../media/image14.pn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9.pn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3.png" Type="http://schemas.openxmlformats.org/officeDocument/2006/relationships/image"/><Relationship Id="rId7" Target="../media/image2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9.pn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3.png" Type="http://schemas.openxmlformats.org/officeDocument/2006/relationships/image"/><Relationship Id="rId7" Target="../media/image2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22.png" Type="http://schemas.openxmlformats.org/officeDocument/2006/relationships/image"/><Relationship Id="rId4" Target="../media/image9.pn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notesSlides/notesSlide8.xml" Type="http://schemas.openxmlformats.org/officeDocument/2006/relationships/notesSlide"/><Relationship Id="rId3" Target="../media/image2.pn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Relationship Id="rId7" Target="../media/image29.png" Type="http://schemas.openxmlformats.org/officeDocument/2006/relationships/image"/><Relationship Id="rId8" Target="../media/image30.png" Type="http://schemas.openxmlformats.org/officeDocument/2006/relationships/image"/><Relationship Id="rId9" Target="../media/image31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41.png" Type="http://schemas.openxmlformats.org/officeDocument/2006/relationships/image"/><Relationship Id="rId12" Target="../media/image23.png" Type="http://schemas.openxmlformats.org/officeDocument/2006/relationships/image"/><Relationship Id="rId13" Target="../media/image8.png" Type="http://schemas.openxmlformats.org/officeDocument/2006/relationships/image"/><Relationship Id="rId2" Target="../notesSlides/notesSlide9.xml" Type="http://schemas.openxmlformats.org/officeDocument/2006/relationships/notesSlide"/><Relationship Id="rId3" Target="../media/image33.pn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36.pn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0A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840" y="-24432"/>
            <a:ext cx="18254318" cy="10335866"/>
          </a:xfrm>
          <a:custGeom>
            <a:avLst/>
            <a:gdLst/>
            <a:ahLst/>
            <a:cxnLst/>
            <a:rect r="r" b="b" t="t" l="l"/>
            <a:pathLst>
              <a:path h="10335866" w="18254318">
                <a:moveTo>
                  <a:pt x="0" y="0"/>
                </a:moveTo>
                <a:lnTo>
                  <a:pt x="18254318" y="0"/>
                </a:lnTo>
                <a:lnTo>
                  <a:pt x="18254318" y="10335866"/>
                </a:lnTo>
                <a:lnTo>
                  <a:pt x="0" y="10335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37" b="0"/>
            </a:stretch>
          </a:blipFill>
        </p:spPr>
      </p:sp>
      <p:sp>
        <p:nvSpPr>
          <p:cNvPr name="Freeform 3" id="3" descr="A black background with white text  Description automatically generated"/>
          <p:cNvSpPr/>
          <p:nvPr/>
        </p:nvSpPr>
        <p:spPr>
          <a:xfrm flipH="false" flipV="false" rot="0">
            <a:off x="1028700" y="4516518"/>
            <a:ext cx="2407920" cy="1253966"/>
          </a:xfrm>
          <a:custGeom>
            <a:avLst/>
            <a:gdLst/>
            <a:ahLst/>
            <a:cxnLst/>
            <a:rect r="r" b="b" t="t" l="l"/>
            <a:pathLst>
              <a:path h="1253966" w="2407920">
                <a:moveTo>
                  <a:pt x="0" y="0"/>
                </a:moveTo>
                <a:lnTo>
                  <a:pt x="2407920" y="0"/>
                </a:lnTo>
                <a:lnTo>
                  <a:pt x="2407920" y="1253966"/>
                </a:lnTo>
                <a:lnTo>
                  <a:pt x="0" y="12539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373" t="-84661" r="-71334" b="-7960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745900" y="8068311"/>
            <a:ext cx="7513836" cy="1189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FFFFFF"/>
                </a:solidFill>
                <a:latin typeface="Museo Sans Rounded 1"/>
                <a:ea typeface="Museo Sans Rounded 1"/>
                <a:cs typeface="Museo Sans Rounded 1"/>
                <a:sym typeface="Museo Sans Rounded 1"/>
              </a:rPr>
              <a:t>2ª Reunião Presencial do Projeto Ilíada</a:t>
            </a:r>
          </a:p>
          <a:p>
            <a:pPr algn="r">
              <a:lnSpc>
                <a:spcPts val="4760"/>
              </a:lnSpc>
            </a:pPr>
            <a:r>
              <a:rPr lang="en-US" sz="3400">
                <a:solidFill>
                  <a:srgbClr val="FFFFFF"/>
                </a:solidFill>
                <a:latin typeface="Museo Sans Rounded 1"/>
                <a:ea typeface="Museo Sans Rounded 1"/>
                <a:cs typeface="Museo Sans Rounded 1"/>
                <a:sym typeface="Museo Sans Rounded 1"/>
              </a:rPr>
              <a:t>26 jun 2025 | Meta 6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1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80467" y="942975"/>
            <a:ext cx="12775414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Planejamento de ações até o final do projeto</a:t>
            </a:r>
          </a:p>
        </p:txBody>
      </p:sp>
      <p:sp>
        <p:nvSpPr>
          <p:cNvPr name="Freeform 3" id="3" descr="A yellow and green arrow  Description automatically generated"/>
          <p:cNvSpPr/>
          <p:nvPr/>
        </p:nvSpPr>
        <p:spPr>
          <a:xfrm flipH="false" flipV="false" rot="0">
            <a:off x="1784390" y="0"/>
            <a:ext cx="16825357" cy="10287000"/>
          </a:xfrm>
          <a:custGeom>
            <a:avLst/>
            <a:gdLst/>
            <a:ahLst/>
            <a:cxnLst/>
            <a:rect r="r" b="b" t="t" l="l"/>
            <a:pathLst>
              <a:path h="10287000" w="16825357">
                <a:moveTo>
                  <a:pt x="0" y="0"/>
                </a:moveTo>
                <a:lnTo>
                  <a:pt x="16825357" y="0"/>
                </a:lnTo>
                <a:lnTo>
                  <a:pt x="1682535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6000"/>
            </a:blip>
            <a:stretch>
              <a:fillRect l="0" t="-7226" r="-25863" b="-9209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2073170"/>
            <a:ext cx="15112476" cy="6935749"/>
            <a:chOff x="0" y="0"/>
            <a:chExt cx="20149968" cy="92476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4396588" y="0"/>
              <a:ext cx="5753380" cy="2375269"/>
            </a:xfrm>
            <a:custGeom>
              <a:avLst/>
              <a:gdLst/>
              <a:ahLst/>
              <a:cxnLst/>
              <a:rect r="r" b="b" t="t" l="l"/>
              <a:pathLst>
                <a:path h="2375269" w="5753380">
                  <a:moveTo>
                    <a:pt x="0" y="0"/>
                  </a:moveTo>
                  <a:lnTo>
                    <a:pt x="5753380" y="0"/>
                  </a:lnTo>
                  <a:lnTo>
                    <a:pt x="5753380" y="2375269"/>
                  </a:lnTo>
                  <a:lnTo>
                    <a:pt x="0" y="2375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7708659" y="0"/>
              <a:ext cx="5753380" cy="2375269"/>
            </a:xfrm>
            <a:custGeom>
              <a:avLst/>
              <a:gdLst/>
              <a:ahLst/>
              <a:cxnLst/>
              <a:rect r="r" b="b" t="t" l="l"/>
              <a:pathLst>
                <a:path h="2375269" w="5753380">
                  <a:moveTo>
                    <a:pt x="0" y="0"/>
                  </a:moveTo>
                  <a:lnTo>
                    <a:pt x="5753380" y="0"/>
                  </a:lnTo>
                  <a:lnTo>
                    <a:pt x="5753380" y="2375269"/>
                  </a:lnTo>
                  <a:lnTo>
                    <a:pt x="0" y="2375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13474" y="0"/>
              <a:ext cx="5753380" cy="2375269"/>
            </a:xfrm>
            <a:custGeom>
              <a:avLst/>
              <a:gdLst/>
              <a:ahLst/>
              <a:cxnLst/>
              <a:rect r="r" b="b" t="t" l="l"/>
              <a:pathLst>
                <a:path h="2375269" w="5753380">
                  <a:moveTo>
                    <a:pt x="0" y="0"/>
                  </a:moveTo>
                  <a:lnTo>
                    <a:pt x="5753381" y="0"/>
                  </a:lnTo>
                  <a:lnTo>
                    <a:pt x="5753381" y="2375269"/>
                  </a:lnTo>
                  <a:lnTo>
                    <a:pt x="0" y="2375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020729" y="732339"/>
              <a:ext cx="5151229" cy="9582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700" b="true">
                  <a:solidFill>
                    <a:srgbClr val="000000"/>
                  </a:solidFill>
                  <a:latin typeface="Museo Sans Rounded 2 Semi-Bold"/>
                  <a:ea typeface="Museo Sans Rounded 2 Semi-Bold"/>
                  <a:cs typeface="Museo Sans Rounded 2 Semi-Bold"/>
                  <a:sym typeface="Museo Sans Rounded 2 Semi-Bold"/>
                </a:rPr>
                <a:t>Ações previstas para o Observatório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7712693" y="732339"/>
              <a:ext cx="5572761" cy="9582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700" b="true">
                  <a:solidFill>
                    <a:srgbClr val="000000"/>
                  </a:solidFill>
                  <a:latin typeface="Museo Sans Rounded 2 Semi-Bold"/>
                  <a:ea typeface="Museo Sans Rounded 2 Semi-Bold"/>
                  <a:cs typeface="Museo Sans Rounded 2 Semi-Bold"/>
                  <a:sym typeface="Museo Sans Rounded 2 Semi-Bold"/>
                </a:rPr>
                <a:t>Ações de disseminação </a:t>
              </a:r>
            </a:p>
            <a:p>
              <a:pPr algn="ctr">
                <a:lnSpc>
                  <a:spcPts val="2700"/>
                </a:lnSpc>
              </a:pPr>
              <a:r>
                <a:rPr lang="en-US" sz="2700" b="true">
                  <a:solidFill>
                    <a:srgbClr val="000000"/>
                  </a:solidFill>
                  <a:latin typeface="Museo Sans Rounded 2 Semi-Bold"/>
                  <a:ea typeface="Museo Sans Rounded 2 Semi-Bold"/>
                  <a:cs typeface="Museo Sans Rounded 2 Semi-Bold"/>
                  <a:sym typeface="Museo Sans Rounded 2 Semi-Bold"/>
                </a:rPr>
                <a:t>e treinamento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14706639" y="960939"/>
              <a:ext cx="5151229" cy="5010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700" b="true">
                  <a:solidFill>
                    <a:srgbClr val="000000"/>
                  </a:solidFill>
                  <a:latin typeface="Museo Sans Rounded 2 Semi-Bold"/>
                  <a:ea typeface="Museo Sans Rounded 2 Semi-Bold"/>
                  <a:cs typeface="Museo Sans Rounded 2 Semi-Bold"/>
                  <a:sym typeface="Museo Sans Rounded 2 Semi-Bold"/>
                </a:rPr>
                <a:t>Deliverable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2499944"/>
              <a:ext cx="7180329" cy="67477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74991" indent="-237495" lvl="1">
                <a:lnSpc>
                  <a:spcPts val="2860"/>
                </a:lnSpc>
                <a:buFont typeface="Arial"/>
                <a:buChar char="•"/>
              </a:pPr>
              <a:r>
                <a:rPr lang="en-US" sz="2200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Lançamento da Comunidade de Especialistas em Blockchain;</a:t>
              </a:r>
            </a:p>
            <a:p>
              <a:pPr algn="l">
                <a:lnSpc>
                  <a:spcPts val="2860"/>
                </a:lnSpc>
              </a:pPr>
            </a:p>
            <a:p>
              <a:pPr algn="l" marL="474991" indent="-237495" lvl="1">
                <a:lnSpc>
                  <a:spcPts val="2860"/>
                </a:lnSpc>
                <a:buFont typeface="Arial"/>
                <a:buChar char="•"/>
              </a:pPr>
              <a:r>
                <a:rPr lang="en-US" sz="2200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Ampliação de bases e tipologia dos indicadores;</a:t>
              </a:r>
            </a:p>
            <a:p>
              <a:pPr algn="l">
                <a:lnSpc>
                  <a:spcPts val="2860"/>
                </a:lnSpc>
              </a:pPr>
            </a:p>
            <a:p>
              <a:pPr algn="l" marL="474991" indent="-237495" lvl="1">
                <a:lnSpc>
                  <a:spcPts val="2860"/>
                </a:lnSpc>
                <a:buFont typeface="Arial"/>
                <a:buChar char="•"/>
              </a:pPr>
              <a:r>
                <a:rPr lang="en-US" sz="2200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Refinamento dos dados que abastecem os indicadores;</a:t>
              </a:r>
            </a:p>
            <a:p>
              <a:pPr algn="l" marL="474991" indent="-237495" lvl="1">
                <a:lnSpc>
                  <a:spcPts val="2860"/>
                </a:lnSpc>
                <a:buFont typeface="Arial"/>
                <a:buChar char="•"/>
              </a:pPr>
              <a:r>
                <a:rPr lang="en-US" sz="2200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Análise sobre redes de pesquisadores;</a:t>
              </a:r>
            </a:p>
            <a:p>
              <a:pPr algn="l">
                <a:lnSpc>
                  <a:spcPts val="2860"/>
                </a:lnSpc>
              </a:pPr>
            </a:p>
            <a:p>
              <a:pPr algn="l" marL="474991" indent="-237495" lvl="1">
                <a:lnSpc>
                  <a:spcPts val="2860"/>
                </a:lnSpc>
                <a:buFont typeface="Arial"/>
                <a:buChar char="•"/>
              </a:pPr>
              <a:r>
                <a:rPr lang="en-US" sz="2200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Elaboração de duas publicações;</a:t>
              </a:r>
            </a:p>
            <a:p>
              <a:pPr algn="l">
                <a:lnSpc>
                  <a:spcPts val="2860"/>
                </a:lnSpc>
              </a:pPr>
            </a:p>
            <a:p>
              <a:pPr algn="l" marL="474991" indent="-237495" lvl="1">
                <a:lnSpc>
                  <a:spcPts val="2860"/>
                </a:lnSpc>
                <a:buFont typeface="Arial"/>
                <a:buChar char="•"/>
              </a:pPr>
              <a:r>
                <a:rPr lang="en-US" sz="2200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Atualizações de funcionalidades no mapa de iniciativas;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7885243" y="2684094"/>
              <a:ext cx="5576796" cy="44655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74991" indent="-237495" lvl="1">
                <a:lnSpc>
                  <a:spcPts val="2200"/>
                </a:lnSpc>
                <a:buFont typeface="Arial"/>
                <a:buChar char="•"/>
              </a:pPr>
              <a:r>
                <a:rPr lang="en-US" sz="2200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3 ações de treinamento</a:t>
              </a:r>
            </a:p>
            <a:p>
              <a:pPr algn="l" marL="949982" indent="-316661" lvl="2">
                <a:lnSpc>
                  <a:spcPts val="2200"/>
                </a:lnSpc>
                <a:buFont typeface="Arial"/>
                <a:buChar char="⚬"/>
              </a:pPr>
              <a:r>
                <a:rPr lang="en-US" sz="2200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jul/25- CSBC; </a:t>
              </a:r>
            </a:p>
            <a:p>
              <a:pPr algn="l" marL="949982" indent="-316661" lvl="2">
                <a:lnSpc>
                  <a:spcPts val="2200"/>
                </a:lnSpc>
                <a:buFont typeface="Arial"/>
                <a:buChar char="⚬"/>
              </a:pPr>
              <a:r>
                <a:rPr lang="en-US" sz="2200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ago/25 - online;</a:t>
              </a:r>
            </a:p>
            <a:p>
              <a:pPr algn="l" marL="949982" indent="-316661" lvl="2">
                <a:lnSpc>
                  <a:spcPts val="2200"/>
                </a:lnSpc>
                <a:buFont typeface="Arial"/>
                <a:buChar char="⚬"/>
              </a:pPr>
              <a:r>
                <a:rPr lang="en-US" sz="2200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a definir.</a:t>
              </a:r>
            </a:p>
            <a:p>
              <a:pPr algn="l">
                <a:lnSpc>
                  <a:spcPts val="2200"/>
                </a:lnSpc>
              </a:pPr>
            </a:p>
            <a:p>
              <a:pPr algn="l" marL="474991" indent="-237495" lvl="1">
                <a:lnSpc>
                  <a:spcPts val="2200"/>
                </a:lnSpc>
                <a:buFont typeface="Arial"/>
                <a:buChar char="•"/>
              </a:pPr>
              <a:r>
                <a:rPr lang="en-US" sz="2200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Artigo na Horizontes (SBC)</a:t>
              </a:r>
            </a:p>
            <a:p>
              <a:pPr algn="l">
                <a:lnSpc>
                  <a:spcPts val="2200"/>
                </a:lnSpc>
              </a:pPr>
            </a:p>
            <a:p>
              <a:pPr algn="l" marL="474991" indent="-237495" lvl="1">
                <a:lnSpc>
                  <a:spcPts val="2200"/>
                </a:lnSpc>
                <a:buFont typeface="Arial"/>
                <a:buChar char="•"/>
              </a:pPr>
              <a:r>
                <a:rPr lang="en-US" sz="2200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Apresentação no Fórum RNP (set/25)</a:t>
              </a:r>
            </a:p>
            <a:p>
              <a:pPr algn="l">
                <a:lnSpc>
                  <a:spcPts val="2200"/>
                </a:lnSpc>
              </a:pPr>
            </a:p>
            <a:p>
              <a:pPr algn="l" marL="474991" indent="-237495" lvl="1">
                <a:lnSpc>
                  <a:spcPts val="2200"/>
                </a:lnSpc>
                <a:buFont typeface="Arial"/>
                <a:buChar char="•"/>
              </a:pPr>
              <a:r>
                <a:rPr lang="en-US" sz="2200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Apresentação no evento AOIR em Niterói (out/25)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4173239" y="2684094"/>
              <a:ext cx="5753380" cy="1150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74991" indent="-237495" lvl="1">
                <a:lnSpc>
                  <a:spcPts val="2200"/>
                </a:lnSpc>
                <a:buFont typeface="Arial"/>
                <a:buChar char="•"/>
              </a:pPr>
              <a:r>
                <a:rPr lang="en-US" sz="2200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Documento com ações de disseminação e treinamento - ano 2 (dez/25)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7259300" y="487208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0"/>
                </a:lnTo>
                <a:lnTo>
                  <a:pt x="0" y="542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1121" r="-40" b="-31121"/>
            </a:stretch>
          </a:blipFill>
        </p:spPr>
      </p:sp>
      <p:sp>
        <p:nvSpPr>
          <p:cNvPr name="Freeform 15" id="15" descr="A blue arrow on a black background  Description automatically generated"/>
          <p:cNvSpPr/>
          <p:nvPr/>
        </p:nvSpPr>
        <p:spPr>
          <a:xfrm flipH="false" flipV="false" rot="0">
            <a:off x="880467" y="926992"/>
            <a:ext cx="903922" cy="870690"/>
          </a:xfrm>
          <a:custGeom>
            <a:avLst/>
            <a:gdLst/>
            <a:ahLst/>
            <a:cxnLst/>
            <a:rect r="r" b="b" t="t" l="l"/>
            <a:pathLst>
              <a:path h="870690" w="903922">
                <a:moveTo>
                  <a:pt x="0" y="0"/>
                </a:moveTo>
                <a:lnTo>
                  <a:pt x="903923" y="0"/>
                </a:lnTo>
                <a:lnTo>
                  <a:pt x="903923" y="870690"/>
                </a:lnTo>
                <a:lnTo>
                  <a:pt x="0" y="8706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557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0A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098695" y="1904768"/>
            <a:ext cx="10090609" cy="7353532"/>
          </a:xfrm>
          <a:custGeom>
            <a:avLst/>
            <a:gdLst/>
            <a:ahLst/>
            <a:cxnLst/>
            <a:rect r="r" b="b" t="t" l="l"/>
            <a:pathLst>
              <a:path h="7353532" w="10090609">
                <a:moveTo>
                  <a:pt x="0" y="0"/>
                </a:moveTo>
                <a:lnTo>
                  <a:pt x="10090610" y="0"/>
                </a:lnTo>
                <a:lnTo>
                  <a:pt x="10090610" y="7353532"/>
                </a:lnTo>
                <a:lnTo>
                  <a:pt x="0" y="735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84390" y="958477"/>
            <a:ext cx="12775414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Mapa de iniciativas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7259300" y="487208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0"/>
                </a:lnTo>
                <a:lnTo>
                  <a:pt x="0" y="54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1121" r="-40" b="-31121"/>
            </a:stretch>
          </a:blipFill>
        </p:spPr>
      </p:sp>
      <p:sp>
        <p:nvSpPr>
          <p:cNvPr name="Freeform 5" id="5" descr="A blue arrow on a black background  Description automatically generated"/>
          <p:cNvSpPr/>
          <p:nvPr/>
        </p:nvSpPr>
        <p:spPr>
          <a:xfrm flipH="false" flipV="false" rot="0">
            <a:off x="880467" y="926992"/>
            <a:ext cx="903922" cy="870690"/>
          </a:xfrm>
          <a:custGeom>
            <a:avLst/>
            <a:gdLst/>
            <a:ahLst/>
            <a:cxnLst/>
            <a:rect r="r" b="b" t="t" l="l"/>
            <a:pathLst>
              <a:path h="870690" w="903922">
                <a:moveTo>
                  <a:pt x="0" y="0"/>
                </a:moveTo>
                <a:lnTo>
                  <a:pt x="903923" y="0"/>
                </a:lnTo>
                <a:lnTo>
                  <a:pt x="903923" y="870690"/>
                </a:lnTo>
                <a:lnTo>
                  <a:pt x="0" y="87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557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0A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89811" y="1992860"/>
            <a:ext cx="13708378" cy="7265440"/>
          </a:xfrm>
          <a:custGeom>
            <a:avLst/>
            <a:gdLst/>
            <a:ahLst/>
            <a:cxnLst/>
            <a:rect r="r" b="b" t="t" l="l"/>
            <a:pathLst>
              <a:path h="7265440" w="13708378">
                <a:moveTo>
                  <a:pt x="0" y="0"/>
                </a:moveTo>
                <a:lnTo>
                  <a:pt x="13708378" y="0"/>
                </a:lnTo>
                <a:lnTo>
                  <a:pt x="13708378" y="7265440"/>
                </a:lnTo>
                <a:lnTo>
                  <a:pt x="0" y="7265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38127" y="958477"/>
            <a:ext cx="12775414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Mapa de iniciativas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7259300" y="487208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0"/>
                </a:lnTo>
                <a:lnTo>
                  <a:pt x="0" y="54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1121" r="-40" b="-31121"/>
            </a:stretch>
          </a:blipFill>
        </p:spPr>
      </p:sp>
      <p:sp>
        <p:nvSpPr>
          <p:cNvPr name="Freeform 5" id="5" descr="A blue arrow on a black background  Description automatically generated"/>
          <p:cNvSpPr/>
          <p:nvPr/>
        </p:nvSpPr>
        <p:spPr>
          <a:xfrm flipH="false" flipV="false" rot="0">
            <a:off x="880467" y="926992"/>
            <a:ext cx="903922" cy="870690"/>
          </a:xfrm>
          <a:custGeom>
            <a:avLst/>
            <a:gdLst/>
            <a:ahLst/>
            <a:cxnLst/>
            <a:rect r="r" b="b" t="t" l="l"/>
            <a:pathLst>
              <a:path h="870690" w="903922">
                <a:moveTo>
                  <a:pt x="0" y="0"/>
                </a:moveTo>
                <a:lnTo>
                  <a:pt x="903923" y="0"/>
                </a:lnTo>
                <a:lnTo>
                  <a:pt x="903923" y="870690"/>
                </a:lnTo>
                <a:lnTo>
                  <a:pt x="0" y="87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557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0A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08585" y="1680472"/>
            <a:ext cx="10470830" cy="7834863"/>
          </a:xfrm>
          <a:custGeom>
            <a:avLst/>
            <a:gdLst/>
            <a:ahLst/>
            <a:cxnLst/>
            <a:rect r="r" b="b" t="t" l="l"/>
            <a:pathLst>
              <a:path h="7834863" w="10470830">
                <a:moveTo>
                  <a:pt x="0" y="0"/>
                </a:moveTo>
                <a:lnTo>
                  <a:pt x="10470830" y="0"/>
                </a:lnTo>
                <a:lnTo>
                  <a:pt x="10470830" y="7834864"/>
                </a:lnTo>
                <a:lnTo>
                  <a:pt x="0" y="7834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84390" y="958477"/>
            <a:ext cx="12775414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Mapa de iniciativas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7259300" y="487208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0"/>
                </a:lnTo>
                <a:lnTo>
                  <a:pt x="0" y="54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1121" r="-40" b="-31121"/>
            </a:stretch>
          </a:blipFill>
        </p:spPr>
      </p:sp>
      <p:sp>
        <p:nvSpPr>
          <p:cNvPr name="Freeform 5" id="5" descr="A blue arrow on a black background  Description automatically generated"/>
          <p:cNvSpPr/>
          <p:nvPr/>
        </p:nvSpPr>
        <p:spPr>
          <a:xfrm flipH="false" flipV="false" rot="0">
            <a:off x="880467" y="926992"/>
            <a:ext cx="903922" cy="870690"/>
          </a:xfrm>
          <a:custGeom>
            <a:avLst/>
            <a:gdLst/>
            <a:ahLst/>
            <a:cxnLst/>
            <a:rect r="r" b="b" t="t" l="l"/>
            <a:pathLst>
              <a:path h="870690" w="903922">
                <a:moveTo>
                  <a:pt x="0" y="0"/>
                </a:moveTo>
                <a:lnTo>
                  <a:pt x="903923" y="0"/>
                </a:lnTo>
                <a:lnTo>
                  <a:pt x="903923" y="870690"/>
                </a:lnTo>
                <a:lnTo>
                  <a:pt x="0" y="87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557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0A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93408" y="1959963"/>
            <a:ext cx="11301184" cy="7298337"/>
          </a:xfrm>
          <a:custGeom>
            <a:avLst/>
            <a:gdLst/>
            <a:ahLst/>
            <a:cxnLst/>
            <a:rect r="r" b="b" t="t" l="l"/>
            <a:pathLst>
              <a:path h="7298337" w="11301184">
                <a:moveTo>
                  <a:pt x="0" y="0"/>
                </a:moveTo>
                <a:lnTo>
                  <a:pt x="11301184" y="0"/>
                </a:lnTo>
                <a:lnTo>
                  <a:pt x="11301184" y="7298337"/>
                </a:lnTo>
                <a:lnTo>
                  <a:pt x="0" y="7298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417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84390" y="958477"/>
            <a:ext cx="12775414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Mapa de iniciativas</a:t>
            </a:r>
          </a:p>
        </p:txBody>
      </p:sp>
      <p:sp>
        <p:nvSpPr>
          <p:cNvPr name="Freeform 4" id="4" descr="A blue arrow on a black background  Description automatically generated"/>
          <p:cNvSpPr/>
          <p:nvPr/>
        </p:nvSpPr>
        <p:spPr>
          <a:xfrm flipH="false" flipV="false" rot="0">
            <a:off x="880467" y="926992"/>
            <a:ext cx="903922" cy="870690"/>
          </a:xfrm>
          <a:custGeom>
            <a:avLst/>
            <a:gdLst/>
            <a:ahLst/>
            <a:cxnLst/>
            <a:rect r="r" b="b" t="t" l="l"/>
            <a:pathLst>
              <a:path h="870690" w="903922">
                <a:moveTo>
                  <a:pt x="0" y="0"/>
                </a:moveTo>
                <a:lnTo>
                  <a:pt x="903923" y="0"/>
                </a:lnTo>
                <a:lnTo>
                  <a:pt x="903923" y="870690"/>
                </a:lnTo>
                <a:lnTo>
                  <a:pt x="0" y="870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557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259300" y="487208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0"/>
                </a:lnTo>
                <a:lnTo>
                  <a:pt x="0" y="542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1121" r="-40" b="-31121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0A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51657" y="1950782"/>
            <a:ext cx="11384686" cy="6928277"/>
          </a:xfrm>
          <a:custGeom>
            <a:avLst/>
            <a:gdLst/>
            <a:ahLst/>
            <a:cxnLst/>
            <a:rect r="r" b="b" t="t" l="l"/>
            <a:pathLst>
              <a:path h="6928277" w="11384686">
                <a:moveTo>
                  <a:pt x="0" y="0"/>
                </a:moveTo>
                <a:lnTo>
                  <a:pt x="11384686" y="0"/>
                </a:lnTo>
                <a:lnTo>
                  <a:pt x="11384686" y="6928277"/>
                </a:lnTo>
                <a:lnTo>
                  <a:pt x="0" y="6928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84390" y="958477"/>
            <a:ext cx="12775414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Mapa de iniciativas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7259300" y="487208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0"/>
                </a:lnTo>
                <a:lnTo>
                  <a:pt x="0" y="54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1121" r="-40" b="-31121"/>
            </a:stretch>
          </a:blipFill>
        </p:spPr>
      </p:sp>
      <p:sp>
        <p:nvSpPr>
          <p:cNvPr name="Freeform 5" id="5" descr="A blue arrow on a black background  Description automatically generated"/>
          <p:cNvSpPr/>
          <p:nvPr/>
        </p:nvSpPr>
        <p:spPr>
          <a:xfrm flipH="false" flipV="false" rot="0">
            <a:off x="880467" y="926992"/>
            <a:ext cx="903922" cy="870690"/>
          </a:xfrm>
          <a:custGeom>
            <a:avLst/>
            <a:gdLst/>
            <a:ahLst/>
            <a:cxnLst/>
            <a:rect r="r" b="b" t="t" l="l"/>
            <a:pathLst>
              <a:path h="870690" w="903922">
                <a:moveTo>
                  <a:pt x="0" y="0"/>
                </a:moveTo>
                <a:lnTo>
                  <a:pt x="903923" y="0"/>
                </a:lnTo>
                <a:lnTo>
                  <a:pt x="903923" y="870690"/>
                </a:lnTo>
                <a:lnTo>
                  <a:pt x="0" y="87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557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0A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996986"/>
            <a:ext cx="8393914" cy="8151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906780" indent="-453390" lvl="1">
              <a:lnSpc>
                <a:spcPts val="5880"/>
              </a:lnSpc>
              <a:buFont typeface="Arial"/>
              <a:buChar char="•"/>
            </a:pPr>
            <a:r>
              <a:rPr lang="en-US" b="true" sz="4200">
                <a:solidFill>
                  <a:srgbClr val="FFFFFF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+70 casos publicados</a:t>
            </a:r>
          </a:p>
          <a:p>
            <a:pPr algn="just" marL="906780" indent="-453390" lvl="1">
              <a:lnSpc>
                <a:spcPts val="5880"/>
              </a:lnSpc>
              <a:buFont typeface="Arial"/>
              <a:buChar char="•"/>
            </a:pPr>
            <a:r>
              <a:rPr lang="en-US" b="true" sz="4200">
                <a:solidFill>
                  <a:srgbClr val="FFFFFF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28 categorias</a:t>
            </a:r>
          </a:p>
          <a:p>
            <a:pPr algn="just">
              <a:lnSpc>
                <a:spcPts val="5880"/>
              </a:lnSpc>
            </a:pPr>
          </a:p>
          <a:p>
            <a:pPr algn="just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As 3 predominantes:</a:t>
            </a:r>
          </a:p>
          <a:p>
            <a:pPr algn="l" marL="906780" indent="-453390" lvl="1">
              <a:lnSpc>
                <a:spcPts val="5880"/>
              </a:lnSpc>
              <a:buFont typeface="Arial"/>
              <a:buChar char="•"/>
            </a:pPr>
            <a:r>
              <a:rPr lang="en-US" b="true" sz="4200">
                <a:solidFill>
                  <a:srgbClr val="FFFFFF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Tokenização de ativos, NFTs</a:t>
            </a:r>
          </a:p>
          <a:p>
            <a:pPr algn="l" marL="906780" indent="-453390" lvl="1">
              <a:lnSpc>
                <a:spcPts val="5880"/>
              </a:lnSpc>
              <a:buFont typeface="Arial"/>
              <a:buChar char="•"/>
            </a:pPr>
            <a:r>
              <a:rPr lang="en-US" b="true" sz="4200">
                <a:solidFill>
                  <a:srgbClr val="FFFFFF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Rastreabilidade</a:t>
            </a:r>
          </a:p>
          <a:p>
            <a:pPr algn="l" marL="906780" indent="-453390" lvl="1">
              <a:lnSpc>
                <a:spcPts val="5880"/>
              </a:lnSpc>
              <a:buFont typeface="Arial"/>
              <a:buChar char="•"/>
            </a:pPr>
            <a:r>
              <a:rPr lang="en-US" b="true" sz="4200">
                <a:solidFill>
                  <a:srgbClr val="FFFFFF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Identidade e credenciais digitais</a:t>
            </a:r>
          </a:p>
          <a:p>
            <a:pPr algn="l">
              <a:lnSpc>
                <a:spcPts val="5880"/>
              </a:lnSpc>
            </a:pPr>
          </a:p>
          <a:p>
            <a:pPr algn="l">
              <a:lnSpc>
                <a:spcPts val="5880"/>
              </a:lnSpc>
            </a:pPr>
          </a:p>
          <a:p>
            <a:pPr algn="l">
              <a:lnSpc>
                <a:spcPts val="5880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9144000" y="2082711"/>
            <a:ext cx="8027447" cy="6341683"/>
          </a:xfrm>
          <a:custGeom>
            <a:avLst/>
            <a:gdLst/>
            <a:ahLst/>
            <a:cxnLst/>
            <a:rect r="r" b="b" t="t" l="l"/>
            <a:pathLst>
              <a:path h="6341683" w="8027447">
                <a:moveTo>
                  <a:pt x="0" y="0"/>
                </a:moveTo>
                <a:lnTo>
                  <a:pt x="8027447" y="0"/>
                </a:lnTo>
                <a:lnTo>
                  <a:pt x="8027447" y="6341683"/>
                </a:lnTo>
                <a:lnTo>
                  <a:pt x="0" y="6341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84390" y="958477"/>
            <a:ext cx="12775414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Casos de uso</a:t>
            </a:r>
          </a:p>
        </p:txBody>
      </p:sp>
      <p:sp>
        <p:nvSpPr>
          <p:cNvPr name="Freeform 5" id="5" descr="A blue arrow on a black background  Description automatically generated"/>
          <p:cNvSpPr/>
          <p:nvPr/>
        </p:nvSpPr>
        <p:spPr>
          <a:xfrm flipH="false" flipV="false" rot="0">
            <a:off x="880467" y="926992"/>
            <a:ext cx="903922" cy="870690"/>
          </a:xfrm>
          <a:custGeom>
            <a:avLst/>
            <a:gdLst/>
            <a:ahLst/>
            <a:cxnLst/>
            <a:rect r="r" b="b" t="t" l="l"/>
            <a:pathLst>
              <a:path h="870690" w="903922">
                <a:moveTo>
                  <a:pt x="0" y="0"/>
                </a:moveTo>
                <a:lnTo>
                  <a:pt x="903923" y="0"/>
                </a:lnTo>
                <a:lnTo>
                  <a:pt x="903923" y="870690"/>
                </a:lnTo>
                <a:lnTo>
                  <a:pt x="0" y="870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557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259300" y="487208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0"/>
                </a:lnTo>
                <a:lnTo>
                  <a:pt x="0" y="542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1121" r="-40" b="-31121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0A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259300" y="487208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0"/>
                </a:lnTo>
                <a:lnTo>
                  <a:pt x="0" y="542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1121" r="-40" b="-31121"/>
            </a:stretch>
          </a:blipFill>
        </p:spPr>
      </p:sp>
      <p:sp>
        <p:nvSpPr>
          <p:cNvPr name="Freeform 3" id="3" descr="A blue arrow on a black background  Description automatically generated"/>
          <p:cNvSpPr/>
          <p:nvPr/>
        </p:nvSpPr>
        <p:spPr>
          <a:xfrm flipH="false" flipV="false" rot="0">
            <a:off x="880467" y="926992"/>
            <a:ext cx="903923" cy="870690"/>
          </a:xfrm>
          <a:custGeom>
            <a:avLst/>
            <a:gdLst/>
            <a:ahLst/>
            <a:cxnLst/>
            <a:rect r="r" b="b" t="t" l="l"/>
            <a:pathLst>
              <a:path h="870690" w="903923">
                <a:moveTo>
                  <a:pt x="0" y="0"/>
                </a:moveTo>
                <a:lnTo>
                  <a:pt x="903923" y="0"/>
                </a:lnTo>
                <a:lnTo>
                  <a:pt x="903923" y="870690"/>
                </a:lnTo>
                <a:lnTo>
                  <a:pt x="0" y="870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55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801937"/>
            <a:ext cx="16121867" cy="7456363"/>
          </a:xfrm>
          <a:custGeom>
            <a:avLst/>
            <a:gdLst/>
            <a:ahLst/>
            <a:cxnLst/>
            <a:rect r="r" b="b" t="t" l="l"/>
            <a:pathLst>
              <a:path h="7456363" w="16121867">
                <a:moveTo>
                  <a:pt x="0" y="0"/>
                </a:moveTo>
                <a:lnTo>
                  <a:pt x="16121867" y="0"/>
                </a:lnTo>
                <a:lnTo>
                  <a:pt x="16121867" y="7456363"/>
                </a:lnTo>
                <a:lnTo>
                  <a:pt x="0" y="74563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84390" y="958477"/>
            <a:ext cx="12775414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Indicadores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259300" y="925830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1"/>
                </a:lnTo>
                <a:lnTo>
                  <a:pt x="0" y="542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1121" r="0" b="-31123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377233" y="6848764"/>
            <a:ext cx="3220775" cy="3220775"/>
          </a:xfrm>
          <a:prstGeom prst="rect">
            <a:avLst/>
          </a:prstGeom>
        </p:spPr>
      </p:pic>
      <p:sp>
        <p:nvSpPr>
          <p:cNvPr name="Freeform 4" id="4"/>
          <p:cNvSpPr/>
          <p:nvPr/>
        </p:nvSpPr>
        <p:spPr>
          <a:xfrm flipH="false" flipV="false" rot="0">
            <a:off x="3704145" y="2015616"/>
            <a:ext cx="13271107" cy="5409419"/>
          </a:xfrm>
          <a:custGeom>
            <a:avLst/>
            <a:gdLst/>
            <a:ahLst/>
            <a:cxnLst/>
            <a:rect r="r" b="b" t="t" l="l"/>
            <a:pathLst>
              <a:path h="5409419" w="13271107">
                <a:moveTo>
                  <a:pt x="0" y="0"/>
                </a:moveTo>
                <a:lnTo>
                  <a:pt x="13271108" y="0"/>
                </a:lnTo>
                <a:lnTo>
                  <a:pt x="13271108" y="5409419"/>
                </a:lnTo>
                <a:lnTo>
                  <a:pt x="0" y="5409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704145" y="942975"/>
            <a:ext cx="3060740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Métricas site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432145" y="7642963"/>
            <a:ext cx="1815108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Usuários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302845"/>
            <a:ext cx="1850727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Confira:</a:t>
            </a:r>
          </a:p>
        </p:txBody>
      </p:sp>
      <p:sp>
        <p:nvSpPr>
          <p:cNvPr name="Freeform 8" id="8" descr="A blue arrow on a black background  Description automatically generated"/>
          <p:cNvSpPr/>
          <p:nvPr/>
        </p:nvSpPr>
        <p:spPr>
          <a:xfrm flipH="false" flipV="false" rot="0">
            <a:off x="2751936" y="911490"/>
            <a:ext cx="903922" cy="870690"/>
          </a:xfrm>
          <a:custGeom>
            <a:avLst/>
            <a:gdLst/>
            <a:ahLst/>
            <a:cxnLst/>
            <a:rect r="r" b="b" t="t" l="l"/>
            <a:pathLst>
              <a:path h="870690" w="903922">
                <a:moveTo>
                  <a:pt x="0" y="0"/>
                </a:moveTo>
                <a:lnTo>
                  <a:pt x="903922" y="0"/>
                </a:lnTo>
                <a:lnTo>
                  <a:pt x="903922" y="870690"/>
                </a:lnTo>
                <a:lnTo>
                  <a:pt x="0" y="870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557" b="0"/>
            </a:stretch>
          </a:blipFill>
        </p:spPr>
      </p:sp>
      <p:sp>
        <p:nvSpPr>
          <p:cNvPr name="Freeform 9" id="9" descr="A black background with white text  Description automatically generated"/>
          <p:cNvSpPr/>
          <p:nvPr/>
        </p:nvSpPr>
        <p:spPr>
          <a:xfrm flipH="false" flipV="false" rot="0">
            <a:off x="1028700" y="4720326"/>
            <a:ext cx="1917842" cy="998749"/>
          </a:xfrm>
          <a:custGeom>
            <a:avLst/>
            <a:gdLst/>
            <a:ahLst/>
            <a:cxnLst/>
            <a:rect r="r" b="b" t="t" l="l"/>
            <a:pathLst>
              <a:path h="998749" w="1917842">
                <a:moveTo>
                  <a:pt x="0" y="0"/>
                </a:moveTo>
                <a:lnTo>
                  <a:pt x="1917842" y="0"/>
                </a:lnTo>
                <a:lnTo>
                  <a:pt x="1917842" y="998748"/>
                </a:lnTo>
                <a:lnTo>
                  <a:pt x="0" y="9987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3373" t="-84661" r="-71334" b="-79608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259300" y="925830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1"/>
                </a:lnTo>
                <a:lnTo>
                  <a:pt x="0" y="542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1121" r="0" b="-311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55858" y="1804847"/>
            <a:ext cx="11727907" cy="6784371"/>
          </a:xfrm>
          <a:custGeom>
            <a:avLst/>
            <a:gdLst/>
            <a:ahLst/>
            <a:cxnLst/>
            <a:rect r="r" b="b" t="t" l="l"/>
            <a:pathLst>
              <a:path h="6784371" w="11727907">
                <a:moveTo>
                  <a:pt x="0" y="0"/>
                </a:moveTo>
                <a:lnTo>
                  <a:pt x="11727907" y="0"/>
                </a:lnTo>
                <a:lnTo>
                  <a:pt x="11727907" y="6784372"/>
                </a:lnTo>
                <a:lnTo>
                  <a:pt x="0" y="6784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655858" y="942975"/>
            <a:ext cx="3060740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Métricas site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989485" y="8535686"/>
            <a:ext cx="2325787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Page views</a:t>
            </a:r>
          </a:p>
        </p:txBody>
      </p:sp>
      <p:sp>
        <p:nvSpPr>
          <p:cNvPr name="Freeform 6" id="6" descr="A blue arrow on a black background  Description automatically generated"/>
          <p:cNvSpPr/>
          <p:nvPr/>
        </p:nvSpPr>
        <p:spPr>
          <a:xfrm flipH="false" flipV="false" rot="0">
            <a:off x="2751936" y="911490"/>
            <a:ext cx="903922" cy="870690"/>
          </a:xfrm>
          <a:custGeom>
            <a:avLst/>
            <a:gdLst/>
            <a:ahLst/>
            <a:cxnLst/>
            <a:rect r="r" b="b" t="t" l="l"/>
            <a:pathLst>
              <a:path h="870690" w="903922">
                <a:moveTo>
                  <a:pt x="0" y="0"/>
                </a:moveTo>
                <a:lnTo>
                  <a:pt x="903922" y="0"/>
                </a:lnTo>
                <a:lnTo>
                  <a:pt x="903922" y="870690"/>
                </a:lnTo>
                <a:lnTo>
                  <a:pt x="0" y="87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557" b="0"/>
            </a:stretch>
          </a:blipFill>
        </p:spPr>
      </p:sp>
      <p:sp>
        <p:nvSpPr>
          <p:cNvPr name="Freeform 7" id="7" descr="A black background with white text  Description automatically generated"/>
          <p:cNvSpPr/>
          <p:nvPr/>
        </p:nvSpPr>
        <p:spPr>
          <a:xfrm flipH="false" flipV="false" rot="0">
            <a:off x="1028700" y="4720326"/>
            <a:ext cx="1917842" cy="998749"/>
          </a:xfrm>
          <a:custGeom>
            <a:avLst/>
            <a:gdLst/>
            <a:ahLst/>
            <a:cxnLst/>
            <a:rect r="r" b="b" t="t" l="l"/>
            <a:pathLst>
              <a:path h="998749" w="1917842">
                <a:moveTo>
                  <a:pt x="0" y="0"/>
                </a:moveTo>
                <a:lnTo>
                  <a:pt x="1917842" y="0"/>
                </a:lnTo>
                <a:lnTo>
                  <a:pt x="1917842" y="998748"/>
                </a:lnTo>
                <a:lnTo>
                  <a:pt x="0" y="9987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3373" t="-84661" r="-71334" b="-79608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black background with white text  Description automatically generated"/>
          <p:cNvSpPr/>
          <p:nvPr/>
        </p:nvSpPr>
        <p:spPr>
          <a:xfrm flipH="false" flipV="false" rot="0">
            <a:off x="1028700" y="4516517"/>
            <a:ext cx="2407920" cy="1253966"/>
          </a:xfrm>
          <a:custGeom>
            <a:avLst/>
            <a:gdLst/>
            <a:ahLst/>
            <a:cxnLst/>
            <a:rect r="r" b="b" t="t" l="l"/>
            <a:pathLst>
              <a:path h="1253966" w="2407920">
                <a:moveTo>
                  <a:pt x="0" y="0"/>
                </a:moveTo>
                <a:lnTo>
                  <a:pt x="2407920" y="0"/>
                </a:lnTo>
                <a:lnTo>
                  <a:pt x="2407920" y="1253966"/>
                </a:lnTo>
                <a:lnTo>
                  <a:pt x="0" y="1253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373" t="-84661" r="-71334" b="-79608"/>
            </a:stretch>
          </a:blipFill>
        </p:spPr>
      </p:sp>
      <p:sp>
        <p:nvSpPr>
          <p:cNvPr name="Freeform 3" id="3" descr="A person holding a computer  Description automatically generated"/>
          <p:cNvSpPr/>
          <p:nvPr/>
        </p:nvSpPr>
        <p:spPr>
          <a:xfrm flipH="false" flipV="false" rot="0">
            <a:off x="9143998" y="2606040"/>
            <a:ext cx="7164721" cy="5227320"/>
          </a:xfrm>
          <a:custGeom>
            <a:avLst/>
            <a:gdLst/>
            <a:ahLst/>
            <a:cxnLst/>
            <a:rect r="r" b="b" t="t" l="l"/>
            <a:pathLst>
              <a:path h="5227320" w="7164721">
                <a:moveTo>
                  <a:pt x="0" y="0"/>
                </a:moveTo>
                <a:lnTo>
                  <a:pt x="7164722" y="0"/>
                </a:lnTo>
                <a:lnTo>
                  <a:pt x="7164722" y="5227320"/>
                </a:lnTo>
                <a:lnTo>
                  <a:pt x="0" y="5227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05" t="0" r="-11" b="0"/>
            </a:stretch>
          </a:blipFill>
        </p:spPr>
      </p:sp>
      <p:sp>
        <p:nvSpPr>
          <p:cNvPr name="Freeform 4" id="4" descr="A blue square with black background  Description automatically generated"/>
          <p:cNvSpPr/>
          <p:nvPr/>
        </p:nvSpPr>
        <p:spPr>
          <a:xfrm flipH="false" flipV="false" rot="0">
            <a:off x="8583090" y="1368700"/>
            <a:ext cx="8286539" cy="8092440"/>
          </a:xfrm>
          <a:custGeom>
            <a:avLst/>
            <a:gdLst/>
            <a:ahLst/>
            <a:cxnLst/>
            <a:rect r="r" b="b" t="t" l="l"/>
            <a:pathLst>
              <a:path h="8092440" w="8286539">
                <a:moveTo>
                  <a:pt x="0" y="0"/>
                </a:moveTo>
                <a:lnTo>
                  <a:pt x="8286539" y="0"/>
                </a:lnTo>
                <a:lnTo>
                  <a:pt x="8286539" y="8092440"/>
                </a:lnTo>
                <a:lnTo>
                  <a:pt x="0" y="8092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54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922977" y="2202180"/>
            <a:ext cx="1865858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Agenda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579120" y="3151150"/>
            <a:ext cx="5851357" cy="4638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6114" indent="-313057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Museo Sans Rounded 2 Light"/>
                <a:ea typeface="Museo Sans Rounded 2 Light"/>
                <a:cs typeface="Museo Sans Rounded 2 Light"/>
                <a:sym typeface="Museo Sans Rounded 2 Light"/>
              </a:rPr>
              <a:t>Descrição da meta</a:t>
            </a:r>
          </a:p>
          <a:p>
            <a:pPr algn="l" marL="626114" indent="-313057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Museo Sans Rounded 2 Light"/>
                <a:ea typeface="Museo Sans Rounded 2 Light"/>
                <a:cs typeface="Museo Sans Rounded 2 Light"/>
                <a:sym typeface="Museo Sans Rounded 2 Light"/>
              </a:rPr>
              <a:t>Eq</a:t>
            </a:r>
            <a:r>
              <a:rPr lang="en-US" sz="2900">
                <a:solidFill>
                  <a:srgbClr val="FFFFFF"/>
                </a:solidFill>
                <a:latin typeface="Museo Sans Rounded 2 Light"/>
                <a:ea typeface="Museo Sans Rounded 2 Light"/>
                <a:cs typeface="Museo Sans Rounded 2 Light"/>
                <a:sym typeface="Museo Sans Rounded 2 Light"/>
              </a:rPr>
              <a:t>uipe</a:t>
            </a:r>
          </a:p>
          <a:p>
            <a:pPr algn="l" marL="626114" indent="-313057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Museo Sans Rounded 2 Light"/>
                <a:ea typeface="Museo Sans Rounded 2 Light"/>
                <a:cs typeface="Museo Sans Rounded 2 Light"/>
                <a:sym typeface="Museo Sans Rounded 2 Light"/>
              </a:rPr>
              <a:t>Entregas realizadas</a:t>
            </a:r>
          </a:p>
          <a:p>
            <a:pPr algn="l" marL="626114" indent="-313057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Museo Sans Rounded 2 Light"/>
                <a:ea typeface="Museo Sans Rounded 2 Light"/>
                <a:cs typeface="Museo Sans Rounded 2 Light"/>
                <a:sym typeface="Museo Sans Rounded 2 Light"/>
              </a:rPr>
              <a:t>Planejamento até o final do projeto</a:t>
            </a:r>
          </a:p>
          <a:p>
            <a:pPr algn="l" marL="626114" indent="-313057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Museo Sans Rounded 2 Light"/>
                <a:ea typeface="Museo Sans Rounded 2 Light"/>
                <a:cs typeface="Museo Sans Rounded 2 Light"/>
                <a:sym typeface="Museo Sans Rounded 2 Light"/>
              </a:rPr>
              <a:t>Desvios, pendências e pontos de atenção que precisam de alinhamento</a:t>
            </a:r>
          </a:p>
          <a:p>
            <a:pPr algn="just">
              <a:lnSpc>
                <a:spcPts val="4340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7259300" y="487208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0"/>
                </a:lnTo>
                <a:lnTo>
                  <a:pt x="0" y="542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1121" r="-40" b="-31121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259300" y="925830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1"/>
                </a:lnTo>
                <a:lnTo>
                  <a:pt x="0" y="542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1121" r="0" b="-311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55858" y="1988543"/>
            <a:ext cx="11476131" cy="6106319"/>
          </a:xfrm>
          <a:custGeom>
            <a:avLst/>
            <a:gdLst/>
            <a:ahLst/>
            <a:cxnLst/>
            <a:rect r="r" b="b" t="t" l="l"/>
            <a:pathLst>
              <a:path h="6106319" w="11476131">
                <a:moveTo>
                  <a:pt x="0" y="0"/>
                </a:moveTo>
                <a:lnTo>
                  <a:pt x="11476131" y="0"/>
                </a:lnTo>
                <a:lnTo>
                  <a:pt x="11476131" y="6106319"/>
                </a:lnTo>
                <a:lnTo>
                  <a:pt x="0" y="6106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655858" y="942975"/>
            <a:ext cx="3060740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Métricas site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888204" y="8635365"/>
            <a:ext cx="5011440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Conteúdos de destaque</a:t>
            </a:r>
          </a:p>
        </p:txBody>
      </p:sp>
      <p:sp>
        <p:nvSpPr>
          <p:cNvPr name="Freeform 6" id="6" descr="A blue arrow on a black background  Description automatically generated"/>
          <p:cNvSpPr/>
          <p:nvPr/>
        </p:nvSpPr>
        <p:spPr>
          <a:xfrm flipH="false" flipV="false" rot="0">
            <a:off x="2751936" y="911490"/>
            <a:ext cx="903922" cy="870690"/>
          </a:xfrm>
          <a:custGeom>
            <a:avLst/>
            <a:gdLst/>
            <a:ahLst/>
            <a:cxnLst/>
            <a:rect r="r" b="b" t="t" l="l"/>
            <a:pathLst>
              <a:path h="870690" w="903922">
                <a:moveTo>
                  <a:pt x="0" y="0"/>
                </a:moveTo>
                <a:lnTo>
                  <a:pt x="903922" y="0"/>
                </a:lnTo>
                <a:lnTo>
                  <a:pt x="903922" y="870690"/>
                </a:lnTo>
                <a:lnTo>
                  <a:pt x="0" y="87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557" b="0"/>
            </a:stretch>
          </a:blipFill>
        </p:spPr>
      </p:sp>
      <p:sp>
        <p:nvSpPr>
          <p:cNvPr name="Freeform 7" id="7" descr="A black background with white text  Description automatically generated"/>
          <p:cNvSpPr/>
          <p:nvPr/>
        </p:nvSpPr>
        <p:spPr>
          <a:xfrm flipH="false" flipV="false" rot="0">
            <a:off x="1028700" y="4720326"/>
            <a:ext cx="1917842" cy="998749"/>
          </a:xfrm>
          <a:custGeom>
            <a:avLst/>
            <a:gdLst/>
            <a:ahLst/>
            <a:cxnLst/>
            <a:rect r="r" b="b" t="t" l="l"/>
            <a:pathLst>
              <a:path h="998749" w="1917842">
                <a:moveTo>
                  <a:pt x="0" y="0"/>
                </a:moveTo>
                <a:lnTo>
                  <a:pt x="1917842" y="0"/>
                </a:lnTo>
                <a:lnTo>
                  <a:pt x="1917842" y="998748"/>
                </a:lnTo>
                <a:lnTo>
                  <a:pt x="0" y="9987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3373" t="-84661" r="-71334" b="-79608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259300" y="925830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1"/>
                </a:lnTo>
                <a:lnTo>
                  <a:pt x="0" y="542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1121" r="0" b="-311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55858" y="1755238"/>
            <a:ext cx="13018061" cy="6776525"/>
          </a:xfrm>
          <a:custGeom>
            <a:avLst/>
            <a:gdLst/>
            <a:ahLst/>
            <a:cxnLst/>
            <a:rect r="r" b="b" t="t" l="l"/>
            <a:pathLst>
              <a:path h="6776525" w="13018061">
                <a:moveTo>
                  <a:pt x="0" y="0"/>
                </a:moveTo>
                <a:lnTo>
                  <a:pt x="13018061" y="0"/>
                </a:lnTo>
                <a:lnTo>
                  <a:pt x="13018061" y="6776524"/>
                </a:lnTo>
                <a:lnTo>
                  <a:pt x="0" y="6776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655858" y="942975"/>
            <a:ext cx="3060740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Métricas site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640027" y="8635365"/>
            <a:ext cx="4149626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Termos de pesquisa</a:t>
            </a:r>
          </a:p>
        </p:txBody>
      </p:sp>
      <p:sp>
        <p:nvSpPr>
          <p:cNvPr name="Freeform 6" id="6" descr="A blue arrow on a black background  Description automatically generated"/>
          <p:cNvSpPr/>
          <p:nvPr/>
        </p:nvSpPr>
        <p:spPr>
          <a:xfrm flipH="false" flipV="false" rot="0">
            <a:off x="2751936" y="911490"/>
            <a:ext cx="903922" cy="870690"/>
          </a:xfrm>
          <a:custGeom>
            <a:avLst/>
            <a:gdLst/>
            <a:ahLst/>
            <a:cxnLst/>
            <a:rect r="r" b="b" t="t" l="l"/>
            <a:pathLst>
              <a:path h="870690" w="903922">
                <a:moveTo>
                  <a:pt x="0" y="0"/>
                </a:moveTo>
                <a:lnTo>
                  <a:pt x="903922" y="0"/>
                </a:lnTo>
                <a:lnTo>
                  <a:pt x="903922" y="870690"/>
                </a:lnTo>
                <a:lnTo>
                  <a:pt x="0" y="87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557" b="0"/>
            </a:stretch>
          </a:blipFill>
        </p:spPr>
      </p:sp>
      <p:sp>
        <p:nvSpPr>
          <p:cNvPr name="Freeform 7" id="7" descr="A black background with white text  Description automatically generated"/>
          <p:cNvSpPr/>
          <p:nvPr/>
        </p:nvSpPr>
        <p:spPr>
          <a:xfrm flipH="false" flipV="false" rot="0">
            <a:off x="1028700" y="4720326"/>
            <a:ext cx="1917842" cy="998749"/>
          </a:xfrm>
          <a:custGeom>
            <a:avLst/>
            <a:gdLst/>
            <a:ahLst/>
            <a:cxnLst/>
            <a:rect r="r" b="b" t="t" l="l"/>
            <a:pathLst>
              <a:path h="998749" w="1917842">
                <a:moveTo>
                  <a:pt x="0" y="0"/>
                </a:moveTo>
                <a:lnTo>
                  <a:pt x="1917842" y="0"/>
                </a:lnTo>
                <a:lnTo>
                  <a:pt x="1917842" y="998748"/>
                </a:lnTo>
                <a:lnTo>
                  <a:pt x="0" y="9987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3373" t="-84661" r="-71334" b="-79608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259300" y="925830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1"/>
                </a:lnTo>
                <a:lnTo>
                  <a:pt x="0" y="542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1121" r="0" b="-311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05731" y="1975240"/>
            <a:ext cx="11676537" cy="5750001"/>
          </a:xfrm>
          <a:custGeom>
            <a:avLst/>
            <a:gdLst/>
            <a:ahLst/>
            <a:cxnLst/>
            <a:rect r="r" b="b" t="t" l="l"/>
            <a:pathLst>
              <a:path h="5750001" w="11676537">
                <a:moveTo>
                  <a:pt x="0" y="0"/>
                </a:moveTo>
                <a:lnTo>
                  <a:pt x="11676538" y="0"/>
                </a:lnTo>
                <a:lnTo>
                  <a:pt x="11676538" y="5750001"/>
                </a:lnTo>
                <a:lnTo>
                  <a:pt x="0" y="5750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655858" y="942975"/>
            <a:ext cx="3060740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Métricas site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207498" y="7795303"/>
            <a:ext cx="3873004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Origem de tráfego</a:t>
            </a:r>
          </a:p>
        </p:txBody>
      </p:sp>
      <p:sp>
        <p:nvSpPr>
          <p:cNvPr name="Freeform 6" id="6" descr="A blue arrow on a black background  Description automatically generated"/>
          <p:cNvSpPr/>
          <p:nvPr/>
        </p:nvSpPr>
        <p:spPr>
          <a:xfrm flipH="false" flipV="false" rot="0">
            <a:off x="2751936" y="911490"/>
            <a:ext cx="903922" cy="870690"/>
          </a:xfrm>
          <a:custGeom>
            <a:avLst/>
            <a:gdLst/>
            <a:ahLst/>
            <a:cxnLst/>
            <a:rect r="r" b="b" t="t" l="l"/>
            <a:pathLst>
              <a:path h="870690" w="903922">
                <a:moveTo>
                  <a:pt x="0" y="0"/>
                </a:moveTo>
                <a:lnTo>
                  <a:pt x="903922" y="0"/>
                </a:lnTo>
                <a:lnTo>
                  <a:pt x="903922" y="870690"/>
                </a:lnTo>
                <a:lnTo>
                  <a:pt x="0" y="87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557" b="0"/>
            </a:stretch>
          </a:blipFill>
        </p:spPr>
      </p:sp>
      <p:sp>
        <p:nvSpPr>
          <p:cNvPr name="Freeform 7" id="7" descr="A black background with white text  Description automatically generated"/>
          <p:cNvSpPr/>
          <p:nvPr/>
        </p:nvSpPr>
        <p:spPr>
          <a:xfrm flipH="false" flipV="false" rot="0">
            <a:off x="1028700" y="4720326"/>
            <a:ext cx="1917842" cy="998749"/>
          </a:xfrm>
          <a:custGeom>
            <a:avLst/>
            <a:gdLst/>
            <a:ahLst/>
            <a:cxnLst/>
            <a:rect r="r" b="b" t="t" l="l"/>
            <a:pathLst>
              <a:path h="998749" w="1917842">
                <a:moveTo>
                  <a:pt x="0" y="0"/>
                </a:moveTo>
                <a:lnTo>
                  <a:pt x="1917842" y="0"/>
                </a:lnTo>
                <a:lnTo>
                  <a:pt x="1917842" y="998748"/>
                </a:lnTo>
                <a:lnTo>
                  <a:pt x="0" y="9987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3373" t="-84661" r="-71334" b="-79608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black background with white text  Description automatically generated"/>
          <p:cNvSpPr/>
          <p:nvPr/>
        </p:nvSpPr>
        <p:spPr>
          <a:xfrm flipH="false" flipV="false" rot="0">
            <a:off x="1028700" y="4720326"/>
            <a:ext cx="1917842" cy="998749"/>
          </a:xfrm>
          <a:custGeom>
            <a:avLst/>
            <a:gdLst/>
            <a:ahLst/>
            <a:cxnLst/>
            <a:rect r="r" b="b" t="t" l="l"/>
            <a:pathLst>
              <a:path h="998749" w="1917842">
                <a:moveTo>
                  <a:pt x="0" y="0"/>
                </a:moveTo>
                <a:lnTo>
                  <a:pt x="1917842" y="0"/>
                </a:lnTo>
                <a:lnTo>
                  <a:pt x="1917842" y="998748"/>
                </a:lnTo>
                <a:lnTo>
                  <a:pt x="0" y="9987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373" t="-84661" r="-71334" b="-796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166577" y="1924632"/>
            <a:ext cx="8607038" cy="7333668"/>
          </a:xfrm>
          <a:custGeom>
            <a:avLst/>
            <a:gdLst/>
            <a:ahLst/>
            <a:cxnLst/>
            <a:rect r="r" b="b" t="t" l="l"/>
            <a:pathLst>
              <a:path h="7333668" w="8607038">
                <a:moveTo>
                  <a:pt x="0" y="0"/>
                </a:moveTo>
                <a:lnTo>
                  <a:pt x="8607038" y="0"/>
                </a:lnTo>
                <a:lnTo>
                  <a:pt x="8607038" y="7333668"/>
                </a:lnTo>
                <a:lnTo>
                  <a:pt x="0" y="73336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3537464" y="1497864"/>
            <a:ext cx="4060184" cy="4060184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3399661" y="1028692"/>
            <a:ext cx="5070435" cy="636278"/>
            <a:chOff x="0" y="0"/>
            <a:chExt cx="6760580" cy="8483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04312" cy="804312"/>
            </a:xfrm>
            <a:custGeom>
              <a:avLst/>
              <a:gdLst/>
              <a:ahLst/>
              <a:cxnLst/>
              <a:rect r="r" b="b" t="t" l="l"/>
              <a:pathLst>
                <a:path h="804312" w="804312">
                  <a:moveTo>
                    <a:pt x="0" y="0"/>
                  </a:moveTo>
                  <a:lnTo>
                    <a:pt x="804312" y="0"/>
                  </a:lnTo>
                  <a:lnTo>
                    <a:pt x="804312" y="804312"/>
                  </a:lnTo>
                  <a:lnTo>
                    <a:pt x="0" y="804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1049549" y="-85714"/>
              <a:ext cx="5711031" cy="9340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 b="true">
                  <a:solidFill>
                    <a:srgbClr val="00F0DC"/>
                  </a:solidFill>
                  <a:latin typeface="Museo Sans Rounded 2 Semi-Bold"/>
                  <a:ea typeface="Museo Sans Rounded 2 Semi-Bold"/>
                  <a:cs typeface="Museo Sans Rounded 2 Semi-Bold"/>
                  <a:sym typeface="Museo Sans Rounded 2 Semi-Bold"/>
                </a:rPr>
                <a:t>Métricas Linkedin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2944255" y="8635365"/>
            <a:ext cx="2377480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Impressões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151095" y="942967"/>
            <a:ext cx="1098352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Siga: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30570" y="2039939"/>
            <a:ext cx="8868272" cy="7218361"/>
          </a:xfrm>
          <a:custGeom>
            <a:avLst/>
            <a:gdLst/>
            <a:ahLst/>
            <a:cxnLst/>
            <a:rect r="r" b="b" t="t" l="l"/>
            <a:pathLst>
              <a:path h="7218361" w="8868272">
                <a:moveTo>
                  <a:pt x="0" y="0"/>
                </a:moveTo>
                <a:lnTo>
                  <a:pt x="8868273" y="0"/>
                </a:lnTo>
                <a:lnTo>
                  <a:pt x="8868273" y="7218361"/>
                </a:lnTo>
                <a:lnTo>
                  <a:pt x="0" y="72183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202356" y="8635365"/>
            <a:ext cx="2337693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Seguidores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7259300" y="925830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1"/>
                </a:lnTo>
                <a:lnTo>
                  <a:pt x="0" y="542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1121" r="0" b="-31123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399661" y="1028692"/>
            <a:ext cx="5070435" cy="636278"/>
            <a:chOff x="0" y="0"/>
            <a:chExt cx="6760580" cy="8483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04312" cy="804312"/>
            </a:xfrm>
            <a:custGeom>
              <a:avLst/>
              <a:gdLst/>
              <a:ahLst/>
              <a:cxnLst/>
              <a:rect r="r" b="b" t="t" l="l"/>
              <a:pathLst>
                <a:path h="804312" w="804312">
                  <a:moveTo>
                    <a:pt x="0" y="0"/>
                  </a:moveTo>
                  <a:lnTo>
                    <a:pt x="804312" y="0"/>
                  </a:lnTo>
                  <a:lnTo>
                    <a:pt x="804312" y="804312"/>
                  </a:lnTo>
                  <a:lnTo>
                    <a:pt x="0" y="804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1049549" y="-85714"/>
              <a:ext cx="5711031" cy="9340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 b="true">
                  <a:solidFill>
                    <a:srgbClr val="00F0DC"/>
                  </a:solidFill>
                  <a:latin typeface="Museo Sans Rounded 2 Semi-Bold"/>
                  <a:ea typeface="Museo Sans Rounded 2 Semi-Bold"/>
                  <a:cs typeface="Museo Sans Rounded 2 Semi-Bold"/>
                  <a:sym typeface="Museo Sans Rounded 2 Semi-Bold"/>
                </a:rPr>
                <a:t>Métricas Linkedin</a:t>
              </a:r>
            </a:p>
          </p:txBody>
        </p:sp>
      </p:grpSp>
      <p:sp>
        <p:nvSpPr>
          <p:cNvPr name="Freeform 8" id="8" descr="A black background with white text  Description automatically generated"/>
          <p:cNvSpPr/>
          <p:nvPr/>
        </p:nvSpPr>
        <p:spPr>
          <a:xfrm flipH="false" flipV="false" rot="0">
            <a:off x="1028700" y="4720326"/>
            <a:ext cx="1917842" cy="998749"/>
          </a:xfrm>
          <a:custGeom>
            <a:avLst/>
            <a:gdLst/>
            <a:ahLst/>
            <a:cxnLst/>
            <a:rect r="r" b="b" t="t" l="l"/>
            <a:pathLst>
              <a:path h="998749" w="1917842">
                <a:moveTo>
                  <a:pt x="0" y="0"/>
                </a:moveTo>
                <a:lnTo>
                  <a:pt x="1917842" y="0"/>
                </a:lnTo>
                <a:lnTo>
                  <a:pt x="1917842" y="998748"/>
                </a:lnTo>
                <a:lnTo>
                  <a:pt x="0" y="9987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3373" t="-84661" r="-71334" b="-79608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61695" y="1733967"/>
            <a:ext cx="5576733" cy="7524333"/>
          </a:xfrm>
          <a:custGeom>
            <a:avLst/>
            <a:gdLst/>
            <a:ahLst/>
            <a:cxnLst/>
            <a:rect r="r" b="b" t="t" l="l"/>
            <a:pathLst>
              <a:path h="7524333" w="5576733">
                <a:moveTo>
                  <a:pt x="0" y="0"/>
                </a:moveTo>
                <a:lnTo>
                  <a:pt x="5576733" y="0"/>
                </a:lnTo>
                <a:lnTo>
                  <a:pt x="5576733" y="7524333"/>
                </a:lnTo>
                <a:lnTo>
                  <a:pt x="0" y="75243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909068" y="7997190"/>
            <a:ext cx="5295441" cy="1261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Dados demográficos dos seguidores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7259300" y="925830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1"/>
                </a:lnTo>
                <a:lnTo>
                  <a:pt x="0" y="542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1121" r="0" b="-31123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399661" y="1028692"/>
            <a:ext cx="5070435" cy="636278"/>
            <a:chOff x="0" y="0"/>
            <a:chExt cx="6760580" cy="8483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04312" cy="804312"/>
            </a:xfrm>
            <a:custGeom>
              <a:avLst/>
              <a:gdLst/>
              <a:ahLst/>
              <a:cxnLst/>
              <a:rect r="r" b="b" t="t" l="l"/>
              <a:pathLst>
                <a:path h="804312" w="804312">
                  <a:moveTo>
                    <a:pt x="0" y="0"/>
                  </a:moveTo>
                  <a:lnTo>
                    <a:pt x="804312" y="0"/>
                  </a:lnTo>
                  <a:lnTo>
                    <a:pt x="804312" y="804312"/>
                  </a:lnTo>
                  <a:lnTo>
                    <a:pt x="0" y="804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1049549" y="-85714"/>
              <a:ext cx="5711031" cy="9340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 b="true">
                  <a:solidFill>
                    <a:srgbClr val="00F0DC"/>
                  </a:solidFill>
                  <a:latin typeface="Museo Sans Rounded 2 Semi-Bold"/>
                  <a:ea typeface="Museo Sans Rounded 2 Semi-Bold"/>
                  <a:cs typeface="Museo Sans Rounded 2 Semi-Bold"/>
                  <a:sym typeface="Museo Sans Rounded 2 Semi-Bold"/>
                </a:rPr>
                <a:t>Métricas Linkedin</a:t>
              </a:r>
            </a:p>
          </p:txBody>
        </p:sp>
      </p:grpSp>
      <p:sp>
        <p:nvSpPr>
          <p:cNvPr name="Freeform 8" id="8" descr="A black background with white text  Description automatically generated"/>
          <p:cNvSpPr/>
          <p:nvPr/>
        </p:nvSpPr>
        <p:spPr>
          <a:xfrm flipH="false" flipV="false" rot="0">
            <a:off x="1028700" y="4720326"/>
            <a:ext cx="1917842" cy="998749"/>
          </a:xfrm>
          <a:custGeom>
            <a:avLst/>
            <a:gdLst/>
            <a:ahLst/>
            <a:cxnLst/>
            <a:rect r="r" b="b" t="t" l="l"/>
            <a:pathLst>
              <a:path h="998749" w="1917842">
                <a:moveTo>
                  <a:pt x="0" y="0"/>
                </a:moveTo>
                <a:lnTo>
                  <a:pt x="1917842" y="0"/>
                </a:lnTo>
                <a:lnTo>
                  <a:pt x="1917842" y="998748"/>
                </a:lnTo>
                <a:lnTo>
                  <a:pt x="0" y="9987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3373" t="-84661" r="-71334" b="-79608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80404" y="1808411"/>
            <a:ext cx="7294467" cy="7449889"/>
          </a:xfrm>
          <a:custGeom>
            <a:avLst/>
            <a:gdLst/>
            <a:ahLst/>
            <a:cxnLst/>
            <a:rect r="r" b="b" t="t" l="l"/>
            <a:pathLst>
              <a:path h="7449889" w="7294467">
                <a:moveTo>
                  <a:pt x="0" y="0"/>
                </a:moveTo>
                <a:lnTo>
                  <a:pt x="7294466" y="0"/>
                </a:lnTo>
                <a:lnTo>
                  <a:pt x="7294466" y="7449889"/>
                </a:lnTo>
                <a:lnTo>
                  <a:pt x="0" y="74498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673715" y="7997190"/>
            <a:ext cx="3078361" cy="1261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Conteúdos de </a:t>
            </a:r>
          </a:p>
          <a:p>
            <a:pPr algn="l">
              <a:lnSpc>
                <a:spcPts val="5040"/>
              </a:lnSpc>
            </a:pPr>
            <a:r>
              <a:rPr lang="en-US" sz="36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destaque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7259300" y="925830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1"/>
                </a:lnTo>
                <a:lnTo>
                  <a:pt x="0" y="542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1121" r="0" b="-31123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399661" y="1028692"/>
            <a:ext cx="5070435" cy="636278"/>
            <a:chOff x="0" y="0"/>
            <a:chExt cx="6760580" cy="8483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04312" cy="804312"/>
            </a:xfrm>
            <a:custGeom>
              <a:avLst/>
              <a:gdLst/>
              <a:ahLst/>
              <a:cxnLst/>
              <a:rect r="r" b="b" t="t" l="l"/>
              <a:pathLst>
                <a:path h="804312" w="804312">
                  <a:moveTo>
                    <a:pt x="0" y="0"/>
                  </a:moveTo>
                  <a:lnTo>
                    <a:pt x="804312" y="0"/>
                  </a:lnTo>
                  <a:lnTo>
                    <a:pt x="804312" y="804312"/>
                  </a:lnTo>
                  <a:lnTo>
                    <a:pt x="0" y="804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1049549" y="-85714"/>
              <a:ext cx="5711031" cy="9340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 b="true">
                  <a:solidFill>
                    <a:srgbClr val="00F0DC"/>
                  </a:solidFill>
                  <a:latin typeface="Museo Sans Rounded 2 Semi-Bold"/>
                  <a:ea typeface="Museo Sans Rounded 2 Semi-Bold"/>
                  <a:cs typeface="Museo Sans Rounded 2 Semi-Bold"/>
                  <a:sym typeface="Museo Sans Rounded 2 Semi-Bold"/>
                </a:rPr>
                <a:t>Métricas Linkedin</a:t>
              </a:r>
            </a:p>
          </p:txBody>
        </p:sp>
      </p:grpSp>
      <p:sp>
        <p:nvSpPr>
          <p:cNvPr name="Freeform 8" id="8" descr="A black background with white text  Description automatically generated"/>
          <p:cNvSpPr/>
          <p:nvPr/>
        </p:nvSpPr>
        <p:spPr>
          <a:xfrm flipH="false" flipV="false" rot="0">
            <a:off x="1028700" y="4720326"/>
            <a:ext cx="1917842" cy="998749"/>
          </a:xfrm>
          <a:custGeom>
            <a:avLst/>
            <a:gdLst/>
            <a:ahLst/>
            <a:cxnLst/>
            <a:rect r="r" b="b" t="t" l="l"/>
            <a:pathLst>
              <a:path h="998749" w="1917842">
                <a:moveTo>
                  <a:pt x="0" y="0"/>
                </a:moveTo>
                <a:lnTo>
                  <a:pt x="1917842" y="0"/>
                </a:lnTo>
                <a:lnTo>
                  <a:pt x="1917842" y="998748"/>
                </a:lnTo>
                <a:lnTo>
                  <a:pt x="0" y="9987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3373" t="-84661" r="-71334" b="-79608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0A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91597" y="942975"/>
            <a:ext cx="12775414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Riscos e mitigações</a:t>
            </a:r>
          </a:p>
        </p:txBody>
      </p:sp>
      <p:sp>
        <p:nvSpPr>
          <p:cNvPr name="Freeform 3" id="3" descr="A blue arrow on a black background  Description automatically generated"/>
          <p:cNvSpPr/>
          <p:nvPr/>
        </p:nvSpPr>
        <p:spPr>
          <a:xfrm flipH="false" flipV="false" rot="0">
            <a:off x="287674" y="911490"/>
            <a:ext cx="903923" cy="870690"/>
          </a:xfrm>
          <a:custGeom>
            <a:avLst/>
            <a:gdLst/>
            <a:ahLst/>
            <a:cxnLst/>
            <a:rect r="r" b="b" t="t" l="l"/>
            <a:pathLst>
              <a:path h="870690" w="903923">
                <a:moveTo>
                  <a:pt x="0" y="0"/>
                </a:moveTo>
                <a:lnTo>
                  <a:pt x="903923" y="0"/>
                </a:lnTo>
                <a:lnTo>
                  <a:pt x="903923" y="870690"/>
                </a:lnTo>
                <a:lnTo>
                  <a:pt x="0" y="870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557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519115" y="3780791"/>
            <a:ext cx="4936245" cy="1362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5" indent="-280673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Parceria com iColab para atrair público para além do CT-Blockchain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3705488" y="2242880"/>
            <a:ext cx="1130025" cy="1014921"/>
          </a:xfrm>
          <a:custGeom>
            <a:avLst/>
            <a:gdLst/>
            <a:ahLst/>
            <a:cxnLst/>
            <a:rect r="r" b="b" t="t" l="l"/>
            <a:pathLst>
              <a:path h="1014921" w="1130025">
                <a:moveTo>
                  <a:pt x="0" y="0"/>
                </a:moveTo>
                <a:lnTo>
                  <a:pt x="1130026" y="0"/>
                </a:lnTo>
                <a:lnTo>
                  <a:pt x="1130026" y="1014920"/>
                </a:lnTo>
                <a:lnTo>
                  <a:pt x="0" y="10149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253181" y="2231916"/>
            <a:ext cx="1124257" cy="1025884"/>
          </a:xfrm>
          <a:custGeom>
            <a:avLst/>
            <a:gdLst/>
            <a:ahLst/>
            <a:cxnLst/>
            <a:rect r="r" b="b" t="t" l="l"/>
            <a:pathLst>
              <a:path h="1025884" w="1124257">
                <a:moveTo>
                  <a:pt x="0" y="0"/>
                </a:moveTo>
                <a:lnTo>
                  <a:pt x="1124256" y="0"/>
                </a:lnTo>
                <a:lnTo>
                  <a:pt x="1124256" y="1025884"/>
                </a:lnTo>
                <a:lnTo>
                  <a:pt x="0" y="1025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802378" y="3762386"/>
            <a:ext cx="4936245" cy="1362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5" indent="-280673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Não engajamento dos membros da Comunidade de Especialistas 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802378" y="5629681"/>
            <a:ext cx="4936245" cy="905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5" indent="-280673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Indefinição sobre o terceiro treinamento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519115" y="5629681"/>
            <a:ext cx="4936245" cy="905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5" indent="-280673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Parceria com Polkadot para curso online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802378" y="7154316"/>
            <a:ext cx="4936245" cy="1819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5" indent="-280673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Falta de orçamento para manutenção do Observatório se o projeto Ilíada não for continuado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519115" y="7154316"/>
            <a:ext cx="4936245" cy="1819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5" indent="-280673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Elaboração de argumentos robustos para proposta de continuidade do projeto Ilíada</a:t>
            </a:r>
          </a:p>
        </p:txBody>
      </p:sp>
      <p:sp>
        <p:nvSpPr>
          <p:cNvPr name="Freeform 12" id="12" descr="A yellow and green arrow  Description automatically generated"/>
          <p:cNvSpPr/>
          <p:nvPr/>
        </p:nvSpPr>
        <p:spPr>
          <a:xfrm flipH="false" flipV="false" rot="0">
            <a:off x="1802378" y="-192072"/>
            <a:ext cx="16812208" cy="10479072"/>
          </a:xfrm>
          <a:custGeom>
            <a:avLst/>
            <a:gdLst/>
            <a:ahLst/>
            <a:cxnLst/>
            <a:rect r="r" b="b" t="t" l="l"/>
            <a:pathLst>
              <a:path h="10479072" w="16812208">
                <a:moveTo>
                  <a:pt x="0" y="0"/>
                </a:moveTo>
                <a:lnTo>
                  <a:pt x="16812209" y="0"/>
                </a:lnTo>
                <a:lnTo>
                  <a:pt x="16812209" y="10479072"/>
                </a:lnTo>
                <a:lnTo>
                  <a:pt x="0" y="104790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6000"/>
            </a:blip>
            <a:stretch>
              <a:fillRect l="13778" t="1601" r="-22299" b="-76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925830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1"/>
                </a:lnTo>
                <a:lnTo>
                  <a:pt x="0" y="5428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31121" r="0" b="-31123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0A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23097" y="1075687"/>
            <a:ext cx="12775414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Pontos a serem alinhados</a:t>
            </a:r>
          </a:p>
        </p:txBody>
      </p:sp>
      <p:sp>
        <p:nvSpPr>
          <p:cNvPr name="Freeform 3" id="3" descr="A blue arrow on a black background  Description automatically generated"/>
          <p:cNvSpPr/>
          <p:nvPr/>
        </p:nvSpPr>
        <p:spPr>
          <a:xfrm flipH="false" flipV="false" rot="0">
            <a:off x="1028700" y="1044202"/>
            <a:ext cx="903923" cy="870690"/>
          </a:xfrm>
          <a:custGeom>
            <a:avLst/>
            <a:gdLst/>
            <a:ahLst/>
            <a:cxnLst/>
            <a:rect r="r" b="b" t="t" l="l"/>
            <a:pathLst>
              <a:path h="870690" w="903923">
                <a:moveTo>
                  <a:pt x="0" y="0"/>
                </a:moveTo>
                <a:lnTo>
                  <a:pt x="903923" y="0"/>
                </a:lnTo>
                <a:lnTo>
                  <a:pt x="903923" y="870690"/>
                </a:lnTo>
                <a:lnTo>
                  <a:pt x="0" y="870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557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2794780"/>
            <a:ext cx="14829998" cy="1967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28" indent="-302264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Comunidade de especialistas em Blockchain - parceria com iColab e data de lançamento</a:t>
            </a:r>
          </a:p>
          <a:p>
            <a:pPr algn="l" marL="604528" indent="-302264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Participação no evento Blockchain Rio</a:t>
            </a:r>
          </a:p>
          <a:p>
            <a:pPr algn="l" marL="604528" indent="-302264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Divulgação de documentação técnica do Projeto Ilíada </a:t>
            </a:r>
          </a:p>
        </p:txBody>
      </p:sp>
      <p:sp>
        <p:nvSpPr>
          <p:cNvPr name="Freeform 5" id="5" descr="A yellow and green arrow  Description automatically generated"/>
          <p:cNvSpPr/>
          <p:nvPr/>
        </p:nvSpPr>
        <p:spPr>
          <a:xfrm flipH="false" flipV="false" rot="0">
            <a:off x="1877038" y="-96036"/>
            <a:ext cx="16812208" cy="10479072"/>
          </a:xfrm>
          <a:custGeom>
            <a:avLst/>
            <a:gdLst/>
            <a:ahLst/>
            <a:cxnLst/>
            <a:rect r="r" b="b" t="t" l="l"/>
            <a:pathLst>
              <a:path h="10479072" w="16812208">
                <a:moveTo>
                  <a:pt x="0" y="0"/>
                </a:moveTo>
                <a:lnTo>
                  <a:pt x="16812208" y="0"/>
                </a:lnTo>
                <a:lnTo>
                  <a:pt x="16812208" y="10479072"/>
                </a:lnTo>
                <a:lnTo>
                  <a:pt x="0" y="10479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6000"/>
            </a:blip>
            <a:stretch>
              <a:fillRect l="13778" t="1601" r="-22299" b="-7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259300" y="925830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1"/>
                </a:lnTo>
                <a:lnTo>
                  <a:pt x="0" y="542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1121" r="0" b="-31123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A0A8C">
                <a:alpha val="100000"/>
              </a:srgbClr>
            </a:gs>
            <a:gs pos="99000">
              <a:srgbClr val="000000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108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0"/>
            <a:ext cx="11815893" cy="10287000"/>
          </a:xfrm>
          <a:custGeom>
            <a:avLst/>
            <a:gdLst/>
            <a:ahLst/>
            <a:cxnLst/>
            <a:rect r="r" b="b" t="t" l="l"/>
            <a:pathLst>
              <a:path h="10287000" w="11815893">
                <a:moveTo>
                  <a:pt x="0" y="0"/>
                </a:moveTo>
                <a:lnTo>
                  <a:pt x="11815893" y="0"/>
                </a:lnTo>
                <a:lnTo>
                  <a:pt x="1181589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23" b="0"/>
            </a:stretch>
          </a:blipFill>
        </p:spPr>
      </p:sp>
      <p:sp>
        <p:nvSpPr>
          <p:cNvPr name="Freeform 3" id="3" descr="A black background with white text  Description automatically generated"/>
          <p:cNvSpPr/>
          <p:nvPr/>
        </p:nvSpPr>
        <p:spPr>
          <a:xfrm flipH="false" flipV="false" rot="0">
            <a:off x="10461568" y="4516516"/>
            <a:ext cx="2407920" cy="1253966"/>
          </a:xfrm>
          <a:custGeom>
            <a:avLst/>
            <a:gdLst/>
            <a:ahLst/>
            <a:cxnLst/>
            <a:rect r="r" b="b" t="t" l="l"/>
            <a:pathLst>
              <a:path h="1253966" w="2407920">
                <a:moveTo>
                  <a:pt x="0" y="0"/>
                </a:moveTo>
                <a:lnTo>
                  <a:pt x="2407920" y="0"/>
                </a:lnTo>
                <a:lnTo>
                  <a:pt x="2407920" y="1253966"/>
                </a:lnTo>
                <a:lnTo>
                  <a:pt x="0" y="12539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373" t="-84661" r="-71334" b="-7960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791060" y="2944467"/>
            <a:ext cx="1756205" cy="4398062"/>
          </a:xfrm>
          <a:custGeom>
            <a:avLst/>
            <a:gdLst/>
            <a:ahLst/>
            <a:cxnLst/>
            <a:rect r="r" b="b" t="t" l="l"/>
            <a:pathLst>
              <a:path h="4398062" w="1756205">
                <a:moveTo>
                  <a:pt x="0" y="0"/>
                </a:moveTo>
                <a:lnTo>
                  <a:pt x="1756204" y="0"/>
                </a:lnTo>
                <a:lnTo>
                  <a:pt x="1756204" y="4398062"/>
                </a:lnTo>
                <a:lnTo>
                  <a:pt x="0" y="4398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8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796635" y="4534217"/>
            <a:ext cx="3832920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Museo Sans Rounded 1"/>
                <a:ea typeface="Museo Sans Rounded 1"/>
                <a:cs typeface="Museo Sans Rounded 1"/>
                <a:sym typeface="Museo Sans Rounded 1"/>
              </a:rPr>
              <a:t>Obrigada!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5272729" y="5918638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1"/>
                </a:lnTo>
                <a:lnTo>
                  <a:pt x="0" y="542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1121" r="0" b="-31123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1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32622" y="942975"/>
            <a:ext cx="4542458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00F0D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Descrição da meta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03235" y="2405529"/>
            <a:ext cx="7603591" cy="3453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Museo Sans Rounded 2 Light"/>
                <a:ea typeface="Museo Sans Rounded 2 Light"/>
                <a:cs typeface="Museo Sans Rounded 2 Light"/>
                <a:sym typeface="Museo Sans Rounded 2 Light"/>
              </a:rPr>
              <a:t>Esta meta é responsável por </a:t>
            </a:r>
            <a:r>
              <a:rPr lang="en-US" sz="2800" b="true">
                <a:solidFill>
                  <a:srgbClr val="FFFFFF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disponibilizar à sociedade os resultados gerados pelo projeto</a:t>
            </a:r>
            <a:r>
              <a:rPr lang="en-US" sz="2800">
                <a:solidFill>
                  <a:srgbClr val="FFFFFF"/>
                </a:solidFill>
                <a:latin typeface="Museo Sans Rounded 2 Light"/>
                <a:ea typeface="Museo Sans Rounded 2 Light"/>
                <a:cs typeface="Museo Sans Rounded 2 Light"/>
                <a:sym typeface="Museo Sans Rounded 2 Light"/>
              </a:rPr>
              <a:t>, incluindo os resultados de desenvolvimento tecnológico obtidos pelas atividades de desenvolvimento de componentes de software (Atividade 2.2) e aplicações piloto (Atividades 4.3 e 5.3).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044339" y="2405529"/>
            <a:ext cx="7044250" cy="3453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Museo Sans Rounded 2 Light"/>
                <a:ea typeface="Museo Sans Rounded 2 Light"/>
                <a:cs typeface="Museo Sans Rounded 2 Light"/>
                <a:sym typeface="Museo Sans Rounded 2 Light"/>
              </a:rPr>
              <a:t>A</a:t>
            </a:r>
            <a:r>
              <a:rPr lang="en-US" sz="2800">
                <a:solidFill>
                  <a:srgbClr val="FFFFFF"/>
                </a:solidFill>
                <a:latin typeface="Museo Sans Rounded 2 Light"/>
                <a:ea typeface="Museo Sans Rounded 2 Light"/>
                <a:cs typeface="Museo Sans Rounded 2 Light"/>
                <a:sym typeface="Museo Sans Rounded 2 Light"/>
              </a:rPr>
              <a:t> meta também visa contribuir para a </a:t>
            </a:r>
            <a:r>
              <a:rPr lang="en-US" sz="2800" b="true">
                <a:solidFill>
                  <a:srgbClr val="FFFFFF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disseminação do conhecimento e para o aumento do número de profissionais com experiência prática na utilização de redes blockchain</a:t>
            </a:r>
            <a:r>
              <a:rPr lang="en-US" sz="2800">
                <a:solidFill>
                  <a:srgbClr val="FFFFFF"/>
                </a:solidFill>
                <a:latin typeface="Museo Sans Rounded 2 Light"/>
                <a:ea typeface="Museo Sans Rounded 2 Light"/>
                <a:cs typeface="Museo Sans Rounded 2 Light"/>
                <a:sym typeface="Museo Sans Rounded 2 Light"/>
              </a:rPr>
              <a:t>, incluindo a realização de atividades de treinamento de uso do testbed.</a:t>
            </a:r>
          </a:p>
          <a:p>
            <a:pPr algn="l">
              <a:lnSpc>
                <a:spcPts val="3920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1028700" y="6736091"/>
            <a:ext cx="13933987" cy="1781451"/>
            <a:chOff x="0" y="0"/>
            <a:chExt cx="18578649" cy="23752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2825269" y="0"/>
              <a:ext cx="5753380" cy="2375269"/>
            </a:xfrm>
            <a:custGeom>
              <a:avLst/>
              <a:gdLst/>
              <a:ahLst/>
              <a:cxnLst/>
              <a:rect r="r" b="b" t="t" l="l"/>
              <a:pathLst>
                <a:path h="2375269" w="5753380">
                  <a:moveTo>
                    <a:pt x="0" y="0"/>
                  </a:moveTo>
                  <a:lnTo>
                    <a:pt x="5753380" y="0"/>
                  </a:lnTo>
                  <a:lnTo>
                    <a:pt x="5753380" y="2375269"/>
                  </a:lnTo>
                  <a:lnTo>
                    <a:pt x="0" y="2375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420464" y="0"/>
              <a:ext cx="5753380" cy="2375269"/>
            </a:xfrm>
            <a:custGeom>
              <a:avLst/>
              <a:gdLst/>
              <a:ahLst/>
              <a:cxnLst/>
              <a:rect r="r" b="b" t="t" l="l"/>
              <a:pathLst>
                <a:path h="2375269" w="5753380">
                  <a:moveTo>
                    <a:pt x="0" y="0"/>
                  </a:moveTo>
                  <a:lnTo>
                    <a:pt x="5753380" y="0"/>
                  </a:lnTo>
                  <a:lnTo>
                    <a:pt x="5753380" y="2375269"/>
                  </a:lnTo>
                  <a:lnTo>
                    <a:pt x="0" y="2375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753380" cy="2375269"/>
            </a:xfrm>
            <a:custGeom>
              <a:avLst/>
              <a:gdLst/>
              <a:ahLst/>
              <a:cxnLst/>
              <a:rect r="r" b="b" t="t" l="l"/>
              <a:pathLst>
                <a:path h="2375269" w="5753380">
                  <a:moveTo>
                    <a:pt x="0" y="0"/>
                  </a:moveTo>
                  <a:lnTo>
                    <a:pt x="5753380" y="0"/>
                  </a:lnTo>
                  <a:lnTo>
                    <a:pt x="5753380" y="2375269"/>
                  </a:lnTo>
                  <a:lnTo>
                    <a:pt x="0" y="2375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151903" y="732339"/>
              <a:ext cx="5151229" cy="9582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700" b="true">
                  <a:solidFill>
                    <a:srgbClr val="000000"/>
                  </a:solidFill>
                  <a:latin typeface="Museo Sans Rounded 2 Semi-Bold"/>
                  <a:ea typeface="Museo Sans Rounded 2 Semi-Bold"/>
                  <a:cs typeface="Museo Sans Rounded 2 Semi-Bold"/>
                  <a:sym typeface="Museo Sans Rounded 2 Semi-Bold"/>
                </a:rPr>
                <a:t>A6.1 Observatório Nacional de Blockchain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6401080" y="275139"/>
              <a:ext cx="5572761" cy="18726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700" b="true">
                  <a:solidFill>
                    <a:srgbClr val="000000"/>
                  </a:solidFill>
                  <a:latin typeface="Museo Sans Rounded 2 Semi-Bold"/>
                  <a:ea typeface="Museo Sans Rounded 2 Semi-Bold"/>
                  <a:cs typeface="Museo Sans Rounded 2 Semi-Bold"/>
                  <a:sym typeface="Museo Sans Rounded 2 Semi-Bold"/>
                </a:rPr>
                <a:t>A6.2 Planejamento e realização de ações de disseminação e capacitação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13126344" y="503739"/>
              <a:ext cx="5151229" cy="14154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700" b="true">
                  <a:solidFill>
                    <a:srgbClr val="000000"/>
                  </a:solidFill>
                  <a:latin typeface="Museo Sans Rounded 2 Semi-Bold"/>
                  <a:ea typeface="Museo Sans Rounded 2 Semi-Bold"/>
                  <a:cs typeface="Museo Sans Rounded 2 Semi-Bold"/>
                  <a:sym typeface="Museo Sans Rounded 2 Semi-Bold"/>
                </a:rPr>
                <a:t>A6.3 Gestão de chamadas abertas com ICTs e startups</a:t>
              </a:r>
            </a:p>
          </p:txBody>
        </p:sp>
      </p:grpSp>
      <p:sp>
        <p:nvSpPr>
          <p:cNvPr name="Freeform 12" id="12" descr="A blue arrow on a black background  Description automatically generated"/>
          <p:cNvSpPr/>
          <p:nvPr/>
        </p:nvSpPr>
        <p:spPr>
          <a:xfrm flipH="false" flipV="false" rot="0">
            <a:off x="1028700" y="911490"/>
            <a:ext cx="903923" cy="870690"/>
          </a:xfrm>
          <a:custGeom>
            <a:avLst/>
            <a:gdLst/>
            <a:ahLst/>
            <a:cxnLst/>
            <a:rect r="r" b="b" t="t" l="l"/>
            <a:pathLst>
              <a:path h="870690" w="903923">
                <a:moveTo>
                  <a:pt x="0" y="0"/>
                </a:moveTo>
                <a:lnTo>
                  <a:pt x="903923" y="0"/>
                </a:lnTo>
                <a:lnTo>
                  <a:pt x="903923" y="870690"/>
                </a:lnTo>
                <a:lnTo>
                  <a:pt x="0" y="87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557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4872080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0"/>
                </a:lnTo>
                <a:lnTo>
                  <a:pt x="0" y="542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1121" r="-40" b="-31121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yellow and green arrow  Description automatically generated"/>
          <p:cNvSpPr/>
          <p:nvPr/>
        </p:nvSpPr>
        <p:spPr>
          <a:xfrm flipH="true" flipV="false" rot="0">
            <a:off x="7800188" y="-675439"/>
            <a:ext cx="10308329" cy="11119787"/>
          </a:xfrm>
          <a:custGeom>
            <a:avLst/>
            <a:gdLst/>
            <a:ahLst/>
            <a:cxnLst/>
            <a:rect r="r" b="b" t="t" l="l"/>
            <a:pathLst>
              <a:path h="11119787" w="10308329">
                <a:moveTo>
                  <a:pt x="10308328" y="0"/>
                </a:moveTo>
                <a:lnTo>
                  <a:pt x="0" y="0"/>
                </a:lnTo>
                <a:lnTo>
                  <a:pt x="0" y="11119788"/>
                </a:lnTo>
                <a:lnTo>
                  <a:pt x="10308328" y="11119788"/>
                </a:lnTo>
                <a:lnTo>
                  <a:pt x="10308328" y="0"/>
                </a:lnTo>
                <a:close/>
              </a:path>
            </a:pathLst>
          </a:custGeom>
          <a:blipFill>
            <a:blip r:embed="rId3">
              <a:alphaModFix amt="66000"/>
            </a:blip>
            <a:stretch>
              <a:fillRect l="-49219" t="1601" r="-38591" b="-7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79835" y="885959"/>
            <a:ext cx="1677591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001EFF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Equipe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4581487" y="2897984"/>
            <a:ext cx="2056388" cy="1200488"/>
            <a:chOff x="0" y="0"/>
            <a:chExt cx="2741850" cy="1600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9525" y="9525"/>
              <a:ext cx="2722753" cy="1581658"/>
            </a:xfrm>
            <a:custGeom>
              <a:avLst/>
              <a:gdLst/>
              <a:ahLst/>
              <a:cxnLst/>
              <a:rect r="r" b="b" t="t" l="l"/>
              <a:pathLst>
                <a:path h="1581658" w="2722753">
                  <a:moveTo>
                    <a:pt x="0" y="263652"/>
                  </a:moveTo>
                  <a:cubicBezTo>
                    <a:pt x="0" y="117983"/>
                    <a:pt x="118618" y="0"/>
                    <a:pt x="264922" y="0"/>
                  </a:cubicBezTo>
                  <a:lnTo>
                    <a:pt x="2457831" y="0"/>
                  </a:lnTo>
                  <a:cubicBezTo>
                    <a:pt x="2604135" y="0"/>
                    <a:pt x="2722753" y="117983"/>
                    <a:pt x="2722753" y="263652"/>
                  </a:cubicBezTo>
                  <a:lnTo>
                    <a:pt x="2722753" y="1318006"/>
                  </a:lnTo>
                  <a:cubicBezTo>
                    <a:pt x="2722753" y="1463548"/>
                    <a:pt x="2604135" y="1581658"/>
                    <a:pt x="2457831" y="1581658"/>
                  </a:cubicBezTo>
                  <a:lnTo>
                    <a:pt x="264922" y="1581658"/>
                  </a:lnTo>
                  <a:cubicBezTo>
                    <a:pt x="118618" y="1581658"/>
                    <a:pt x="0" y="1463675"/>
                    <a:pt x="0" y="1318006"/>
                  </a:cubicBezTo>
                  <a:close/>
                </a:path>
              </a:pathLst>
            </a:custGeom>
            <a:solidFill>
              <a:srgbClr val="001E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41803" cy="1600708"/>
            </a:xfrm>
            <a:custGeom>
              <a:avLst/>
              <a:gdLst/>
              <a:ahLst/>
              <a:cxnLst/>
              <a:rect r="r" b="b" t="t" l="l"/>
              <a:pathLst>
                <a:path h="1600708" w="2741803">
                  <a:moveTo>
                    <a:pt x="0" y="273177"/>
                  </a:moveTo>
                  <a:cubicBezTo>
                    <a:pt x="0" y="122301"/>
                    <a:pt x="122936" y="0"/>
                    <a:pt x="274447" y="0"/>
                  </a:cubicBezTo>
                  <a:lnTo>
                    <a:pt x="2467356" y="0"/>
                  </a:lnTo>
                  <a:lnTo>
                    <a:pt x="2467356" y="9525"/>
                  </a:lnTo>
                  <a:lnTo>
                    <a:pt x="2467356" y="0"/>
                  </a:lnTo>
                  <a:cubicBezTo>
                    <a:pt x="2618867" y="0"/>
                    <a:pt x="2741803" y="122301"/>
                    <a:pt x="2741803" y="273177"/>
                  </a:cubicBezTo>
                  <a:lnTo>
                    <a:pt x="2732278" y="273177"/>
                  </a:lnTo>
                  <a:lnTo>
                    <a:pt x="2741803" y="273177"/>
                  </a:lnTo>
                  <a:lnTo>
                    <a:pt x="2741803" y="1327531"/>
                  </a:lnTo>
                  <a:lnTo>
                    <a:pt x="2732278" y="1327531"/>
                  </a:lnTo>
                  <a:lnTo>
                    <a:pt x="2741803" y="1327531"/>
                  </a:lnTo>
                  <a:cubicBezTo>
                    <a:pt x="2741803" y="1478407"/>
                    <a:pt x="2618867" y="1600708"/>
                    <a:pt x="2467356" y="1600708"/>
                  </a:cubicBezTo>
                  <a:lnTo>
                    <a:pt x="2467356" y="1591183"/>
                  </a:lnTo>
                  <a:lnTo>
                    <a:pt x="2467356" y="1600708"/>
                  </a:lnTo>
                  <a:lnTo>
                    <a:pt x="274447" y="1600708"/>
                  </a:lnTo>
                  <a:lnTo>
                    <a:pt x="274447" y="1591183"/>
                  </a:lnTo>
                  <a:lnTo>
                    <a:pt x="274447" y="1600708"/>
                  </a:lnTo>
                  <a:cubicBezTo>
                    <a:pt x="122936" y="1600708"/>
                    <a:pt x="0" y="1478407"/>
                    <a:pt x="0" y="1327531"/>
                  </a:cubicBezTo>
                  <a:lnTo>
                    <a:pt x="0" y="273177"/>
                  </a:lnTo>
                  <a:lnTo>
                    <a:pt x="9525" y="273177"/>
                  </a:lnTo>
                  <a:lnTo>
                    <a:pt x="0" y="273177"/>
                  </a:lnTo>
                  <a:moveTo>
                    <a:pt x="19050" y="273177"/>
                  </a:moveTo>
                  <a:lnTo>
                    <a:pt x="19050" y="1327531"/>
                  </a:lnTo>
                  <a:lnTo>
                    <a:pt x="9525" y="1327531"/>
                  </a:lnTo>
                  <a:lnTo>
                    <a:pt x="19050" y="1327531"/>
                  </a:lnTo>
                  <a:cubicBezTo>
                    <a:pt x="19050" y="1467866"/>
                    <a:pt x="133350" y="1581658"/>
                    <a:pt x="274447" y="1581658"/>
                  </a:cubicBezTo>
                  <a:lnTo>
                    <a:pt x="2467356" y="1581658"/>
                  </a:lnTo>
                  <a:cubicBezTo>
                    <a:pt x="2608453" y="1581658"/>
                    <a:pt x="2722753" y="1467866"/>
                    <a:pt x="2722753" y="1327531"/>
                  </a:cubicBezTo>
                  <a:lnTo>
                    <a:pt x="2722753" y="273177"/>
                  </a:lnTo>
                  <a:cubicBezTo>
                    <a:pt x="2722753" y="132842"/>
                    <a:pt x="2608453" y="19050"/>
                    <a:pt x="2467356" y="19050"/>
                  </a:cubicBezTo>
                  <a:lnTo>
                    <a:pt x="274447" y="19050"/>
                  </a:lnTo>
                  <a:lnTo>
                    <a:pt x="274447" y="9525"/>
                  </a:lnTo>
                  <a:lnTo>
                    <a:pt x="274447" y="19050"/>
                  </a:lnTo>
                  <a:cubicBezTo>
                    <a:pt x="133350" y="19050"/>
                    <a:pt x="19050" y="132842"/>
                    <a:pt x="19050" y="273177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2741850" cy="1610175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2250"/>
                </a:lnSpc>
              </a:pPr>
              <a:r>
                <a:rPr lang="en-US" sz="1875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A6.1: </a:t>
              </a:r>
            </a:p>
            <a:p>
              <a:pPr algn="l">
                <a:lnSpc>
                  <a:spcPts val="1980"/>
                </a:lnSpc>
              </a:pPr>
              <a:r>
                <a:rPr lang="en-US" sz="1650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Observatório Nacional de Blockchain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581487" y="5187527"/>
            <a:ext cx="2056388" cy="1288732"/>
            <a:chOff x="0" y="0"/>
            <a:chExt cx="2741850" cy="171831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9525" y="9555"/>
              <a:ext cx="2722753" cy="1699198"/>
            </a:xfrm>
            <a:custGeom>
              <a:avLst/>
              <a:gdLst/>
              <a:ahLst/>
              <a:cxnLst/>
              <a:rect r="r" b="b" t="t" l="l"/>
              <a:pathLst>
                <a:path h="1699198" w="2722753">
                  <a:moveTo>
                    <a:pt x="0" y="283221"/>
                  </a:moveTo>
                  <a:cubicBezTo>
                    <a:pt x="0" y="126768"/>
                    <a:pt x="126873" y="0"/>
                    <a:pt x="283464" y="0"/>
                  </a:cubicBezTo>
                  <a:lnTo>
                    <a:pt x="2439289" y="0"/>
                  </a:lnTo>
                  <a:cubicBezTo>
                    <a:pt x="2595880" y="0"/>
                    <a:pt x="2722753" y="126768"/>
                    <a:pt x="2722753" y="283221"/>
                  </a:cubicBezTo>
                  <a:lnTo>
                    <a:pt x="2722753" y="1415978"/>
                  </a:lnTo>
                  <a:cubicBezTo>
                    <a:pt x="2722753" y="1572431"/>
                    <a:pt x="2595880" y="1699199"/>
                    <a:pt x="2439289" y="1699199"/>
                  </a:cubicBezTo>
                  <a:lnTo>
                    <a:pt x="283464" y="1699199"/>
                  </a:lnTo>
                  <a:cubicBezTo>
                    <a:pt x="126873" y="1699199"/>
                    <a:pt x="0" y="1572431"/>
                    <a:pt x="0" y="1415978"/>
                  </a:cubicBezTo>
                  <a:close/>
                </a:path>
              </a:pathLst>
            </a:custGeom>
            <a:solidFill>
              <a:srgbClr val="001E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741803" cy="1718309"/>
            </a:xfrm>
            <a:custGeom>
              <a:avLst/>
              <a:gdLst/>
              <a:ahLst/>
              <a:cxnLst/>
              <a:rect r="r" b="b" t="t" l="l"/>
              <a:pathLst>
                <a:path h="1718309" w="2741803">
                  <a:moveTo>
                    <a:pt x="0" y="292776"/>
                  </a:moveTo>
                  <a:cubicBezTo>
                    <a:pt x="0" y="130972"/>
                    <a:pt x="131191" y="0"/>
                    <a:pt x="292989" y="0"/>
                  </a:cubicBezTo>
                  <a:lnTo>
                    <a:pt x="2448814" y="0"/>
                  </a:lnTo>
                  <a:lnTo>
                    <a:pt x="2448814" y="9555"/>
                  </a:lnTo>
                  <a:lnTo>
                    <a:pt x="2448814" y="0"/>
                  </a:lnTo>
                  <a:cubicBezTo>
                    <a:pt x="2610612" y="0"/>
                    <a:pt x="2741803" y="130972"/>
                    <a:pt x="2741803" y="292776"/>
                  </a:cubicBezTo>
                  <a:lnTo>
                    <a:pt x="2732278" y="292776"/>
                  </a:lnTo>
                  <a:lnTo>
                    <a:pt x="2741803" y="292776"/>
                  </a:lnTo>
                  <a:lnTo>
                    <a:pt x="2741803" y="1425533"/>
                  </a:lnTo>
                  <a:lnTo>
                    <a:pt x="2732278" y="1425533"/>
                  </a:lnTo>
                  <a:lnTo>
                    <a:pt x="2741803" y="1425533"/>
                  </a:lnTo>
                  <a:cubicBezTo>
                    <a:pt x="2741803" y="1587209"/>
                    <a:pt x="2610612" y="1718309"/>
                    <a:pt x="2448814" y="1718309"/>
                  </a:cubicBezTo>
                  <a:lnTo>
                    <a:pt x="2448814" y="1708754"/>
                  </a:lnTo>
                  <a:lnTo>
                    <a:pt x="2448814" y="1718309"/>
                  </a:lnTo>
                  <a:lnTo>
                    <a:pt x="292989" y="1718309"/>
                  </a:lnTo>
                  <a:lnTo>
                    <a:pt x="292989" y="1708754"/>
                  </a:lnTo>
                  <a:lnTo>
                    <a:pt x="292989" y="1718309"/>
                  </a:lnTo>
                  <a:cubicBezTo>
                    <a:pt x="131191" y="1718309"/>
                    <a:pt x="0" y="1587337"/>
                    <a:pt x="0" y="1425533"/>
                  </a:cubicBezTo>
                  <a:lnTo>
                    <a:pt x="0" y="292776"/>
                  </a:lnTo>
                  <a:lnTo>
                    <a:pt x="9525" y="292776"/>
                  </a:lnTo>
                  <a:lnTo>
                    <a:pt x="0" y="292776"/>
                  </a:lnTo>
                  <a:moveTo>
                    <a:pt x="19050" y="292776"/>
                  </a:moveTo>
                  <a:lnTo>
                    <a:pt x="19050" y="1425533"/>
                  </a:lnTo>
                  <a:lnTo>
                    <a:pt x="9525" y="1425533"/>
                  </a:lnTo>
                  <a:lnTo>
                    <a:pt x="19050" y="1425533"/>
                  </a:lnTo>
                  <a:cubicBezTo>
                    <a:pt x="19050" y="1576635"/>
                    <a:pt x="141732" y="1699198"/>
                    <a:pt x="292989" y="1699198"/>
                  </a:cubicBezTo>
                  <a:lnTo>
                    <a:pt x="2448814" y="1699198"/>
                  </a:lnTo>
                  <a:cubicBezTo>
                    <a:pt x="2600198" y="1699198"/>
                    <a:pt x="2722753" y="1576635"/>
                    <a:pt x="2722753" y="1425533"/>
                  </a:cubicBezTo>
                  <a:lnTo>
                    <a:pt x="2722753" y="292776"/>
                  </a:lnTo>
                  <a:cubicBezTo>
                    <a:pt x="2722753" y="141674"/>
                    <a:pt x="2600071" y="19111"/>
                    <a:pt x="2448814" y="19111"/>
                  </a:cubicBezTo>
                  <a:lnTo>
                    <a:pt x="292989" y="19111"/>
                  </a:lnTo>
                  <a:lnTo>
                    <a:pt x="292989" y="9555"/>
                  </a:lnTo>
                  <a:lnTo>
                    <a:pt x="292989" y="19111"/>
                  </a:lnTo>
                  <a:cubicBezTo>
                    <a:pt x="141732" y="19111"/>
                    <a:pt x="19050" y="141674"/>
                    <a:pt x="19050" y="292776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0"/>
              <a:ext cx="2741850" cy="1718310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2070"/>
                </a:lnSpc>
              </a:pPr>
              <a:r>
                <a:rPr lang="en-US" sz="1725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A6.2: 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Planejamento e Realização de ações de capacitação e disseminação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4581487" y="7955978"/>
            <a:ext cx="2056388" cy="1200488"/>
            <a:chOff x="0" y="0"/>
            <a:chExt cx="2741850" cy="16006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9525" y="9525"/>
              <a:ext cx="2722753" cy="1581658"/>
            </a:xfrm>
            <a:custGeom>
              <a:avLst/>
              <a:gdLst/>
              <a:ahLst/>
              <a:cxnLst/>
              <a:rect r="r" b="b" t="t" l="l"/>
              <a:pathLst>
                <a:path h="1581658" w="2722753">
                  <a:moveTo>
                    <a:pt x="0" y="263652"/>
                  </a:moveTo>
                  <a:cubicBezTo>
                    <a:pt x="0" y="117983"/>
                    <a:pt x="118618" y="0"/>
                    <a:pt x="264922" y="0"/>
                  </a:cubicBezTo>
                  <a:lnTo>
                    <a:pt x="2457831" y="0"/>
                  </a:lnTo>
                  <a:cubicBezTo>
                    <a:pt x="2604135" y="0"/>
                    <a:pt x="2722753" y="117983"/>
                    <a:pt x="2722753" y="263652"/>
                  </a:cubicBezTo>
                  <a:lnTo>
                    <a:pt x="2722753" y="1318006"/>
                  </a:lnTo>
                  <a:cubicBezTo>
                    <a:pt x="2722753" y="1463548"/>
                    <a:pt x="2604135" y="1581658"/>
                    <a:pt x="2457831" y="1581658"/>
                  </a:cubicBezTo>
                  <a:lnTo>
                    <a:pt x="264922" y="1581658"/>
                  </a:lnTo>
                  <a:cubicBezTo>
                    <a:pt x="118618" y="1581658"/>
                    <a:pt x="0" y="1463675"/>
                    <a:pt x="0" y="1318006"/>
                  </a:cubicBezTo>
                  <a:close/>
                </a:path>
              </a:pathLst>
            </a:custGeom>
            <a:solidFill>
              <a:srgbClr val="001E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741803" cy="1600708"/>
            </a:xfrm>
            <a:custGeom>
              <a:avLst/>
              <a:gdLst/>
              <a:ahLst/>
              <a:cxnLst/>
              <a:rect r="r" b="b" t="t" l="l"/>
              <a:pathLst>
                <a:path h="1600708" w="2741803">
                  <a:moveTo>
                    <a:pt x="0" y="273177"/>
                  </a:moveTo>
                  <a:cubicBezTo>
                    <a:pt x="0" y="122301"/>
                    <a:pt x="122936" y="0"/>
                    <a:pt x="274447" y="0"/>
                  </a:cubicBezTo>
                  <a:lnTo>
                    <a:pt x="2467356" y="0"/>
                  </a:lnTo>
                  <a:lnTo>
                    <a:pt x="2467356" y="9525"/>
                  </a:lnTo>
                  <a:lnTo>
                    <a:pt x="2467356" y="0"/>
                  </a:lnTo>
                  <a:cubicBezTo>
                    <a:pt x="2618867" y="0"/>
                    <a:pt x="2741803" y="122301"/>
                    <a:pt x="2741803" y="273177"/>
                  </a:cubicBezTo>
                  <a:lnTo>
                    <a:pt x="2732278" y="273177"/>
                  </a:lnTo>
                  <a:lnTo>
                    <a:pt x="2741803" y="273177"/>
                  </a:lnTo>
                  <a:lnTo>
                    <a:pt x="2741803" y="1327531"/>
                  </a:lnTo>
                  <a:lnTo>
                    <a:pt x="2732278" y="1327531"/>
                  </a:lnTo>
                  <a:lnTo>
                    <a:pt x="2741803" y="1327531"/>
                  </a:lnTo>
                  <a:cubicBezTo>
                    <a:pt x="2741803" y="1478407"/>
                    <a:pt x="2618867" y="1600708"/>
                    <a:pt x="2467356" y="1600708"/>
                  </a:cubicBezTo>
                  <a:lnTo>
                    <a:pt x="2467356" y="1591183"/>
                  </a:lnTo>
                  <a:lnTo>
                    <a:pt x="2467356" y="1600708"/>
                  </a:lnTo>
                  <a:lnTo>
                    <a:pt x="274447" y="1600708"/>
                  </a:lnTo>
                  <a:lnTo>
                    <a:pt x="274447" y="1591183"/>
                  </a:lnTo>
                  <a:lnTo>
                    <a:pt x="274447" y="1600708"/>
                  </a:lnTo>
                  <a:cubicBezTo>
                    <a:pt x="122936" y="1600708"/>
                    <a:pt x="0" y="1478407"/>
                    <a:pt x="0" y="1327531"/>
                  </a:cubicBezTo>
                  <a:lnTo>
                    <a:pt x="0" y="273177"/>
                  </a:lnTo>
                  <a:lnTo>
                    <a:pt x="9525" y="273177"/>
                  </a:lnTo>
                  <a:lnTo>
                    <a:pt x="0" y="273177"/>
                  </a:lnTo>
                  <a:moveTo>
                    <a:pt x="19050" y="273177"/>
                  </a:moveTo>
                  <a:lnTo>
                    <a:pt x="19050" y="1327531"/>
                  </a:lnTo>
                  <a:lnTo>
                    <a:pt x="9525" y="1327531"/>
                  </a:lnTo>
                  <a:lnTo>
                    <a:pt x="19050" y="1327531"/>
                  </a:lnTo>
                  <a:cubicBezTo>
                    <a:pt x="19050" y="1467866"/>
                    <a:pt x="133350" y="1581658"/>
                    <a:pt x="274447" y="1581658"/>
                  </a:cubicBezTo>
                  <a:lnTo>
                    <a:pt x="2467356" y="1581658"/>
                  </a:lnTo>
                  <a:cubicBezTo>
                    <a:pt x="2608453" y="1581658"/>
                    <a:pt x="2722753" y="1467866"/>
                    <a:pt x="2722753" y="1327531"/>
                  </a:cubicBezTo>
                  <a:lnTo>
                    <a:pt x="2722753" y="273177"/>
                  </a:lnTo>
                  <a:cubicBezTo>
                    <a:pt x="2722753" y="132842"/>
                    <a:pt x="2608453" y="19050"/>
                    <a:pt x="2467356" y="19050"/>
                  </a:cubicBezTo>
                  <a:lnTo>
                    <a:pt x="274447" y="19050"/>
                  </a:lnTo>
                  <a:lnTo>
                    <a:pt x="274447" y="9525"/>
                  </a:lnTo>
                  <a:lnTo>
                    <a:pt x="274447" y="19050"/>
                  </a:lnTo>
                  <a:cubicBezTo>
                    <a:pt x="133350" y="19050"/>
                    <a:pt x="19050" y="132842"/>
                    <a:pt x="19050" y="273177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0"/>
              <a:ext cx="2741850" cy="1600650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1980"/>
                </a:lnSpc>
              </a:pPr>
              <a:r>
                <a:rPr lang="en-US" sz="1650">
                  <a:solidFill>
                    <a:srgbClr val="FFFFFF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A6.3: Gestão de chamadas abertas com ICTs e startups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2080877" y="4783233"/>
            <a:ext cx="675508" cy="900452"/>
          </a:xfrm>
          <a:custGeom>
            <a:avLst/>
            <a:gdLst/>
            <a:ahLst/>
            <a:cxnLst/>
            <a:rect r="r" b="b" t="t" l="l"/>
            <a:pathLst>
              <a:path h="900452" w="675508">
                <a:moveTo>
                  <a:pt x="0" y="0"/>
                </a:moveTo>
                <a:lnTo>
                  <a:pt x="675508" y="0"/>
                </a:lnTo>
                <a:lnTo>
                  <a:pt x="675508" y="900451"/>
                </a:lnTo>
                <a:lnTo>
                  <a:pt x="0" y="900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566163" y="4972352"/>
            <a:ext cx="554974" cy="613670"/>
          </a:xfrm>
          <a:custGeom>
            <a:avLst/>
            <a:gdLst/>
            <a:ahLst/>
            <a:cxnLst/>
            <a:rect r="r" b="b" t="t" l="l"/>
            <a:pathLst>
              <a:path h="613670" w="554974">
                <a:moveTo>
                  <a:pt x="0" y="0"/>
                </a:moveTo>
                <a:lnTo>
                  <a:pt x="554975" y="0"/>
                </a:lnTo>
                <a:lnTo>
                  <a:pt x="554975" y="613670"/>
                </a:lnTo>
                <a:lnTo>
                  <a:pt x="0" y="613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575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571863" y="5671753"/>
            <a:ext cx="549274" cy="613686"/>
          </a:xfrm>
          <a:custGeom>
            <a:avLst/>
            <a:gdLst/>
            <a:ahLst/>
            <a:cxnLst/>
            <a:rect r="r" b="b" t="t" l="l"/>
            <a:pathLst>
              <a:path h="613686" w="549274">
                <a:moveTo>
                  <a:pt x="0" y="0"/>
                </a:moveTo>
                <a:lnTo>
                  <a:pt x="549275" y="0"/>
                </a:lnTo>
                <a:lnTo>
                  <a:pt x="549275" y="613686"/>
                </a:lnTo>
                <a:lnTo>
                  <a:pt x="0" y="6136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2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571845" y="6375571"/>
            <a:ext cx="549300" cy="598142"/>
          </a:xfrm>
          <a:custGeom>
            <a:avLst/>
            <a:gdLst/>
            <a:ahLst/>
            <a:cxnLst/>
            <a:rect r="r" b="b" t="t" l="l"/>
            <a:pathLst>
              <a:path h="598142" w="549300">
                <a:moveTo>
                  <a:pt x="0" y="0"/>
                </a:moveTo>
                <a:lnTo>
                  <a:pt x="549300" y="0"/>
                </a:lnTo>
                <a:lnTo>
                  <a:pt x="549300" y="598141"/>
                </a:lnTo>
                <a:lnTo>
                  <a:pt x="0" y="5981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4327" t="-16179" r="-45437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566163" y="7977187"/>
            <a:ext cx="549300" cy="549300"/>
          </a:xfrm>
          <a:custGeom>
            <a:avLst/>
            <a:gdLst/>
            <a:ahLst/>
            <a:cxnLst/>
            <a:rect r="r" b="b" t="t" l="l"/>
            <a:pathLst>
              <a:path h="549300" w="549300">
                <a:moveTo>
                  <a:pt x="0" y="0"/>
                </a:moveTo>
                <a:lnTo>
                  <a:pt x="549300" y="0"/>
                </a:lnTo>
                <a:lnTo>
                  <a:pt x="549300" y="549300"/>
                </a:lnTo>
                <a:lnTo>
                  <a:pt x="0" y="5493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7594971" y="8612212"/>
            <a:ext cx="549300" cy="549300"/>
          </a:xfrm>
          <a:custGeom>
            <a:avLst/>
            <a:gdLst/>
            <a:ahLst/>
            <a:cxnLst/>
            <a:rect r="r" b="b" t="t" l="l"/>
            <a:pathLst>
              <a:path h="549300" w="549300">
                <a:moveTo>
                  <a:pt x="0" y="0"/>
                </a:moveTo>
                <a:lnTo>
                  <a:pt x="549300" y="0"/>
                </a:lnTo>
                <a:lnTo>
                  <a:pt x="549300" y="549300"/>
                </a:lnTo>
                <a:lnTo>
                  <a:pt x="0" y="5493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596484" y="2897984"/>
            <a:ext cx="765928" cy="6472629"/>
          </a:xfrm>
          <a:custGeom>
            <a:avLst/>
            <a:gdLst/>
            <a:ahLst/>
            <a:cxnLst/>
            <a:rect r="r" b="b" t="t" l="l"/>
            <a:pathLst>
              <a:path h="6472629" w="765928">
                <a:moveTo>
                  <a:pt x="0" y="0"/>
                </a:moveTo>
                <a:lnTo>
                  <a:pt x="765928" y="0"/>
                </a:lnTo>
                <a:lnTo>
                  <a:pt x="765928" y="6472629"/>
                </a:lnTo>
                <a:lnTo>
                  <a:pt x="0" y="64726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637874" y="1955348"/>
            <a:ext cx="603875" cy="5103173"/>
          </a:xfrm>
          <a:custGeom>
            <a:avLst/>
            <a:gdLst/>
            <a:ahLst/>
            <a:cxnLst/>
            <a:rect r="r" b="b" t="t" l="l"/>
            <a:pathLst>
              <a:path h="5103173" w="603875">
                <a:moveTo>
                  <a:pt x="0" y="0"/>
                </a:moveTo>
                <a:lnTo>
                  <a:pt x="603876" y="0"/>
                </a:lnTo>
                <a:lnTo>
                  <a:pt x="603876" y="5103172"/>
                </a:lnTo>
                <a:lnTo>
                  <a:pt x="0" y="5103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168359" y="4899872"/>
            <a:ext cx="245404" cy="2073840"/>
          </a:xfrm>
          <a:custGeom>
            <a:avLst/>
            <a:gdLst/>
            <a:ahLst/>
            <a:cxnLst/>
            <a:rect r="r" b="b" t="t" l="l"/>
            <a:pathLst>
              <a:path h="2073840" w="245404">
                <a:moveTo>
                  <a:pt x="0" y="0"/>
                </a:moveTo>
                <a:lnTo>
                  <a:pt x="245404" y="0"/>
                </a:lnTo>
                <a:lnTo>
                  <a:pt x="245404" y="2073840"/>
                </a:lnTo>
                <a:lnTo>
                  <a:pt x="0" y="20738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7049322" y="7561631"/>
            <a:ext cx="238074" cy="2011897"/>
          </a:xfrm>
          <a:custGeom>
            <a:avLst/>
            <a:gdLst/>
            <a:ahLst/>
            <a:cxnLst/>
            <a:rect r="r" b="b" t="t" l="l"/>
            <a:pathLst>
              <a:path h="2011897" w="238074">
                <a:moveTo>
                  <a:pt x="0" y="0"/>
                </a:moveTo>
                <a:lnTo>
                  <a:pt x="238074" y="0"/>
                </a:lnTo>
                <a:lnTo>
                  <a:pt x="238074" y="2011897"/>
                </a:lnTo>
                <a:lnTo>
                  <a:pt x="0" y="2011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7508916" y="2508655"/>
            <a:ext cx="580665" cy="580665"/>
          </a:xfrm>
          <a:custGeom>
            <a:avLst/>
            <a:gdLst/>
            <a:ahLst/>
            <a:cxnLst/>
            <a:rect r="r" b="b" t="t" l="l"/>
            <a:pathLst>
              <a:path h="580665" w="580665">
                <a:moveTo>
                  <a:pt x="0" y="0"/>
                </a:moveTo>
                <a:lnTo>
                  <a:pt x="580665" y="0"/>
                </a:lnTo>
                <a:lnTo>
                  <a:pt x="580665" y="580664"/>
                </a:lnTo>
                <a:lnTo>
                  <a:pt x="0" y="5806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534599" y="3175044"/>
            <a:ext cx="578108" cy="578108"/>
          </a:xfrm>
          <a:custGeom>
            <a:avLst/>
            <a:gdLst/>
            <a:ahLst/>
            <a:cxnLst/>
            <a:rect r="r" b="b" t="t" l="l"/>
            <a:pathLst>
              <a:path h="578108" w="578108">
                <a:moveTo>
                  <a:pt x="0" y="0"/>
                </a:moveTo>
                <a:lnTo>
                  <a:pt x="578108" y="0"/>
                </a:lnTo>
                <a:lnTo>
                  <a:pt x="578108" y="578108"/>
                </a:lnTo>
                <a:lnTo>
                  <a:pt x="0" y="5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7460825" y="3898354"/>
            <a:ext cx="668907" cy="668907"/>
          </a:xfrm>
          <a:custGeom>
            <a:avLst/>
            <a:gdLst/>
            <a:ahLst/>
            <a:cxnLst/>
            <a:rect r="r" b="b" t="t" l="l"/>
            <a:pathLst>
              <a:path h="668907" w="668907">
                <a:moveTo>
                  <a:pt x="0" y="0"/>
                </a:moveTo>
                <a:lnTo>
                  <a:pt x="668906" y="0"/>
                </a:lnTo>
                <a:lnTo>
                  <a:pt x="668906" y="668907"/>
                </a:lnTo>
                <a:lnTo>
                  <a:pt x="0" y="6689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499022" y="1842136"/>
            <a:ext cx="600454" cy="493123"/>
          </a:xfrm>
          <a:custGeom>
            <a:avLst/>
            <a:gdLst/>
            <a:ahLst/>
            <a:cxnLst/>
            <a:rect r="r" b="b" t="t" l="l"/>
            <a:pathLst>
              <a:path h="493123" w="600454">
                <a:moveTo>
                  <a:pt x="0" y="0"/>
                </a:moveTo>
                <a:lnTo>
                  <a:pt x="600454" y="0"/>
                </a:lnTo>
                <a:lnTo>
                  <a:pt x="600454" y="493123"/>
                </a:lnTo>
                <a:lnTo>
                  <a:pt x="0" y="49312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8244825" y="1945823"/>
            <a:ext cx="5497500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b="true" sz="1800">
                <a:solidFill>
                  <a:srgbClr val="000000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Pedro Pena Neves</a:t>
            </a:r>
            <a:r>
              <a:rPr lang="en-US" sz="1800">
                <a:solidFill>
                  <a:srgbClr val="000000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 (Analista de Desenvolvimento)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173233" y="2632119"/>
            <a:ext cx="5369874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b="true" sz="1800">
                <a:solidFill>
                  <a:srgbClr val="000000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Glauber Gonçalves</a:t>
            </a:r>
            <a:r>
              <a:rPr lang="en-US" sz="1800">
                <a:solidFill>
                  <a:srgbClr val="000000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 (também alocado na Meta 4)</a:t>
            </a:r>
          </a:p>
          <a:p>
            <a:pPr algn="l">
              <a:lnSpc>
                <a:spcPts val="2160"/>
              </a:lnSpc>
            </a:pPr>
          </a:p>
        </p:txBody>
      </p:sp>
      <p:sp>
        <p:nvSpPr>
          <p:cNvPr name="TextBox 32" id="32"/>
          <p:cNvSpPr txBox="true"/>
          <p:nvPr/>
        </p:nvSpPr>
        <p:spPr>
          <a:xfrm rot="0">
            <a:off x="8298796" y="5843640"/>
            <a:ext cx="6217050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b="true" sz="1650">
                <a:solidFill>
                  <a:srgbClr val="000000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Luana Cruz </a:t>
            </a:r>
            <a:r>
              <a:rPr lang="en-US" sz="1650">
                <a:solidFill>
                  <a:srgbClr val="000000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(bolsista de Jornalismo Científico)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276389" y="5129928"/>
            <a:ext cx="4834650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b="true" sz="1650">
                <a:solidFill>
                  <a:srgbClr val="000000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Ana Carolina Landi </a:t>
            </a:r>
            <a:r>
              <a:rPr lang="en-US" sz="1650">
                <a:solidFill>
                  <a:srgbClr val="000000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(Analista de comunicação)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8298796" y="4028661"/>
            <a:ext cx="553752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b="true" sz="1650">
                <a:solidFill>
                  <a:srgbClr val="000000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Walterson Nuno Costa (Analista de Diss. Científica Jr.)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204798" y="8108962"/>
            <a:ext cx="6188154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b="true" sz="1800">
                <a:solidFill>
                  <a:srgbClr val="000000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Reinaldo Gomes </a:t>
            </a:r>
            <a:r>
              <a:rPr lang="en-US" sz="1800">
                <a:solidFill>
                  <a:srgbClr val="000000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(coordenador de P&amp;D) 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8242410" y="8715299"/>
            <a:ext cx="5332262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b="true" sz="1800">
                <a:solidFill>
                  <a:srgbClr val="000000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Giovana Silva </a:t>
            </a:r>
            <a:r>
              <a:rPr lang="en-US" sz="1800">
                <a:solidFill>
                  <a:srgbClr val="000000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(Analista de P&amp;D)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8210846" y="3284582"/>
            <a:ext cx="5098554" cy="316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 </a:t>
            </a:r>
            <a:r>
              <a:rPr lang="en-US" b="true" sz="1800">
                <a:solidFill>
                  <a:srgbClr val="000000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Saul Sousa Rocha</a:t>
            </a:r>
            <a:r>
              <a:rPr lang="en-US" sz="1800">
                <a:solidFill>
                  <a:srgbClr val="000000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 (também alocado na Meta 4)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991313" y="5766232"/>
            <a:ext cx="295185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000000"/>
                </a:solidFill>
                <a:latin typeface="Museo Sans Rounded 1"/>
                <a:ea typeface="Museo Sans Rounded 1"/>
                <a:cs typeface="Museo Sans Rounded 1"/>
                <a:sym typeface="Museo Sans Rounded 1"/>
              </a:rPr>
              <a:t>Larriza Thurler</a:t>
            </a:r>
          </a:p>
          <a:p>
            <a:pPr algn="ctr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Museo Sans Rounded 1"/>
                <a:ea typeface="Museo Sans Rounded 1"/>
                <a:cs typeface="Museo Sans Rounded 1"/>
                <a:sym typeface="Museo Sans Rounded 1"/>
              </a:rPr>
              <a:t>Coordenadora de Disseminação Científica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030968" y="4243411"/>
            <a:ext cx="2951850" cy="32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b="true" sz="2100">
                <a:solidFill>
                  <a:srgbClr val="000000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Líder da Meta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8298796" y="6624207"/>
            <a:ext cx="8417876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b="true" sz="1650">
                <a:solidFill>
                  <a:srgbClr val="000000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Giulia Soares </a:t>
            </a:r>
            <a:r>
              <a:rPr lang="en-US" sz="1650">
                <a:solidFill>
                  <a:srgbClr val="000000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(bolsista de Jornalismo Científico)</a:t>
            </a:r>
          </a:p>
        </p:txBody>
      </p:sp>
      <p:grpSp>
        <p:nvGrpSpPr>
          <p:cNvPr name="Group 41" id="41"/>
          <p:cNvGrpSpPr/>
          <p:nvPr/>
        </p:nvGrpSpPr>
        <p:grpSpPr>
          <a:xfrm rot="0">
            <a:off x="362243" y="7977187"/>
            <a:ext cx="3148516" cy="1851660"/>
            <a:chOff x="0" y="0"/>
            <a:chExt cx="4198021" cy="246888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14584" y="14692"/>
              <a:ext cx="4168782" cy="2439586"/>
            </a:xfrm>
            <a:custGeom>
              <a:avLst/>
              <a:gdLst/>
              <a:ahLst/>
              <a:cxnLst/>
              <a:rect r="r" b="b" t="t" l="l"/>
              <a:pathLst>
                <a:path h="2439586" w="4168782">
                  <a:moveTo>
                    <a:pt x="0" y="406663"/>
                  </a:moveTo>
                  <a:cubicBezTo>
                    <a:pt x="0" y="181979"/>
                    <a:pt x="181615" y="0"/>
                    <a:pt x="405619" y="0"/>
                  </a:cubicBezTo>
                  <a:lnTo>
                    <a:pt x="3763162" y="0"/>
                  </a:lnTo>
                  <a:cubicBezTo>
                    <a:pt x="3987167" y="0"/>
                    <a:pt x="4168782" y="181979"/>
                    <a:pt x="4168782" y="406663"/>
                  </a:cubicBezTo>
                  <a:lnTo>
                    <a:pt x="4168782" y="2032923"/>
                  </a:lnTo>
                  <a:cubicBezTo>
                    <a:pt x="4168782" y="2257410"/>
                    <a:pt x="3987167" y="2439586"/>
                    <a:pt x="3763162" y="2439586"/>
                  </a:cubicBezTo>
                  <a:lnTo>
                    <a:pt x="405619" y="2439586"/>
                  </a:lnTo>
                  <a:cubicBezTo>
                    <a:pt x="181615" y="2439586"/>
                    <a:pt x="0" y="2257606"/>
                    <a:pt x="0" y="2032923"/>
                  </a:cubicBezTo>
                  <a:close/>
                </a:path>
              </a:pathLst>
            </a:custGeom>
            <a:solidFill>
              <a:srgbClr val="00F0DC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4197949" cy="2468938"/>
            </a:xfrm>
            <a:custGeom>
              <a:avLst/>
              <a:gdLst/>
              <a:ahLst/>
              <a:cxnLst/>
              <a:rect r="r" b="b" t="t" l="l"/>
              <a:pathLst>
                <a:path h="2468938" w="4197949">
                  <a:moveTo>
                    <a:pt x="0" y="421355"/>
                  </a:moveTo>
                  <a:cubicBezTo>
                    <a:pt x="0" y="188640"/>
                    <a:pt x="188226" y="0"/>
                    <a:pt x="420203" y="0"/>
                  </a:cubicBezTo>
                  <a:lnTo>
                    <a:pt x="3777746" y="0"/>
                  </a:lnTo>
                  <a:lnTo>
                    <a:pt x="3777746" y="14692"/>
                  </a:lnTo>
                  <a:lnTo>
                    <a:pt x="3777746" y="0"/>
                  </a:lnTo>
                  <a:cubicBezTo>
                    <a:pt x="4009723" y="0"/>
                    <a:pt x="4197949" y="188640"/>
                    <a:pt x="4197949" y="421355"/>
                  </a:cubicBezTo>
                  <a:lnTo>
                    <a:pt x="4183366" y="421355"/>
                  </a:lnTo>
                  <a:lnTo>
                    <a:pt x="4197949" y="421355"/>
                  </a:lnTo>
                  <a:lnTo>
                    <a:pt x="4197949" y="2047615"/>
                  </a:lnTo>
                  <a:lnTo>
                    <a:pt x="4183366" y="2047615"/>
                  </a:lnTo>
                  <a:lnTo>
                    <a:pt x="4197949" y="2047615"/>
                  </a:lnTo>
                  <a:cubicBezTo>
                    <a:pt x="4197949" y="2280329"/>
                    <a:pt x="4009723" y="2468938"/>
                    <a:pt x="3777746" y="2468938"/>
                  </a:cubicBezTo>
                  <a:lnTo>
                    <a:pt x="3777746" y="2454278"/>
                  </a:lnTo>
                  <a:lnTo>
                    <a:pt x="3777746" y="2468938"/>
                  </a:lnTo>
                  <a:lnTo>
                    <a:pt x="420203" y="2468938"/>
                  </a:lnTo>
                  <a:lnTo>
                    <a:pt x="420203" y="2454278"/>
                  </a:lnTo>
                  <a:lnTo>
                    <a:pt x="420203" y="2468938"/>
                  </a:lnTo>
                  <a:cubicBezTo>
                    <a:pt x="188226" y="2468938"/>
                    <a:pt x="0" y="2280330"/>
                    <a:pt x="0" y="2047615"/>
                  </a:cubicBezTo>
                  <a:lnTo>
                    <a:pt x="0" y="421355"/>
                  </a:lnTo>
                  <a:lnTo>
                    <a:pt x="14584" y="421355"/>
                  </a:lnTo>
                  <a:lnTo>
                    <a:pt x="0" y="421355"/>
                  </a:lnTo>
                  <a:moveTo>
                    <a:pt x="29167" y="421355"/>
                  </a:moveTo>
                  <a:lnTo>
                    <a:pt x="29167" y="2047615"/>
                  </a:lnTo>
                  <a:lnTo>
                    <a:pt x="14584" y="2047615"/>
                  </a:lnTo>
                  <a:lnTo>
                    <a:pt x="29167" y="2047615"/>
                  </a:lnTo>
                  <a:cubicBezTo>
                    <a:pt x="29167" y="2264071"/>
                    <a:pt x="204171" y="2439586"/>
                    <a:pt x="420203" y="2439586"/>
                  </a:cubicBezTo>
                  <a:lnTo>
                    <a:pt x="3777746" y="2439586"/>
                  </a:lnTo>
                  <a:cubicBezTo>
                    <a:pt x="3993778" y="2439586"/>
                    <a:pt x="4168782" y="2264071"/>
                    <a:pt x="4168782" y="2047615"/>
                  </a:cubicBezTo>
                  <a:lnTo>
                    <a:pt x="4168782" y="421355"/>
                  </a:lnTo>
                  <a:cubicBezTo>
                    <a:pt x="4168782" y="204899"/>
                    <a:pt x="3993778" y="29383"/>
                    <a:pt x="3777746" y="29383"/>
                  </a:cubicBezTo>
                  <a:lnTo>
                    <a:pt x="420203" y="29383"/>
                  </a:lnTo>
                  <a:lnTo>
                    <a:pt x="420203" y="14692"/>
                  </a:lnTo>
                  <a:lnTo>
                    <a:pt x="420203" y="29383"/>
                  </a:lnTo>
                  <a:cubicBezTo>
                    <a:pt x="204171" y="29383"/>
                    <a:pt x="29167" y="204899"/>
                    <a:pt x="29167" y="421355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0"/>
              <a:ext cx="4198021" cy="2468880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1980"/>
                </a:lnSpc>
              </a:pPr>
              <a:r>
                <a:rPr lang="en-US" sz="1650" b="true">
                  <a:solidFill>
                    <a:srgbClr val="1A1A1A"/>
                  </a:solidFill>
                  <a:latin typeface="Museo Sans Rounded 2 Semi-Bold"/>
                  <a:ea typeface="Museo Sans Rounded 2 Semi-Bold"/>
                  <a:cs typeface="Museo Sans Rounded 2 Semi-Bold"/>
                  <a:sym typeface="Museo Sans Rounded 2 Semi-Bold"/>
                </a:rPr>
                <a:t>Comitê Editorial</a:t>
              </a:r>
            </a:p>
            <a:p>
              <a:pPr algn="l">
                <a:lnSpc>
                  <a:spcPts val="1980"/>
                </a:lnSpc>
              </a:pPr>
              <a:r>
                <a:rPr lang="en-US" sz="1650" b="true">
                  <a:solidFill>
                    <a:srgbClr val="1A1A1A"/>
                  </a:solidFill>
                  <a:latin typeface="Museo Sans Rounded 2 Semi-Bold"/>
                  <a:ea typeface="Museo Sans Rounded 2 Semi-Bold"/>
                  <a:cs typeface="Museo Sans Rounded 2 Semi-Bold"/>
                  <a:sym typeface="Museo Sans Rounded 2 Semi-Bold"/>
                </a:rPr>
                <a:t>CPQD </a:t>
              </a:r>
              <a:r>
                <a:rPr lang="en-US" sz="1650">
                  <a:solidFill>
                    <a:srgbClr val="1A1A1A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- Ismael Ávila e Silvia Marion</a:t>
              </a:r>
            </a:p>
            <a:p>
              <a:pPr algn="l">
                <a:lnSpc>
                  <a:spcPts val="1980"/>
                </a:lnSpc>
              </a:pPr>
            </a:p>
            <a:p>
              <a:pPr algn="l">
                <a:lnSpc>
                  <a:spcPts val="1980"/>
                </a:lnSpc>
              </a:pPr>
              <a:r>
                <a:rPr lang="en-US" b="true" sz="1650">
                  <a:solidFill>
                    <a:srgbClr val="1A1A1A"/>
                  </a:solidFill>
                  <a:latin typeface="Museo Sans Rounded 2 Semi-Bold"/>
                  <a:ea typeface="Museo Sans Rounded 2 Semi-Bold"/>
                  <a:cs typeface="Museo Sans Rounded 2 Semi-Bold"/>
                  <a:sym typeface="Museo Sans Rounded 2 Semi-Bold"/>
                </a:rPr>
                <a:t>RNP </a:t>
              </a:r>
              <a:r>
                <a:rPr lang="en-US" sz="1650">
                  <a:solidFill>
                    <a:srgbClr val="1A1A1A"/>
                  </a:solidFill>
                  <a:latin typeface="Museo Sans Rounded 2"/>
                  <a:ea typeface="Museo Sans Rounded 2"/>
                  <a:cs typeface="Museo Sans Rounded 2"/>
                  <a:sym typeface="Museo Sans Rounded 2"/>
                </a:rPr>
                <a:t>- Bárbara Evellyn, Larriza Thurler, Giulia Soares e Luana Cruz</a:t>
              </a:r>
            </a:p>
          </p:txBody>
        </p:sp>
      </p:grpSp>
      <p:sp>
        <p:nvSpPr>
          <p:cNvPr name="Freeform 45" id="45"/>
          <p:cNvSpPr/>
          <p:nvPr/>
        </p:nvSpPr>
        <p:spPr>
          <a:xfrm flipH="false" flipV="false" rot="0">
            <a:off x="877837" y="914668"/>
            <a:ext cx="784667" cy="750302"/>
          </a:xfrm>
          <a:custGeom>
            <a:avLst/>
            <a:gdLst/>
            <a:ahLst/>
            <a:cxnLst/>
            <a:rect r="r" b="b" t="t" l="l"/>
            <a:pathLst>
              <a:path h="750302" w="784667">
                <a:moveTo>
                  <a:pt x="0" y="0"/>
                </a:moveTo>
                <a:lnTo>
                  <a:pt x="784667" y="0"/>
                </a:lnTo>
                <a:lnTo>
                  <a:pt x="784667" y="750302"/>
                </a:lnTo>
                <a:lnTo>
                  <a:pt x="0" y="750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1"/>
            </a:stretch>
          </a:blipFill>
        </p:spPr>
      </p:sp>
      <p:sp>
        <p:nvSpPr>
          <p:cNvPr name="Freeform 46" id="46" descr="A black background with a black square  Description automatically generated with medium confidence"/>
          <p:cNvSpPr/>
          <p:nvPr/>
        </p:nvSpPr>
        <p:spPr>
          <a:xfrm flipH="false" flipV="false" rot="0">
            <a:off x="17259300" y="5123598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1"/>
                </a:lnTo>
                <a:lnTo>
                  <a:pt x="0" y="54284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0437" t="-66326" r="-21069" b="-63263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yellow and green arrow  Description automatically generated"/>
          <p:cNvSpPr/>
          <p:nvPr/>
        </p:nvSpPr>
        <p:spPr>
          <a:xfrm flipH="true" flipV="false" rot="0">
            <a:off x="8750851" y="-832787"/>
            <a:ext cx="10308329" cy="11119787"/>
          </a:xfrm>
          <a:custGeom>
            <a:avLst/>
            <a:gdLst/>
            <a:ahLst/>
            <a:cxnLst/>
            <a:rect r="r" b="b" t="t" l="l"/>
            <a:pathLst>
              <a:path h="11119787" w="10308329">
                <a:moveTo>
                  <a:pt x="10308329" y="0"/>
                </a:moveTo>
                <a:lnTo>
                  <a:pt x="0" y="0"/>
                </a:lnTo>
                <a:lnTo>
                  <a:pt x="0" y="11119787"/>
                </a:lnTo>
                <a:lnTo>
                  <a:pt x="10308329" y="11119787"/>
                </a:lnTo>
                <a:lnTo>
                  <a:pt x="10308329" y="0"/>
                </a:lnTo>
                <a:close/>
              </a:path>
            </a:pathLst>
          </a:custGeom>
          <a:blipFill>
            <a:blip r:embed="rId3">
              <a:alphaModFix amt="66000"/>
            </a:blip>
            <a:stretch>
              <a:fillRect l="-49219" t="1601" r="-38591" b="-7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62504" y="885959"/>
            <a:ext cx="16988168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true">
                <a:solidFill>
                  <a:srgbClr val="001EFF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Entregas realizadas (A6.1 e A6.2)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816494" y="1917275"/>
            <a:ext cx="333274" cy="6665489"/>
          </a:xfrm>
          <a:custGeom>
            <a:avLst/>
            <a:gdLst/>
            <a:ahLst/>
            <a:cxnLst/>
            <a:rect r="r" b="b" t="t" l="l"/>
            <a:pathLst>
              <a:path h="6665489" w="333274">
                <a:moveTo>
                  <a:pt x="0" y="0"/>
                </a:moveTo>
                <a:lnTo>
                  <a:pt x="333274" y="0"/>
                </a:lnTo>
                <a:lnTo>
                  <a:pt x="333274" y="6665489"/>
                </a:lnTo>
                <a:lnTo>
                  <a:pt x="0" y="6665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16242" y="1849431"/>
            <a:ext cx="7751805" cy="934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26143" indent="-263072" lvl="1">
              <a:lnSpc>
                <a:spcPts val="2436"/>
              </a:lnSpc>
              <a:buFont typeface="Arial"/>
              <a:buChar char="•"/>
            </a:pPr>
            <a:r>
              <a:rPr lang="en-US" sz="2436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Relatório de planejamento das ações de disseminação -Deliverable 6.2</a:t>
            </a:r>
          </a:p>
          <a:p>
            <a:pPr algn="l" marL="526143" indent="-263072" lvl="1">
              <a:lnSpc>
                <a:spcPts val="2436"/>
              </a:lnSpc>
              <a:buFont typeface="Arial"/>
              <a:buChar char="•"/>
            </a:pPr>
            <a:r>
              <a:rPr lang="en-US" sz="2436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Criação da identidade visual do Projeto Ilíada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367325" y="1860125"/>
            <a:ext cx="1216861" cy="492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7"/>
              </a:lnSpc>
            </a:pPr>
            <a:r>
              <a:rPr lang="en-US" sz="2905" b="true">
                <a:solidFill>
                  <a:srgbClr val="0A0A8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Abr/24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599633" y="3130987"/>
            <a:ext cx="1216861" cy="492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7"/>
              </a:lnSpc>
            </a:pPr>
            <a:r>
              <a:rPr lang="en-US" sz="2905" b="true">
                <a:solidFill>
                  <a:srgbClr val="0A0A8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Mai/24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983131" y="3062995"/>
            <a:ext cx="8387850" cy="630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26143" indent="-263072" lvl="1">
              <a:lnSpc>
                <a:spcPts val="2436"/>
              </a:lnSpc>
              <a:buFont typeface="Arial"/>
              <a:buChar char="•"/>
            </a:pPr>
            <a:r>
              <a:rPr lang="en-US" sz="2436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Apresentação e estande do projeto no WRNP 2024</a:t>
            </a:r>
          </a:p>
          <a:p>
            <a:pPr algn="l" marL="526143" indent="-263072" lvl="1">
              <a:lnSpc>
                <a:spcPts val="2436"/>
              </a:lnSpc>
              <a:buFont typeface="Arial"/>
              <a:buChar char="•"/>
            </a:pPr>
            <a:r>
              <a:rPr lang="en-US" sz="2436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Criação de perfil do projeto no Linktree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367325" y="4451342"/>
            <a:ext cx="1216861" cy="492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7"/>
              </a:lnSpc>
            </a:pPr>
            <a:r>
              <a:rPr lang="en-US" sz="2905" b="true">
                <a:solidFill>
                  <a:srgbClr val="0A0A8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Jun/24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833309" y="4546592"/>
            <a:ext cx="5768922" cy="327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6"/>
              </a:lnSpc>
              <a:spcBef>
                <a:spcPct val="0"/>
              </a:spcBef>
            </a:pPr>
            <a:r>
              <a:rPr lang="en-US" sz="2436">
                <a:solidFill>
                  <a:srgbClr val="000000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Registro do domínio iliadablockain.org.br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242081" y="5624330"/>
            <a:ext cx="7984985" cy="630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6"/>
              </a:lnSpc>
            </a:pPr>
            <a:r>
              <a:rPr lang="en-US" sz="2436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Relatório de planejamento do Observatório Nacional de Blockchain - Deliverable 6.1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304199" y="5584556"/>
            <a:ext cx="1512295" cy="492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7"/>
              </a:lnSpc>
            </a:pPr>
            <a:r>
              <a:rPr lang="en-US" sz="2905" b="true">
                <a:solidFill>
                  <a:srgbClr val="0A0A8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Ago/24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839126" y="6964791"/>
            <a:ext cx="4888091" cy="327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36"/>
              </a:lnSpc>
            </a:pPr>
            <a:r>
              <a:rPr lang="en-US" sz="2436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Site do projeto Ilíada no ar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242081" y="6834724"/>
            <a:ext cx="1834586" cy="492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7"/>
              </a:lnSpc>
            </a:pPr>
            <a:r>
              <a:rPr lang="en-US" sz="2905" b="true">
                <a:solidFill>
                  <a:srgbClr val="0A0A8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Out/24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892631" y="8056321"/>
            <a:ext cx="1834586" cy="492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067"/>
              </a:lnSpc>
            </a:pPr>
            <a:r>
              <a:rPr lang="en-US" sz="2905" b="true">
                <a:solidFill>
                  <a:srgbClr val="0A0A8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Nov/24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242081" y="8034618"/>
            <a:ext cx="5935539" cy="630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6"/>
              </a:lnSpc>
            </a:pPr>
            <a:r>
              <a:rPr lang="en-US" sz="2436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Criação da identidade visual do Observatório Nacional de Blockchain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8816494" y="8530689"/>
            <a:ext cx="333274" cy="1043138"/>
          </a:xfrm>
          <a:custGeom>
            <a:avLst/>
            <a:gdLst/>
            <a:ahLst/>
            <a:cxnLst/>
            <a:rect r="r" b="b" t="t" l="l"/>
            <a:pathLst>
              <a:path h="1043138" w="333274">
                <a:moveTo>
                  <a:pt x="0" y="0"/>
                </a:moveTo>
                <a:lnTo>
                  <a:pt x="333274" y="0"/>
                </a:lnTo>
                <a:lnTo>
                  <a:pt x="333274" y="1043138"/>
                </a:lnTo>
                <a:lnTo>
                  <a:pt x="0" y="10431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538984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9242081" y="9063655"/>
            <a:ext cx="1834586" cy="492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67"/>
              </a:lnSpc>
            </a:pPr>
            <a:r>
              <a:rPr lang="en-US" sz="2905" b="true">
                <a:solidFill>
                  <a:srgbClr val="0A0A8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Dez/24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967795" y="8942949"/>
            <a:ext cx="6848698" cy="630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6"/>
              </a:lnSpc>
            </a:pPr>
            <a:r>
              <a:rPr lang="en-US" sz="2436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Relatório de ações de disseminação e treinamento realizadas - ano 1 - Deliverable 6.2 </a:t>
            </a:r>
          </a:p>
        </p:txBody>
      </p:sp>
      <p:sp>
        <p:nvSpPr>
          <p:cNvPr name="Freeform 20" id="20" descr="A black background with a black square  Description automatically generated with medium confidence"/>
          <p:cNvSpPr/>
          <p:nvPr/>
        </p:nvSpPr>
        <p:spPr>
          <a:xfrm flipH="false" flipV="false" rot="0">
            <a:off x="17259300" y="5123598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1"/>
                </a:lnTo>
                <a:lnTo>
                  <a:pt x="0" y="542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437" t="-66326" r="-21069" b="-63263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877837" y="914668"/>
            <a:ext cx="784667" cy="750302"/>
          </a:xfrm>
          <a:custGeom>
            <a:avLst/>
            <a:gdLst/>
            <a:ahLst/>
            <a:cxnLst/>
            <a:rect r="r" b="b" t="t" l="l"/>
            <a:pathLst>
              <a:path h="750302" w="784667">
                <a:moveTo>
                  <a:pt x="0" y="0"/>
                </a:moveTo>
                <a:lnTo>
                  <a:pt x="784667" y="0"/>
                </a:lnTo>
                <a:lnTo>
                  <a:pt x="784667" y="750302"/>
                </a:lnTo>
                <a:lnTo>
                  <a:pt x="0" y="750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1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yellow and green arrow  Description automatically generated"/>
          <p:cNvSpPr/>
          <p:nvPr/>
        </p:nvSpPr>
        <p:spPr>
          <a:xfrm flipH="true" flipV="false" rot="0">
            <a:off x="8650057" y="-164876"/>
            <a:ext cx="10308329" cy="11119787"/>
          </a:xfrm>
          <a:custGeom>
            <a:avLst/>
            <a:gdLst/>
            <a:ahLst/>
            <a:cxnLst/>
            <a:rect r="r" b="b" t="t" l="l"/>
            <a:pathLst>
              <a:path h="11119787" w="10308329">
                <a:moveTo>
                  <a:pt x="10308329" y="0"/>
                </a:moveTo>
                <a:lnTo>
                  <a:pt x="0" y="0"/>
                </a:lnTo>
                <a:lnTo>
                  <a:pt x="0" y="11119788"/>
                </a:lnTo>
                <a:lnTo>
                  <a:pt x="10308329" y="11119788"/>
                </a:lnTo>
                <a:lnTo>
                  <a:pt x="10308329" y="0"/>
                </a:lnTo>
                <a:close/>
              </a:path>
            </a:pathLst>
          </a:custGeom>
          <a:blipFill>
            <a:blip r:embed="rId3">
              <a:alphaModFix amt="66000"/>
            </a:blip>
            <a:stretch>
              <a:fillRect l="-49219" t="1601" r="-38591" b="-7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99199" y="3032473"/>
            <a:ext cx="355575" cy="4568895"/>
          </a:xfrm>
          <a:custGeom>
            <a:avLst/>
            <a:gdLst/>
            <a:ahLst/>
            <a:cxnLst/>
            <a:rect r="r" b="b" t="t" l="l"/>
            <a:pathLst>
              <a:path h="4568895" w="355575">
                <a:moveTo>
                  <a:pt x="0" y="0"/>
                </a:moveTo>
                <a:lnTo>
                  <a:pt x="355575" y="0"/>
                </a:lnTo>
                <a:lnTo>
                  <a:pt x="355575" y="4568894"/>
                </a:lnTo>
                <a:lnTo>
                  <a:pt x="0" y="4568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565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20311" y="2921203"/>
            <a:ext cx="7366577" cy="675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9" indent="-280674" lvl="1">
              <a:lnSpc>
                <a:spcPts val="2600"/>
              </a:lnSpc>
              <a:buFont typeface="Arial"/>
              <a:buChar char="•"/>
            </a:pPr>
            <a:r>
              <a:rPr lang="en-US" sz="26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Publicação de artigo na RNP Tech News</a:t>
            </a:r>
          </a:p>
          <a:p>
            <a:pPr algn="l" marL="561349" indent="-280674" lvl="1">
              <a:lnSpc>
                <a:spcPts val="2600"/>
              </a:lnSpc>
              <a:buFont typeface="Arial"/>
              <a:buChar char="•"/>
            </a:pPr>
            <a:r>
              <a:rPr lang="en-US" sz="26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Registro da marca Observatório no INPI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886888" y="2975323"/>
            <a:ext cx="1298284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 b="true">
                <a:solidFill>
                  <a:srgbClr val="0A0A8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Jan/25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000915" y="4331222"/>
            <a:ext cx="1298284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 b="true">
                <a:solidFill>
                  <a:srgbClr val="0A0A8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Abr/24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886888" y="4301694"/>
            <a:ext cx="7372412" cy="675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6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Webinar de lançamento do Observatório Nac</a:t>
            </a:r>
            <a:r>
              <a:rPr lang="en-US" sz="26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ional de Blockchain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886888" y="5739925"/>
            <a:ext cx="1298284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 b="true">
                <a:solidFill>
                  <a:srgbClr val="0A0A8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Mai/25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5478305"/>
            <a:ext cx="8175249" cy="1647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9" indent="-280674" lvl="1">
              <a:lnSpc>
                <a:spcPts val="260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Relatório do Observatório implementado e acessível de forma aberta na web - Deliverable 6.1</a:t>
            </a:r>
          </a:p>
          <a:p>
            <a:pPr algn="l" marL="561349" indent="-280674" lvl="1">
              <a:lnSpc>
                <a:spcPts val="260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Participação no WRNP 2025 com estande, palestra e lançamento da página no LinkedIn</a:t>
            </a:r>
          </a:p>
          <a:p>
            <a:pPr algn="l" marL="561349" indent="-280674" lvl="1">
              <a:lnSpc>
                <a:spcPts val="260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Apresentação no SBRC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753264" y="6919438"/>
            <a:ext cx="8519282" cy="675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6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Participação no evento IV Seminário de Ciência de Dados para a Ciência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843314" y="7036597"/>
            <a:ext cx="1613486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 b="true">
                <a:solidFill>
                  <a:srgbClr val="0A0A8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Jun/25</a:t>
            </a:r>
          </a:p>
        </p:txBody>
      </p:sp>
      <p:sp>
        <p:nvSpPr>
          <p:cNvPr name="Freeform 12" id="12" descr="A black background with a black square  Description automatically generated with medium confidence"/>
          <p:cNvSpPr/>
          <p:nvPr/>
        </p:nvSpPr>
        <p:spPr>
          <a:xfrm flipH="false" flipV="false" rot="0">
            <a:off x="17259300" y="5123598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1"/>
                </a:lnTo>
                <a:lnTo>
                  <a:pt x="0" y="542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437" t="-66326" r="-21069" b="-63263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616388" y="943442"/>
            <a:ext cx="16988168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true">
                <a:solidFill>
                  <a:srgbClr val="001EFF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Entregas realizadas (A6.1 e A6.2)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877837" y="914668"/>
            <a:ext cx="784667" cy="750302"/>
          </a:xfrm>
          <a:custGeom>
            <a:avLst/>
            <a:gdLst/>
            <a:ahLst/>
            <a:cxnLst/>
            <a:rect r="r" b="b" t="t" l="l"/>
            <a:pathLst>
              <a:path h="750302" w="784667">
                <a:moveTo>
                  <a:pt x="0" y="0"/>
                </a:moveTo>
                <a:lnTo>
                  <a:pt x="784667" y="0"/>
                </a:lnTo>
                <a:lnTo>
                  <a:pt x="784667" y="750302"/>
                </a:lnTo>
                <a:lnTo>
                  <a:pt x="0" y="750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1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77837" y="914668"/>
            <a:ext cx="784667" cy="750302"/>
          </a:xfrm>
          <a:custGeom>
            <a:avLst/>
            <a:gdLst/>
            <a:ahLst/>
            <a:cxnLst/>
            <a:rect r="r" b="b" t="t" l="l"/>
            <a:pathLst>
              <a:path h="750302" w="784667">
                <a:moveTo>
                  <a:pt x="0" y="0"/>
                </a:moveTo>
                <a:lnTo>
                  <a:pt x="784667" y="0"/>
                </a:lnTo>
                <a:lnTo>
                  <a:pt x="784667" y="750302"/>
                </a:lnTo>
                <a:lnTo>
                  <a:pt x="0" y="750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"/>
            </a:stretch>
          </a:blipFill>
        </p:spPr>
      </p:sp>
      <p:sp>
        <p:nvSpPr>
          <p:cNvPr name="Freeform 3" id="3" descr="A yellow and green arrow  Description automatically generated"/>
          <p:cNvSpPr/>
          <p:nvPr/>
        </p:nvSpPr>
        <p:spPr>
          <a:xfrm flipH="true" flipV="false" rot="0">
            <a:off x="9144000" y="-832787"/>
            <a:ext cx="10308329" cy="11119787"/>
          </a:xfrm>
          <a:custGeom>
            <a:avLst/>
            <a:gdLst/>
            <a:ahLst/>
            <a:cxnLst/>
            <a:rect r="r" b="b" t="t" l="l"/>
            <a:pathLst>
              <a:path h="11119787" w="10308329">
                <a:moveTo>
                  <a:pt x="10308329" y="0"/>
                </a:moveTo>
                <a:lnTo>
                  <a:pt x="0" y="0"/>
                </a:lnTo>
                <a:lnTo>
                  <a:pt x="0" y="11119787"/>
                </a:lnTo>
                <a:lnTo>
                  <a:pt x="10308329" y="11119787"/>
                </a:lnTo>
                <a:lnTo>
                  <a:pt x="10308329" y="0"/>
                </a:lnTo>
                <a:close/>
              </a:path>
            </a:pathLst>
          </a:custGeom>
          <a:blipFill>
            <a:blip r:embed="rId4">
              <a:alphaModFix amt="66000"/>
            </a:blip>
            <a:stretch>
              <a:fillRect l="-49219" t="1601" r="-38591" b="-7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62504" y="942975"/>
            <a:ext cx="16988168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true">
                <a:solidFill>
                  <a:srgbClr val="001EFF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Entrevistas realizadas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993264"/>
            <a:ext cx="16230600" cy="7265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6117" indent="-313059" lvl="1">
              <a:lnSpc>
                <a:spcPts val="2900"/>
              </a:lnSpc>
              <a:buFont typeface="Arial"/>
              <a:buChar char="•"/>
            </a:pPr>
            <a:r>
              <a:rPr lang="en-US" b="true" sz="2900">
                <a:solidFill>
                  <a:srgbClr val="1A1A1A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Levantamento dos 10 artigos mais citados em blockchain</a:t>
            </a:r>
          </a:p>
          <a:p>
            <a:pPr algn="l" marL="1252234" indent="-417411" lvl="2">
              <a:lnSpc>
                <a:spcPts val="2900"/>
              </a:lnSpc>
              <a:buFont typeface="Arial"/>
              <a:buChar char="⚬"/>
            </a:pPr>
            <a:r>
              <a:rPr lang="en-US" sz="29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Pesquisadores entrevistados: </a:t>
            </a:r>
          </a:p>
          <a:p>
            <a:pPr algn="l" marL="1878351" indent="-469588" lvl="3">
              <a:lnSpc>
                <a:spcPts val="2900"/>
              </a:lnSpc>
              <a:buFont typeface="Arial"/>
              <a:buChar char="￭"/>
            </a:pPr>
            <a:r>
              <a:rPr lang="en-US" sz="29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Maciel Manoel de Queiroz (FGV-SP)</a:t>
            </a:r>
          </a:p>
          <a:p>
            <a:pPr algn="l" marL="1878351" indent="-469588" lvl="3">
              <a:lnSpc>
                <a:spcPts val="2900"/>
              </a:lnSpc>
              <a:buFont typeface="Arial"/>
              <a:buChar char="￭"/>
            </a:pPr>
            <a:r>
              <a:rPr lang="en-US" sz="29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Ewerton Andrade (UNIR)</a:t>
            </a:r>
          </a:p>
          <a:p>
            <a:pPr algn="l" marL="1878351" indent="-469588" lvl="3">
              <a:lnSpc>
                <a:spcPts val="2900"/>
              </a:lnSpc>
              <a:buFont typeface="Arial"/>
              <a:buChar char="￭"/>
            </a:pPr>
            <a:r>
              <a:rPr lang="en-US" sz="29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Cristiano da Costa (Unisinos)</a:t>
            </a:r>
          </a:p>
          <a:p>
            <a:pPr algn="l" marL="1878351" indent="-469588" lvl="3">
              <a:lnSpc>
                <a:spcPts val="2900"/>
              </a:lnSpc>
              <a:buFont typeface="Arial"/>
              <a:buChar char="￭"/>
            </a:pPr>
            <a:r>
              <a:rPr lang="en-US" sz="29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Elias da Silva (University of Southern Denmark)</a:t>
            </a:r>
          </a:p>
          <a:p>
            <a:pPr algn="l" marL="1878351" indent="-469588" lvl="3">
              <a:lnSpc>
                <a:spcPts val="2900"/>
              </a:lnSpc>
              <a:buFont typeface="Arial"/>
              <a:buChar char="￭"/>
            </a:pPr>
            <a:r>
              <a:rPr lang="en-US" sz="29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Leobino Sampaio (UFBA) - representando Fabíola Greve (UFBA)</a:t>
            </a:r>
          </a:p>
          <a:p>
            <a:pPr algn="l" marL="1878351" indent="-469588" lvl="3">
              <a:lnSpc>
                <a:spcPts val="2900"/>
              </a:lnSpc>
              <a:buFont typeface="Arial"/>
              <a:buChar char="￭"/>
            </a:pPr>
            <a:r>
              <a:rPr lang="en-US" sz="29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Antonio Guto Rocha (UFF)</a:t>
            </a:r>
          </a:p>
          <a:p>
            <a:pPr algn="l">
              <a:lnSpc>
                <a:spcPts val="2900"/>
              </a:lnSpc>
            </a:pPr>
          </a:p>
          <a:p>
            <a:pPr algn="l">
              <a:lnSpc>
                <a:spcPts val="2900"/>
              </a:lnSpc>
            </a:pPr>
          </a:p>
          <a:p>
            <a:pPr algn="l" marL="626117" indent="-313059" lvl="1">
              <a:lnSpc>
                <a:spcPts val="2900"/>
              </a:lnSpc>
              <a:buFont typeface="Arial"/>
              <a:buChar char="•"/>
            </a:pPr>
            <a:r>
              <a:rPr lang="en-US" b="true" sz="2900">
                <a:solidFill>
                  <a:srgbClr val="1A1A1A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Levantamento de artigos de mulheres mais citados</a:t>
            </a:r>
          </a:p>
          <a:p>
            <a:pPr algn="l" marL="1252234" indent="-417411" lvl="2">
              <a:lnSpc>
                <a:spcPts val="2900"/>
              </a:lnSpc>
              <a:buFont typeface="Arial"/>
              <a:buChar char="⚬"/>
            </a:pPr>
            <a:r>
              <a:rPr lang="en-US" sz="29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Pesquisadoras entrevistadas</a:t>
            </a:r>
          </a:p>
          <a:p>
            <a:pPr algn="l" marL="1878351" indent="-469588" lvl="3">
              <a:lnSpc>
                <a:spcPts val="2900"/>
              </a:lnSpc>
              <a:buFont typeface="Arial"/>
              <a:buChar char="￭"/>
            </a:pPr>
            <a:r>
              <a:rPr lang="en-US" sz="29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Fernanda da Silva Momo (UFRGS)</a:t>
            </a:r>
          </a:p>
          <a:p>
            <a:pPr algn="l" marL="1878351" indent="-469588" lvl="3">
              <a:lnSpc>
                <a:spcPts val="2900"/>
              </a:lnSpc>
              <a:buFont typeface="Arial"/>
              <a:buChar char="￭"/>
            </a:pPr>
            <a:r>
              <a:rPr lang="en-US" sz="29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Dianne S. V. Medeiros (UFF)</a:t>
            </a:r>
          </a:p>
          <a:p>
            <a:pPr algn="l" marL="1878351" indent="-469588" lvl="3">
              <a:lnSpc>
                <a:spcPts val="2900"/>
              </a:lnSpc>
              <a:buFont typeface="Arial"/>
              <a:buChar char="￭"/>
            </a:pPr>
            <a:r>
              <a:rPr lang="en-US" sz="29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Marcela Tuler (Delft University of Technology)</a:t>
            </a:r>
          </a:p>
          <a:p>
            <a:pPr algn="l" marL="1878351" indent="-469588" lvl="3">
              <a:lnSpc>
                <a:spcPts val="2900"/>
              </a:lnSpc>
              <a:buFont typeface="Arial"/>
              <a:buChar char="￭"/>
            </a:pPr>
            <a:r>
              <a:rPr lang="en-US" sz="29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Tereza Cristina Melo de Brito Carvalho (USP)</a:t>
            </a:r>
          </a:p>
          <a:p>
            <a:pPr algn="l" marL="1878351" indent="-469588" lvl="3">
              <a:lnSpc>
                <a:spcPts val="2900"/>
              </a:lnSpc>
              <a:buFont typeface="Arial"/>
              <a:buChar char="￭"/>
            </a:pPr>
            <a:r>
              <a:rPr lang="en-US" sz="29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Carla Merkle Westphall (UFSC) + Caciano Machado (UFSC)</a:t>
            </a:r>
          </a:p>
          <a:p>
            <a:pPr algn="l">
              <a:lnSpc>
                <a:spcPts val="2900"/>
              </a:lnSpc>
            </a:pPr>
          </a:p>
          <a:p>
            <a:pPr algn="l" marL="626117" indent="-313059" lvl="1">
              <a:lnSpc>
                <a:spcPts val="2900"/>
              </a:lnSpc>
              <a:buFont typeface="Arial"/>
              <a:buChar char="•"/>
            </a:pPr>
            <a:r>
              <a:rPr lang="en-US" sz="29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Publicação com o consolidado a ser publicada no Observatório</a:t>
            </a:r>
          </a:p>
          <a:p>
            <a:pPr algn="l" marL="626117" indent="-313059" lvl="1">
              <a:lnSpc>
                <a:spcPts val="2900"/>
              </a:lnSpc>
              <a:buFont typeface="Arial"/>
              <a:buChar char="•"/>
            </a:pPr>
            <a:r>
              <a:rPr lang="en-US" sz="2900">
                <a:solidFill>
                  <a:srgbClr val="1A1A1A"/>
                </a:solidFill>
                <a:latin typeface="Museo Sans Rounded 2"/>
                <a:ea typeface="Museo Sans Rounded 2"/>
                <a:cs typeface="Museo Sans Rounded 2"/>
                <a:sym typeface="Museo Sans Rounded 2"/>
              </a:rPr>
              <a:t>Conteúdo publicado no formato de artigo no LinkedIn e em nova seção no Observatório</a:t>
            </a:r>
          </a:p>
        </p:txBody>
      </p:sp>
      <p:sp>
        <p:nvSpPr>
          <p:cNvPr name="Freeform 6" id="6" descr="A black background with a black square  Description automatically generated with medium confidence"/>
          <p:cNvSpPr/>
          <p:nvPr/>
        </p:nvSpPr>
        <p:spPr>
          <a:xfrm flipH="false" flipV="false" rot="0">
            <a:off x="17259300" y="5123598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1"/>
                </a:lnTo>
                <a:lnTo>
                  <a:pt x="0" y="542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437" t="-66326" r="-21069" b="-63263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black background with white text  Description automatically generated"/>
          <p:cNvSpPr/>
          <p:nvPr/>
        </p:nvSpPr>
        <p:spPr>
          <a:xfrm flipH="false" flipV="false" rot="0">
            <a:off x="716280" y="4516516"/>
            <a:ext cx="2407920" cy="1253966"/>
          </a:xfrm>
          <a:custGeom>
            <a:avLst/>
            <a:gdLst/>
            <a:ahLst/>
            <a:cxnLst/>
            <a:rect r="r" b="b" t="t" l="l"/>
            <a:pathLst>
              <a:path h="1253966" w="2407920">
                <a:moveTo>
                  <a:pt x="0" y="0"/>
                </a:moveTo>
                <a:lnTo>
                  <a:pt x="2407920" y="0"/>
                </a:lnTo>
                <a:lnTo>
                  <a:pt x="2407920" y="1253966"/>
                </a:lnTo>
                <a:lnTo>
                  <a:pt x="0" y="1253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373" t="-84661" r="-71334" b="-79608"/>
            </a:stretch>
          </a:blipFill>
        </p:spPr>
      </p:sp>
      <p:sp>
        <p:nvSpPr>
          <p:cNvPr name="Freeform 3" id="3" descr="A colorful squares on a black background  Description automatically generated"/>
          <p:cNvSpPr/>
          <p:nvPr/>
        </p:nvSpPr>
        <p:spPr>
          <a:xfrm flipH="false" flipV="false" rot="0">
            <a:off x="-185370" y="0"/>
            <a:ext cx="18244768" cy="10311432"/>
          </a:xfrm>
          <a:custGeom>
            <a:avLst/>
            <a:gdLst/>
            <a:ahLst/>
            <a:cxnLst/>
            <a:rect r="r" b="b" t="t" l="l"/>
            <a:pathLst>
              <a:path h="10311432" w="18244768">
                <a:moveTo>
                  <a:pt x="0" y="0"/>
                </a:moveTo>
                <a:lnTo>
                  <a:pt x="18244768" y="0"/>
                </a:lnTo>
                <a:lnTo>
                  <a:pt x="18244768" y="10311432"/>
                </a:lnTo>
                <a:lnTo>
                  <a:pt x="0" y="10311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75"/>
            </a:stretch>
          </a:blipFill>
        </p:spPr>
      </p:sp>
      <p:sp>
        <p:nvSpPr>
          <p:cNvPr name="Freeform 4" id="4" descr="A black background with white text  Description automatically generated"/>
          <p:cNvSpPr/>
          <p:nvPr/>
        </p:nvSpPr>
        <p:spPr>
          <a:xfrm flipH="false" flipV="false" rot="0">
            <a:off x="1028700" y="1028700"/>
            <a:ext cx="2407920" cy="1253966"/>
          </a:xfrm>
          <a:custGeom>
            <a:avLst/>
            <a:gdLst/>
            <a:ahLst/>
            <a:cxnLst/>
            <a:rect r="r" b="b" t="t" l="l"/>
            <a:pathLst>
              <a:path h="1253966" w="2407920">
                <a:moveTo>
                  <a:pt x="0" y="0"/>
                </a:moveTo>
                <a:lnTo>
                  <a:pt x="2407920" y="0"/>
                </a:lnTo>
                <a:lnTo>
                  <a:pt x="2407920" y="1253966"/>
                </a:lnTo>
                <a:lnTo>
                  <a:pt x="0" y="1253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373" t="-84661" r="-71334" b="-7960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14288" y="9133906"/>
            <a:ext cx="18438216" cy="1167381"/>
            <a:chOff x="0" y="0"/>
            <a:chExt cx="24584288" cy="15565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9050" y="19050"/>
              <a:ext cx="24546179" cy="1518412"/>
            </a:xfrm>
            <a:custGeom>
              <a:avLst/>
              <a:gdLst/>
              <a:ahLst/>
              <a:cxnLst/>
              <a:rect r="r" b="b" t="t" l="l"/>
              <a:pathLst>
                <a:path h="1518412" w="24546179">
                  <a:moveTo>
                    <a:pt x="0" y="0"/>
                  </a:moveTo>
                  <a:lnTo>
                    <a:pt x="24546179" y="0"/>
                  </a:lnTo>
                  <a:lnTo>
                    <a:pt x="24546179" y="1518412"/>
                  </a:lnTo>
                  <a:lnTo>
                    <a:pt x="0" y="15184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584279" cy="1556512"/>
            </a:xfrm>
            <a:custGeom>
              <a:avLst/>
              <a:gdLst/>
              <a:ahLst/>
              <a:cxnLst/>
              <a:rect r="r" b="b" t="t" l="l"/>
              <a:pathLst>
                <a:path h="1556512" w="24584279">
                  <a:moveTo>
                    <a:pt x="19050" y="0"/>
                  </a:moveTo>
                  <a:lnTo>
                    <a:pt x="24565229" y="0"/>
                  </a:lnTo>
                  <a:cubicBezTo>
                    <a:pt x="24575770" y="0"/>
                    <a:pt x="24584279" y="8509"/>
                    <a:pt x="24584279" y="19050"/>
                  </a:cubicBezTo>
                  <a:lnTo>
                    <a:pt x="24584279" y="1537462"/>
                  </a:lnTo>
                  <a:cubicBezTo>
                    <a:pt x="24584279" y="1548003"/>
                    <a:pt x="24575770" y="1556512"/>
                    <a:pt x="24565229" y="1556512"/>
                  </a:cubicBezTo>
                  <a:lnTo>
                    <a:pt x="19050" y="1556512"/>
                  </a:lnTo>
                  <a:cubicBezTo>
                    <a:pt x="8509" y="1556512"/>
                    <a:pt x="0" y="1548003"/>
                    <a:pt x="0" y="1537462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537462"/>
                  </a:lnTo>
                  <a:lnTo>
                    <a:pt x="19050" y="1537462"/>
                  </a:lnTo>
                  <a:lnTo>
                    <a:pt x="19050" y="1518412"/>
                  </a:lnTo>
                  <a:lnTo>
                    <a:pt x="24565229" y="1518412"/>
                  </a:lnTo>
                  <a:lnTo>
                    <a:pt x="24565229" y="1537462"/>
                  </a:lnTo>
                  <a:lnTo>
                    <a:pt x="24546179" y="1537462"/>
                  </a:lnTo>
                  <a:lnTo>
                    <a:pt x="24546179" y="19050"/>
                  </a:lnTo>
                  <a:lnTo>
                    <a:pt x="24565229" y="19050"/>
                  </a:lnTo>
                  <a:lnTo>
                    <a:pt x="24565229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5477521" y="9163452"/>
            <a:ext cx="7056120" cy="1148715"/>
          </a:xfrm>
          <a:custGeom>
            <a:avLst/>
            <a:gdLst/>
            <a:ahLst/>
            <a:cxnLst/>
            <a:rect r="r" b="b" t="t" l="l"/>
            <a:pathLst>
              <a:path h="1148715" w="7056120">
                <a:moveTo>
                  <a:pt x="0" y="0"/>
                </a:moveTo>
                <a:lnTo>
                  <a:pt x="7056120" y="0"/>
                </a:lnTo>
                <a:lnTo>
                  <a:pt x="7056120" y="1148715"/>
                </a:lnTo>
                <a:lnTo>
                  <a:pt x="0" y="1148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47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188679" y="419228"/>
            <a:ext cx="5455138" cy="6333111"/>
          </a:xfrm>
          <a:custGeom>
            <a:avLst/>
            <a:gdLst/>
            <a:ahLst/>
            <a:cxnLst/>
            <a:rect r="r" b="b" t="t" l="l"/>
            <a:pathLst>
              <a:path h="6333111" w="5455138">
                <a:moveTo>
                  <a:pt x="0" y="0"/>
                </a:moveTo>
                <a:lnTo>
                  <a:pt x="5455138" y="0"/>
                </a:lnTo>
                <a:lnTo>
                  <a:pt x="5455138" y="6333110"/>
                </a:lnTo>
                <a:lnTo>
                  <a:pt x="0" y="63331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477521" y="592016"/>
            <a:ext cx="6450460" cy="4563700"/>
          </a:xfrm>
          <a:custGeom>
            <a:avLst/>
            <a:gdLst/>
            <a:ahLst/>
            <a:cxnLst/>
            <a:rect r="r" b="b" t="t" l="l"/>
            <a:pathLst>
              <a:path h="4563700" w="6450460">
                <a:moveTo>
                  <a:pt x="0" y="0"/>
                </a:moveTo>
                <a:lnTo>
                  <a:pt x="6450460" y="0"/>
                </a:lnTo>
                <a:lnTo>
                  <a:pt x="6450460" y="4563700"/>
                </a:lnTo>
                <a:lnTo>
                  <a:pt x="0" y="4563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913837" y="5878581"/>
            <a:ext cx="5838526" cy="2532461"/>
          </a:xfrm>
          <a:custGeom>
            <a:avLst/>
            <a:gdLst/>
            <a:ahLst/>
            <a:cxnLst/>
            <a:rect r="r" b="b" t="t" l="l"/>
            <a:pathLst>
              <a:path h="2532461" w="5838526">
                <a:moveTo>
                  <a:pt x="0" y="0"/>
                </a:moveTo>
                <a:lnTo>
                  <a:pt x="5838526" y="0"/>
                </a:lnTo>
                <a:lnTo>
                  <a:pt x="5838526" y="2532461"/>
                </a:lnTo>
                <a:lnTo>
                  <a:pt x="0" y="25324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188679" y="4855075"/>
            <a:ext cx="4659276" cy="3106184"/>
          </a:xfrm>
          <a:custGeom>
            <a:avLst/>
            <a:gdLst/>
            <a:ahLst/>
            <a:cxnLst/>
            <a:rect r="r" b="b" t="t" l="l"/>
            <a:pathLst>
              <a:path h="3106184" w="4659276">
                <a:moveTo>
                  <a:pt x="0" y="0"/>
                </a:moveTo>
                <a:lnTo>
                  <a:pt x="4659276" y="0"/>
                </a:lnTo>
                <a:lnTo>
                  <a:pt x="4659276" y="3106184"/>
                </a:lnTo>
                <a:lnTo>
                  <a:pt x="0" y="3106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30347" y="3939507"/>
            <a:ext cx="5247174" cy="3364750"/>
          </a:xfrm>
          <a:custGeom>
            <a:avLst/>
            <a:gdLst/>
            <a:ahLst/>
            <a:cxnLst/>
            <a:rect r="r" b="b" t="t" l="l"/>
            <a:pathLst>
              <a:path h="3364750" w="5247174">
                <a:moveTo>
                  <a:pt x="0" y="0"/>
                </a:moveTo>
                <a:lnTo>
                  <a:pt x="5247174" y="0"/>
                </a:lnTo>
                <a:lnTo>
                  <a:pt x="5247174" y="3364750"/>
                </a:lnTo>
                <a:lnTo>
                  <a:pt x="0" y="336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03922" y="5682060"/>
            <a:ext cx="3983413" cy="1529542"/>
          </a:xfrm>
          <a:custGeom>
            <a:avLst/>
            <a:gdLst/>
            <a:ahLst/>
            <a:cxnLst/>
            <a:rect r="r" b="b" t="t" l="l"/>
            <a:pathLst>
              <a:path h="1529542" w="3983413">
                <a:moveTo>
                  <a:pt x="0" y="0"/>
                </a:moveTo>
                <a:lnTo>
                  <a:pt x="3983413" y="0"/>
                </a:lnTo>
                <a:lnTo>
                  <a:pt x="3983413" y="1529543"/>
                </a:lnTo>
                <a:lnTo>
                  <a:pt x="0" y="15295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99189" y="2414256"/>
            <a:ext cx="3592880" cy="2593406"/>
          </a:xfrm>
          <a:custGeom>
            <a:avLst/>
            <a:gdLst/>
            <a:ahLst/>
            <a:cxnLst/>
            <a:rect r="r" b="b" t="t" l="l"/>
            <a:pathLst>
              <a:path h="2593406" w="3592880">
                <a:moveTo>
                  <a:pt x="0" y="0"/>
                </a:moveTo>
                <a:lnTo>
                  <a:pt x="3592880" y="0"/>
                </a:lnTo>
                <a:lnTo>
                  <a:pt x="3592880" y="2593407"/>
                </a:lnTo>
                <a:lnTo>
                  <a:pt x="0" y="25934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949354" y="5587415"/>
            <a:ext cx="6525125" cy="3613288"/>
          </a:xfrm>
          <a:custGeom>
            <a:avLst/>
            <a:gdLst/>
            <a:ahLst/>
            <a:cxnLst/>
            <a:rect r="r" b="b" t="t" l="l"/>
            <a:pathLst>
              <a:path h="3613288" w="6525125">
                <a:moveTo>
                  <a:pt x="0" y="0"/>
                </a:moveTo>
                <a:lnTo>
                  <a:pt x="6525126" y="0"/>
                </a:lnTo>
                <a:lnTo>
                  <a:pt x="6525126" y="3613289"/>
                </a:lnTo>
                <a:lnTo>
                  <a:pt x="0" y="3613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949354" y="4565135"/>
            <a:ext cx="4822491" cy="1116926"/>
          </a:xfrm>
          <a:custGeom>
            <a:avLst/>
            <a:gdLst/>
            <a:ahLst/>
            <a:cxnLst/>
            <a:rect r="r" b="b" t="t" l="l"/>
            <a:pathLst>
              <a:path h="1116926" w="4822491">
                <a:moveTo>
                  <a:pt x="0" y="0"/>
                </a:moveTo>
                <a:lnTo>
                  <a:pt x="4822491" y="0"/>
                </a:lnTo>
                <a:lnTo>
                  <a:pt x="4822491" y="1116925"/>
                </a:lnTo>
                <a:lnTo>
                  <a:pt x="0" y="11169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03922" y="7955939"/>
            <a:ext cx="4212208" cy="1430314"/>
          </a:xfrm>
          <a:custGeom>
            <a:avLst/>
            <a:gdLst/>
            <a:ahLst/>
            <a:cxnLst/>
            <a:rect r="r" b="b" t="t" l="l"/>
            <a:pathLst>
              <a:path h="1430314" w="4212208">
                <a:moveTo>
                  <a:pt x="0" y="0"/>
                </a:moveTo>
                <a:lnTo>
                  <a:pt x="4212208" y="0"/>
                </a:lnTo>
                <a:lnTo>
                  <a:pt x="4212208" y="1430314"/>
                </a:lnTo>
                <a:lnTo>
                  <a:pt x="0" y="14303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708262" y="3132034"/>
            <a:ext cx="2102723" cy="1900336"/>
          </a:xfrm>
          <a:custGeom>
            <a:avLst/>
            <a:gdLst/>
            <a:ahLst/>
            <a:cxnLst/>
            <a:rect r="r" b="b" t="t" l="l"/>
            <a:pathLst>
              <a:path h="1900336" w="2102723">
                <a:moveTo>
                  <a:pt x="0" y="0"/>
                </a:moveTo>
                <a:lnTo>
                  <a:pt x="2102723" y="0"/>
                </a:lnTo>
                <a:lnTo>
                  <a:pt x="2102723" y="1900335"/>
                </a:lnTo>
                <a:lnTo>
                  <a:pt x="0" y="19003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949354" y="2341436"/>
            <a:ext cx="4764889" cy="1369524"/>
          </a:xfrm>
          <a:custGeom>
            <a:avLst/>
            <a:gdLst/>
            <a:ahLst/>
            <a:cxnLst/>
            <a:rect r="r" b="b" t="t" l="l"/>
            <a:pathLst>
              <a:path h="1369524" w="4764889">
                <a:moveTo>
                  <a:pt x="0" y="0"/>
                </a:moveTo>
                <a:lnTo>
                  <a:pt x="4764889" y="0"/>
                </a:lnTo>
                <a:lnTo>
                  <a:pt x="4764889" y="1369524"/>
                </a:lnTo>
                <a:lnTo>
                  <a:pt x="0" y="13695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26867" r="0" b="-121055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708262" y="4783719"/>
            <a:ext cx="1796682" cy="1796682"/>
          </a:xfrm>
          <a:custGeom>
            <a:avLst/>
            <a:gdLst/>
            <a:ahLst/>
            <a:cxnLst/>
            <a:rect r="r" b="b" t="t" l="l"/>
            <a:pathLst>
              <a:path h="1796682" w="1796682">
                <a:moveTo>
                  <a:pt x="0" y="0"/>
                </a:moveTo>
                <a:lnTo>
                  <a:pt x="1796683" y="0"/>
                </a:lnTo>
                <a:lnTo>
                  <a:pt x="1796683" y="1796683"/>
                </a:lnTo>
                <a:lnTo>
                  <a:pt x="0" y="17966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84390" y="942975"/>
            <a:ext cx="12775414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true">
                <a:solidFill>
                  <a:srgbClr val="0A0A8C"/>
                </a:solidFill>
                <a:latin typeface="Museo Sans Rounded 2 Semi-Bold"/>
                <a:ea typeface="Museo Sans Rounded 2 Semi-Bold"/>
                <a:cs typeface="Museo Sans Rounded 2 Semi-Bold"/>
                <a:sym typeface="Museo Sans Rounded 2 Semi-Bold"/>
              </a:rPr>
              <a:t>Parcerias fechadas e em prospecção</a:t>
            </a:r>
          </a:p>
        </p:txBody>
      </p:sp>
      <p:sp>
        <p:nvSpPr>
          <p:cNvPr name="Freeform 11" id="11" descr="A black background with a black square  Description automatically generated with medium confidence"/>
          <p:cNvSpPr/>
          <p:nvPr/>
        </p:nvSpPr>
        <p:spPr>
          <a:xfrm flipH="false" flipV="false" rot="0">
            <a:off x="17259300" y="5123598"/>
            <a:ext cx="880732" cy="542841"/>
          </a:xfrm>
          <a:custGeom>
            <a:avLst/>
            <a:gdLst/>
            <a:ahLst/>
            <a:cxnLst/>
            <a:rect r="r" b="b" t="t" l="l"/>
            <a:pathLst>
              <a:path h="542841" w="880732">
                <a:moveTo>
                  <a:pt x="0" y="0"/>
                </a:moveTo>
                <a:lnTo>
                  <a:pt x="880732" y="0"/>
                </a:lnTo>
                <a:lnTo>
                  <a:pt x="880732" y="542841"/>
                </a:lnTo>
                <a:lnTo>
                  <a:pt x="0" y="5428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0437" t="-66326" r="-21069" b="-63263"/>
            </a:stretch>
          </a:blipFill>
        </p:spPr>
      </p:sp>
      <p:sp>
        <p:nvSpPr>
          <p:cNvPr name="Freeform 12" id="12" descr="A blue arrow on a black background  Description automatically generated"/>
          <p:cNvSpPr/>
          <p:nvPr/>
        </p:nvSpPr>
        <p:spPr>
          <a:xfrm flipH="false" flipV="false" rot="0">
            <a:off x="880467" y="926992"/>
            <a:ext cx="903922" cy="870690"/>
          </a:xfrm>
          <a:custGeom>
            <a:avLst/>
            <a:gdLst/>
            <a:ahLst/>
            <a:cxnLst/>
            <a:rect r="r" b="b" t="t" l="l"/>
            <a:pathLst>
              <a:path h="870690" w="903922">
                <a:moveTo>
                  <a:pt x="0" y="0"/>
                </a:moveTo>
                <a:lnTo>
                  <a:pt x="903923" y="0"/>
                </a:lnTo>
                <a:lnTo>
                  <a:pt x="903923" y="870690"/>
                </a:lnTo>
                <a:lnTo>
                  <a:pt x="0" y="87069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-557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DAGqjoSIYec</dc:identifier>
  <dcterms:modified xsi:type="dcterms:W3CDTF">2011-08-01T06:04:30Z</dcterms:modified>
  <cp:revision>1</cp:revision>
  <dc:title>Reunião Presencial Junho 2025</dc:title>
</cp:coreProperties>
</file>