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33" r:id="rId2"/>
    <p:sldMasterId id="2147483765" r:id="rId3"/>
    <p:sldMasterId id="2147483778" r:id="rId4"/>
  </p:sldMasterIdLst>
  <p:notesMasterIdLst>
    <p:notesMasterId r:id="rId19"/>
  </p:notesMasterIdLst>
  <p:sldIdLst>
    <p:sldId id="272" r:id="rId5"/>
    <p:sldId id="274" r:id="rId6"/>
    <p:sldId id="275" r:id="rId7"/>
    <p:sldId id="273" r:id="rId8"/>
    <p:sldId id="276" r:id="rId9"/>
    <p:sldId id="277" r:id="rId10"/>
    <p:sldId id="278" r:id="rId11"/>
    <p:sldId id="279" r:id="rId12"/>
    <p:sldId id="269" r:id="rId13"/>
    <p:sldId id="280" r:id="rId14"/>
    <p:sldId id="282" r:id="rId15"/>
    <p:sldId id="281" r:id="rId16"/>
    <p:sldId id="283" r:id="rId17"/>
    <p:sldId id="26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DDCAB57-1242-8C47-89D5-9DFE4C220C73}">
          <p14:sldIdLst>
            <p14:sldId id="272"/>
            <p14:sldId id="274"/>
            <p14:sldId id="275"/>
            <p14:sldId id="273"/>
            <p14:sldId id="276"/>
            <p14:sldId id="277"/>
            <p14:sldId id="278"/>
            <p14:sldId id="279"/>
            <p14:sldId id="269"/>
            <p14:sldId id="280"/>
            <p14:sldId id="282"/>
            <p14:sldId id="281"/>
            <p14:sldId id="28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pos="756" userDrawn="1">
          <p15:clr>
            <a:srgbClr val="A4A3A4"/>
          </p15:clr>
        </p15:guide>
        <p15:guide id="2" pos="4081" userDrawn="1">
          <p15:clr>
            <a:srgbClr val="A4A3A4"/>
          </p15:clr>
        </p15:guide>
        <p15:guide id="3" orient="horz" pos="268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89"/>
    <a:srgbClr val="0070C0"/>
    <a:srgbClr val="E9822C"/>
    <a:srgbClr val="38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BB3A2-1862-4D71-97C5-8261951AFC3C}" v="1922" dt="2020-02-03T12:1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5"/>
    <p:restoredTop sz="92511"/>
  </p:normalViewPr>
  <p:slideViewPr>
    <p:cSldViewPr snapToGrid="0" snapToObjects="1">
      <p:cViewPr varScale="1">
        <p:scale>
          <a:sx n="79" d="100"/>
          <a:sy n="79" d="100"/>
        </p:scale>
        <p:origin x="768" y="96"/>
      </p:cViewPr>
      <p:guideLst>
        <p:guide pos="756"/>
        <p:guide pos="4081"/>
        <p:guide orient="horz" pos="2682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D9F19-6EDB-4744-829F-B79FD66B33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8699058-7AE0-4F8F-B084-87471A19D6FC}">
      <dgm:prSet phldrT="[Texto]" phldr="0"/>
      <dgm:spPr/>
      <dgm:t>
        <a:bodyPr/>
        <a:lstStyle/>
        <a:p>
          <a:r>
            <a:rPr lang="pt-BR" dirty="0" err="1">
              <a:latin typeface="Calibri Light" panose="020F0302020204030204"/>
            </a:rPr>
            <a:t>Event</a:t>
          </a:r>
          <a:endParaRPr lang="pt-BR" b="0" i="0" u="none" strike="noStrike" cap="none" baseline="0" noProof="0" dirty="0" err="1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E0020998-1D02-46EE-96D5-80470F9E7CE1}" type="parTrans" cxnId="{74689222-205A-45BB-A1B8-020ED6AB2F86}">
      <dgm:prSet/>
      <dgm:spPr/>
    </dgm:pt>
    <dgm:pt modelId="{616BE658-CC7C-45B1-A175-201E7B75139E}" type="sibTrans" cxnId="{74689222-205A-45BB-A1B8-020ED6AB2F86}">
      <dgm:prSet/>
      <dgm:spPr/>
    </dgm:pt>
    <dgm:pt modelId="{7A764BAA-29C9-4C6B-BED1-EE0FE246C049}">
      <dgm:prSet phldrT="[Texto]" phldr="0"/>
      <dgm:spPr/>
      <dgm:t>
        <a:bodyPr/>
        <a:lstStyle/>
        <a:p>
          <a:r>
            <a:rPr lang="pt-BR" dirty="0" err="1">
              <a:latin typeface="Calibri Light" panose="020F0302020204030204"/>
            </a:rPr>
            <a:t>Rule</a:t>
          </a:r>
          <a:endParaRPr lang="pt-BR" dirty="0" err="1"/>
        </a:p>
      </dgm:t>
    </dgm:pt>
    <dgm:pt modelId="{234B7687-3966-46F3-9FB2-166FBD18DC08}" type="parTrans" cxnId="{A4A97B91-B08B-4559-A9FC-CF04E6059272}">
      <dgm:prSet/>
      <dgm:spPr/>
    </dgm:pt>
    <dgm:pt modelId="{F8477887-4A52-4E40-85BD-96F8D3FA66F2}" type="sibTrans" cxnId="{A4A97B91-B08B-4559-A9FC-CF04E6059272}">
      <dgm:prSet/>
      <dgm:spPr/>
    </dgm:pt>
    <dgm:pt modelId="{F1A352F5-1219-4F63-B4CD-330439A3A87A}">
      <dgm:prSet phldrT="[Texto]" phldr="0"/>
      <dgm:spPr/>
      <dgm:t>
        <a:bodyPr/>
        <a:lstStyle/>
        <a:p>
          <a:r>
            <a:rPr lang="pt-BR" dirty="0" err="1">
              <a:latin typeface="Calibri Light" panose="020F0302020204030204"/>
            </a:rPr>
            <a:t>Action</a:t>
          </a:r>
          <a:endParaRPr lang="pt-BR" dirty="0" err="1"/>
        </a:p>
      </dgm:t>
    </dgm:pt>
    <dgm:pt modelId="{7D924F5A-5B34-44D0-B427-79764E00F969}" type="parTrans" cxnId="{ECCA4BC3-8CD4-4BA1-A121-277A3D33DF1A}">
      <dgm:prSet/>
      <dgm:spPr/>
    </dgm:pt>
    <dgm:pt modelId="{4EBDE5A1-6DAA-4E1C-BB1A-8058179898C7}" type="sibTrans" cxnId="{ECCA4BC3-8CD4-4BA1-A121-277A3D33DF1A}">
      <dgm:prSet/>
      <dgm:spPr/>
    </dgm:pt>
    <dgm:pt modelId="{8B057290-13A5-41AE-AC97-735868895782}" type="pres">
      <dgm:prSet presAssocID="{0A9D9F19-6EDB-4744-829F-B79FD66B33C3}" presName="Name0" presStyleCnt="0">
        <dgm:presLayoutVars>
          <dgm:dir/>
          <dgm:animLvl val="lvl"/>
          <dgm:resizeHandles val="exact"/>
        </dgm:presLayoutVars>
      </dgm:prSet>
      <dgm:spPr/>
    </dgm:pt>
    <dgm:pt modelId="{11052873-AF3B-43AB-A8CD-154B1AEFDF31}" type="pres">
      <dgm:prSet presAssocID="{08699058-7AE0-4F8F-B084-87471A19D6F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4A5DF5-444D-425A-98D6-F9A2F0A3928B}" type="pres">
      <dgm:prSet presAssocID="{616BE658-CC7C-45B1-A175-201E7B75139E}" presName="parTxOnlySpace" presStyleCnt="0"/>
      <dgm:spPr/>
    </dgm:pt>
    <dgm:pt modelId="{91415CDC-AFB4-431D-A2C4-C97282E32122}" type="pres">
      <dgm:prSet presAssocID="{7A764BAA-29C9-4C6B-BED1-EE0FE246C0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FF7F79-07E0-4D1F-9F9E-BAA30E8CF13B}" type="pres">
      <dgm:prSet presAssocID="{F8477887-4A52-4E40-85BD-96F8D3FA66F2}" presName="parTxOnlySpace" presStyleCnt="0"/>
      <dgm:spPr/>
    </dgm:pt>
    <dgm:pt modelId="{5E36FC7F-401B-4E15-B80E-699AAFAE7A7C}" type="pres">
      <dgm:prSet presAssocID="{F1A352F5-1219-4F63-B4CD-330439A3A87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91C0F1-497C-4416-B485-EFFA6E9D79F0}" type="presOf" srcId="{08699058-7AE0-4F8F-B084-87471A19D6FC}" destId="{11052873-AF3B-43AB-A8CD-154B1AEFDF31}" srcOrd="0" destOrd="0" presId="urn:microsoft.com/office/officeart/2005/8/layout/chevron1"/>
    <dgm:cxn modelId="{ECCA4BC3-8CD4-4BA1-A121-277A3D33DF1A}" srcId="{0A9D9F19-6EDB-4744-829F-B79FD66B33C3}" destId="{F1A352F5-1219-4F63-B4CD-330439A3A87A}" srcOrd="2" destOrd="0" parTransId="{7D924F5A-5B34-44D0-B427-79764E00F969}" sibTransId="{4EBDE5A1-6DAA-4E1C-BB1A-8058179898C7}"/>
    <dgm:cxn modelId="{449B6B55-8656-42C7-BCED-CA2C2D3B4EEA}" type="presOf" srcId="{0A9D9F19-6EDB-4744-829F-B79FD66B33C3}" destId="{8B057290-13A5-41AE-AC97-735868895782}" srcOrd="0" destOrd="0" presId="urn:microsoft.com/office/officeart/2005/8/layout/chevron1"/>
    <dgm:cxn modelId="{74689222-205A-45BB-A1B8-020ED6AB2F86}" srcId="{0A9D9F19-6EDB-4744-829F-B79FD66B33C3}" destId="{08699058-7AE0-4F8F-B084-87471A19D6FC}" srcOrd="0" destOrd="0" parTransId="{E0020998-1D02-46EE-96D5-80470F9E7CE1}" sibTransId="{616BE658-CC7C-45B1-A175-201E7B75139E}"/>
    <dgm:cxn modelId="{909AE299-2037-473A-A96B-86DA6A93323F}" type="presOf" srcId="{F1A352F5-1219-4F63-B4CD-330439A3A87A}" destId="{5E36FC7F-401B-4E15-B80E-699AAFAE7A7C}" srcOrd="0" destOrd="0" presId="urn:microsoft.com/office/officeart/2005/8/layout/chevron1"/>
    <dgm:cxn modelId="{A4A97B91-B08B-4559-A9FC-CF04E6059272}" srcId="{0A9D9F19-6EDB-4744-829F-B79FD66B33C3}" destId="{7A764BAA-29C9-4C6B-BED1-EE0FE246C049}" srcOrd="1" destOrd="0" parTransId="{234B7687-3966-46F3-9FB2-166FBD18DC08}" sibTransId="{F8477887-4A52-4E40-85BD-96F8D3FA66F2}"/>
    <dgm:cxn modelId="{784886C1-C68F-40C2-A6A6-F62390056907}" type="presOf" srcId="{7A764BAA-29C9-4C6B-BED1-EE0FE246C049}" destId="{91415CDC-AFB4-431D-A2C4-C97282E32122}" srcOrd="0" destOrd="0" presId="urn:microsoft.com/office/officeart/2005/8/layout/chevron1"/>
    <dgm:cxn modelId="{3FE0F1CB-A4A5-44D7-9564-F8715DC01DEF}" type="presParOf" srcId="{8B057290-13A5-41AE-AC97-735868895782}" destId="{11052873-AF3B-43AB-A8CD-154B1AEFDF31}" srcOrd="0" destOrd="0" presId="urn:microsoft.com/office/officeart/2005/8/layout/chevron1"/>
    <dgm:cxn modelId="{F1A3AD3D-97F6-4872-8F23-C3CAFBB09BB2}" type="presParOf" srcId="{8B057290-13A5-41AE-AC97-735868895782}" destId="{464A5DF5-444D-425A-98D6-F9A2F0A3928B}" srcOrd="1" destOrd="0" presId="urn:microsoft.com/office/officeart/2005/8/layout/chevron1"/>
    <dgm:cxn modelId="{543CF590-4967-438A-B261-0D7890342186}" type="presParOf" srcId="{8B057290-13A5-41AE-AC97-735868895782}" destId="{91415CDC-AFB4-431D-A2C4-C97282E32122}" srcOrd="2" destOrd="0" presId="urn:microsoft.com/office/officeart/2005/8/layout/chevron1"/>
    <dgm:cxn modelId="{1B84102F-CC37-4C2F-B6D7-5F8F841C54A5}" type="presParOf" srcId="{8B057290-13A5-41AE-AC97-735868895782}" destId="{2DFF7F79-07E0-4D1F-9F9E-BAA30E8CF13B}" srcOrd="3" destOrd="0" presId="urn:microsoft.com/office/officeart/2005/8/layout/chevron1"/>
    <dgm:cxn modelId="{281BB1AA-913E-404B-8DD3-EBCA85053D9A}" type="presParOf" srcId="{8B057290-13A5-41AE-AC97-735868895782}" destId="{5E36FC7F-401B-4E15-B80E-699AAFAE7A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998A4-5896-274A-B79D-547E2078A0C5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B8A09-60BB-E44D-8C44-7AE875F24A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B8A09-60BB-E44D-8C44-7AE875F24A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4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-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80E021F-67E2-FB42-997F-4B0D471A7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96" y="2679650"/>
            <a:ext cx="9431867" cy="48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i="0" baseline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defRPr>
            </a:lvl1pPr>
          </a:lstStyle>
          <a:p>
            <a:r>
              <a:rPr lang="pt-BR" dirty="0"/>
              <a:t>Título da palestra em até 3 linhas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1D92ED7-5718-1141-AB9C-ADC8D1DA76E5}"/>
              </a:ext>
            </a:extLst>
          </p:cNvPr>
          <p:cNvSpPr txBox="1"/>
          <p:nvPr userDrawn="1"/>
        </p:nvSpPr>
        <p:spPr>
          <a:xfrm>
            <a:off x="-753686" y="714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800" dirty="0"/>
          </a:p>
        </p:txBody>
      </p:sp>
      <p:sp>
        <p:nvSpPr>
          <p:cNvPr id="15" name="Espaço Reservado para Conteúdo 14">
            <a:extLst>
              <a:ext uri="{FF2B5EF4-FFF2-40B4-BE49-F238E27FC236}">
                <a16:creationId xmlns:a16="http://schemas.microsoft.com/office/drawing/2014/main" xmlns="" id="{3690A3A9-124E-534B-A1E8-736C4D31B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5696" y="4373015"/>
            <a:ext cx="9431867" cy="348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Nome do(a) palestrante:</a:t>
            </a: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xmlns="" id="{AC65E889-CA38-2544-A64D-54B2016ADE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6300" y="5229225"/>
            <a:ext cx="9431867" cy="340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Área:</a:t>
            </a:r>
          </a:p>
        </p:txBody>
      </p:sp>
    </p:spTree>
    <p:extLst>
      <p:ext uri="{BB962C8B-B14F-4D97-AF65-F5344CB8AC3E}">
        <p14:creationId xmlns:p14="http://schemas.microsoft.com/office/powerpoint/2010/main" val="83673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8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8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0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5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HA_DIVIS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796464D-A010-1345-9F23-5E5AF44AD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62792" y="2842290"/>
            <a:ext cx="9709267" cy="54099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="1" i="0" baseline="0">
                <a:solidFill>
                  <a:srgbClr val="174489"/>
                </a:solidFill>
              </a:defRPr>
            </a:lvl1pPr>
          </a:lstStyle>
          <a:p>
            <a:r>
              <a:rPr lang="pt-BR" dirty="0"/>
              <a:t>Título da folha divisória</a:t>
            </a:r>
          </a:p>
        </p:txBody>
      </p:sp>
    </p:spTree>
    <p:extLst>
      <p:ext uri="{BB962C8B-B14F-4D97-AF65-F5344CB8AC3E}">
        <p14:creationId xmlns:p14="http://schemas.microsoft.com/office/powerpoint/2010/main" val="62238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0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8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774700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+ imagem</a:t>
            </a:r>
          </a:p>
        </p:txBody>
      </p:sp>
    </p:spTree>
    <p:extLst>
      <p:ext uri="{BB962C8B-B14F-4D97-AF65-F5344CB8AC3E}">
        <p14:creationId xmlns:p14="http://schemas.microsoft.com/office/powerpoint/2010/main" val="1264468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4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8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5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9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5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2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89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28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2794AA4-9FDA-734D-B0FD-53805D6660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09305" y="2510963"/>
            <a:ext cx="8877300" cy="41088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300" b="1" i="0" baseline="0">
                <a:solidFill>
                  <a:srgbClr val="FFC000"/>
                </a:solidFill>
              </a:defRPr>
            </a:lvl1pPr>
          </a:lstStyle>
          <a:p>
            <a:r>
              <a:rPr lang="pt-BR" dirty="0"/>
              <a:t>Obrigado(a)!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C772D4A2-DA34-D841-B933-19A683585F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09651" y="3300413"/>
            <a:ext cx="88773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Nome do palestrante: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6B1A6908-B7C9-1742-8B38-707BCCD9775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9305" y="4048313"/>
            <a:ext cx="88773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Contato:</a:t>
            </a:r>
          </a:p>
        </p:txBody>
      </p:sp>
    </p:spTree>
    <p:extLst>
      <p:ext uri="{BB962C8B-B14F-4D97-AF65-F5344CB8AC3E}">
        <p14:creationId xmlns:p14="http://schemas.microsoft.com/office/powerpoint/2010/main" val="159022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774700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xmlns="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801" y="2178050"/>
            <a:ext cx="11216217" cy="341632"/>
          </a:xfrm>
        </p:spPr>
        <p:txBody>
          <a:bodyPr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 dirty="0"/>
              <a:t>Texto corrido em 1 COLUNA</a:t>
            </a:r>
          </a:p>
        </p:txBody>
      </p:sp>
    </p:spTree>
    <p:extLst>
      <p:ext uri="{BB962C8B-B14F-4D97-AF65-F5344CB8AC3E}">
        <p14:creationId xmlns:p14="http://schemas.microsoft.com/office/powerpoint/2010/main" val="413710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-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75ACF7DF-F6AB-0249-A2C0-88A65B8770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60651" y="398492"/>
            <a:ext cx="7747000" cy="341341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Editar título da palestra em até 2 linhas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08284F07-0B0E-564A-AF0C-63ED02BF34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262" y="1520825"/>
            <a:ext cx="11216639" cy="341226"/>
          </a:xfrm>
        </p:spPr>
        <p:txBody>
          <a:bodyPr>
            <a:normAutofit/>
          </a:bodyPr>
          <a:lstStyle>
            <a:lvl1pPr marL="0" indent="0">
              <a:buNone/>
              <a:defRPr sz="1800" b="1" i="0" baseline="0"/>
            </a:lvl1pPr>
          </a:lstStyle>
          <a:p>
            <a:r>
              <a:rPr lang="pt-BR" dirty="0"/>
              <a:t>Editar título do texto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xmlns="" id="{8C96EDCB-A0B3-1842-BD70-54EB1FAD3B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1801" y="2178050"/>
            <a:ext cx="11216217" cy="431400"/>
          </a:xfrm>
        </p:spPr>
        <p:txBody>
          <a:bodyPr numCol="2" spcCol="396000">
            <a:spAutoFit/>
          </a:bodyPr>
          <a:lstStyle>
            <a:lvl1pPr marL="0" indent="0" algn="just">
              <a:spcBef>
                <a:spcPts val="0"/>
              </a:spcBef>
              <a:spcAft>
                <a:spcPts val="700"/>
              </a:spcAft>
              <a:buNone/>
              <a:defRPr sz="1800" baseline="0"/>
            </a:lvl1pPr>
          </a:lstStyle>
          <a:p>
            <a:r>
              <a:rPr lang="pt-BR" dirty="0"/>
              <a:t>Texto corrido em 2 COLUNAS</a:t>
            </a:r>
          </a:p>
        </p:txBody>
      </p:sp>
    </p:spTree>
    <p:extLst>
      <p:ext uri="{BB962C8B-B14F-4D97-AF65-F5344CB8AC3E}">
        <p14:creationId xmlns:p14="http://schemas.microsoft.com/office/powerpoint/2010/main" val="13519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9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5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6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7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25BF0D-286E-B845-B92C-5CFDCE22AC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783B194-0FB5-B34F-8F1C-2FFB71C7E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5903" y="139363"/>
            <a:ext cx="2330506" cy="8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87AEF79-57CB-3149-A008-610B7DA876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A93BDA9-D275-804B-9C8D-DEF7B773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85B4446-293F-3F4A-808E-09DAC874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A0D80-AF09-B346-9774-CD5FE1A6C9B1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B188A3-25E3-2E48-BDC9-2BD8A60E3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7B68426-B8BF-0D4F-88FC-EBAA3830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ED72-45A9-1F43-B4C5-7ADB0F3426B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FF71AAAE-A8E7-E243-B6C3-95FFAB6BBE66}"/>
              </a:ext>
            </a:extLst>
          </p:cNvPr>
          <p:cNvSpPr/>
          <p:nvPr userDrawn="1"/>
        </p:nvSpPr>
        <p:spPr>
          <a:xfrm>
            <a:off x="2283230" y="228600"/>
            <a:ext cx="60959" cy="6192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76B7B21-08AF-DE47-89AA-0FB018CFD5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9672" y="305121"/>
            <a:ext cx="1620000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538E59D7-C1C5-DD46-900E-6BD479C0A61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03F40E8-7F42-2141-961B-C4F93200EFF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96667" y="464943"/>
            <a:ext cx="1620000" cy="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B95F47FB-953F-E946-9F2A-1C8E2C6F5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14632"/>
          <a:stretch/>
        </p:blipFill>
        <p:spPr>
          <a:xfrm>
            <a:off x="1" y="0"/>
            <a:ext cx="12192000" cy="585453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DF98A5E-4ADD-5048-8BA2-1FF5B6097C4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46306" y="6003618"/>
            <a:ext cx="9000000" cy="6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08A3761B-951F-4040-98DC-D79EB4FD9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159" y="2679650"/>
            <a:ext cx="9431867" cy="487500"/>
          </a:xfrm>
        </p:spPr>
        <p:txBody>
          <a:bodyPr anchor="t"/>
          <a:lstStyle/>
          <a:p>
            <a:r>
              <a:rPr lang="pt-BR">
                <a:cs typeface="Calibri"/>
              </a:rPr>
              <a:t>Automação baseada em eventos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C8D06F0A-D525-7E46-BF71-C1E418393D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159" y="4373015"/>
            <a:ext cx="9431867" cy="348615"/>
          </a:xfrm>
        </p:spPr>
        <p:txBody>
          <a:bodyPr anchor="t"/>
          <a:lstStyle/>
          <a:p>
            <a:r>
              <a:rPr lang="pt-BR" dirty="0">
                <a:cs typeface="Calibri"/>
              </a:rPr>
              <a:t>Paulo Junior</a:t>
            </a:r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xmlns="" id="{0F6DD3DA-198F-8B43-85A6-A910EC5F16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7763" y="5229225"/>
            <a:ext cx="9431867" cy="340302"/>
          </a:xfrm>
        </p:spPr>
        <p:txBody>
          <a:bodyPr anchor="t"/>
          <a:lstStyle/>
          <a:p>
            <a:r>
              <a:rPr lang="pt-BR" dirty="0">
                <a:cs typeface="Calibri"/>
              </a:rPr>
              <a:t>Gerência de Tecnologia da Informação</a:t>
            </a:r>
          </a:p>
          <a:p>
            <a:r>
              <a:rPr lang="pt-BR" dirty="0">
                <a:cs typeface="Calibri"/>
              </a:rPr>
              <a:t>Diretoria de Engenharia e Operações</a:t>
            </a:r>
          </a:p>
        </p:txBody>
      </p:sp>
    </p:spTree>
    <p:extLst>
      <p:ext uri="{BB962C8B-B14F-4D97-AF65-F5344CB8AC3E}">
        <p14:creationId xmlns:p14="http://schemas.microsoft.com/office/powerpoint/2010/main" val="97587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Um pouco de detalhes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5272CC-0524-4C46-A0C0-DB89BD8ED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O que podemos fazer com o </a:t>
            </a:r>
            <a:r>
              <a:rPr lang="pt-BR" err="1">
                <a:cs typeface="Calibri"/>
              </a:rPr>
              <a:t>Stackstorm</a:t>
            </a:r>
            <a:r>
              <a:rPr lang="pt-BR" dirty="0">
                <a:cs typeface="Calibri"/>
              </a:rPr>
              <a:t>?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44CADA4-0897-4ADA-AD48-BDF369C0486D}"/>
              </a:ext>
            </a:extLst>
          </p:cNvPr>
          <p:cNvSpPr txBox="1"/>
          <p:nvPr/>
        </p:nvSpPr>
        <p:spPr>
          <a:xfrm>
            <a:off x="537883" y="2402541"/>
            <a:ext cx="93053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/>
              <a:t>Auto-Remediação (Auto atendimento de alertas de monitoramento).</a:t>
            </a:r>
            <a:endParaRPr lang="pt-BR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Automação de rotinas de segurança.</a:t>
            </a:r>
            <a:endParaRPr lang="pt-B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ChatOps.</a:t>
            </a:r>
            <a:endParaRPr lang="pt-B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CI/CD (Integração contínua).</a:t>
            </a: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42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>
                <a:cs typeface="Calibri"/>
              </a:rPr>
              <a:t>Exemplo de Integração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5272CC-0524-4C46-A0C0-DB89BD8ED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cs typeface="Calibri"/>
              </a:rPr>
              <a:t>Ansible + ChatOps + Stackstorm</a:t>
            </a:r>
            <a:endParaRPr lang="pt-BR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xmlns="" id="{7CA4DBF5-C9A4-44B7-BAE1-4204F684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38" y="2242733"/>
            <a:ext cx="9688010" cy="37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>
                <a:cs typeface="Calibri"/>
              </a:rPr>
              <a:t>Próximos passos</a:t>
            </a: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4443B5A-9DD6-44F4-B428-BC069AE90F42}"/>
              </a:ext>
            </a:extLst>
          </p:cNvPr>
          <p:cNvSpPr txBox="1"/>
          <p:nvPr/>
        </p:nvSpPr>
        <p:spPr>
          <a:xfrm>
            <a:off x="537883" y="2402541"/>
            <a:ext cx="93053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/>
              <a:t>Parceria entre a DPD e DEO para uso de uma única ferramenta compartilhando experiências</a:t>
            </a:r>
            <a:endParaRPr lang="pt-BR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Possível projeto piloto iniciando entre a GTI/DPD para uso na Operação de Serviços</a:t>
            </a:r>
            <a:endParaRPr lang="pt-B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cs typeface="Calibri"/>
              </a:rPr>
              <a:t>Integração entre as ferramentas de monitoramento da RNP + Stackstorm + RocketChat</a:t>
            </a:r>
            <a:endParaRPr lang="pt-BR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1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>
                <a:cs typeface="Calibri"/>
              </a:rPr>
              <a:t>Dúvidas?</a:t>
            </a:r>
            <a:endParaRPr lang="pt-BR"/>
          </a:p>
        </p:txBody>
      </p:sp>
      <p:pic>
        <p:nvPicPr>
          <p:cNvPr id="3" name="Imagem 3" descr="Uma imagem contendo desenho&#10;&#10;Descrição gerada com muito alta confiança">
            <a:extLst>
              <a:ext uri="{FF2B5EF4-FFF2-40B4-BE49-F238E27FC236}">
                <a16:creationId xmlns:a16="http://schemas.microsoft.com/office/drawing/2014/main" xmlns="" id="{049CD6FE-C9A1-41A9-8C90-E21F2631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56" y="2320966"/>
            <a:ext cx="5280949" cy="33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3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514CB3E7-D4BF-C346-B135-D086CAD059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t">
            <a:spAutoFit/>
          </a:bodyPr>
          <a:lstStyle/>
          <a:p>
            <a:r>
              <a:rPr lang="pt-BR">
                <a:cs typeface="Calibri"/>
              </a:rPr>
              <a:t>Obrigado.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5432FD6-AB76-744C-B930-775AC5D3C4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t">
            <a:spAutoFit/>
          </a:bodyPr>
          <a:lstStyle/>
          <a:p>
            <a:r>
              <a:rPr lang="pt-BR">
                <a:cs typeface="Calibri"/>
              </a:rPr>
              <a:t>Paulo Junior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3D8C53-6886-AA47-A65A-48B1096C48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t">
            <a:spAutoFit/>
          </a:bodyPr>
          <a:lstStyle/>
          <a:p>
            <a:r>
              <a:rPr lang="pt-BR">
                <a:cs typeface="Calibri"/>
              </a:rPr>
              <a:t>paulo.junior@rnp.br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36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E8900A59-FFE7-1743-9A54-395A00D1880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Resumo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4842225-2219-F940-9031-F0B16E4C80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Objetivos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B706FBF-7D41-8047-AF6A-7629DFBC7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801" y="2178050"/>
            <a:ext cx="11216217" cy="1358834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pt-BR" dirty="0">
                <a:cs typeface="Calibri"/>
              </a:rPr>
              <a:t>Apresentar o que é </a:t>
            </a:r>
            <a:r>
              <a:rPr lang="pt-BR" dirty="0" err="1">
                <a:cs typeface="Calibri"/>
              </a:rPr>
              <a:t>Stackstorm</a:t>
            </a:r>
            <a:r>
              <a:rPr lang="pt-BR" dirty="0">
                <a:cs typeface="Calibri"/>
              </a:rPr>
              <a:t>.</a:t>
            </a:r>
            <a:endParaRPr lang="pt-BR"/>
          </a:p>
          <a:p>
            <a:r>
              <a:rPr lang="pt-BR">
                <a:cs typeface="Calibri"/>
              </a:rPr>
              <a:t>Entender sua aplicabilidade.</a:t>
            </a:r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Compartilhar o propósito e os benefícios de uso da ferramenta entre DEO/DPD.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87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CB2910C9-7E34-B84F-9DC9-E1F7C8EDB9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Automação baseada em eventos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3A1A24-4575-C841-974C-9046E15BCD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Afinal, o que é </a:t>
            </a:r>
            <a:r>
              <a:rPr lang="pt-BR" dirty="0" err="1">
                <a:cs typeface="Calibri"/>
              </a:rPr>
              <a:t>Stackstorm</a:t>
            </a:r>
            <a:r>
              <a:rPr lang="pt-BR" dirty="0">
                <a:cs typeface="Calibri"/>
              </a:rPr>
              <a:t>?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9A43376-807D-4CA0-978D-A6E038BE0EC3}"/>
              </a:ext>
            </a:extLst>
          </p:cNvPr>
          <p:cNvSpPr txBox="1"/>
          <p:nvPr/>
        </p:nvSpPr>
        <p:spPr>
          <a:xfrm>
            <a:off x="430306" y="2178424"/>
            <a:ext cx="108741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É</a:t>
            </a:r>
            <a:r>
              <a:rPr lang="pt-BR" dirty="0">
                <a:ea typeface="+mn-lt"/>
                <a:cs typeface="+mn-lt"/>
              </a:rPr>
              <a:t> uma poderosa ferramenta open-</a:t>
            </a:r>
            <a:r>
              <a:rPr lang="pt-BR" dirty="0" err="1">
                <a:ea typeface="+mn-lt"/>
                <a:cs typeface="+mn-lt"/>
              </a:rPr>
              <a:t>source</a:t>
            </a:r>
            <a:r>
              <a:rPr lang="pt-BR" dirty="0">
                <a:ea typeface="+mn-lt"/>
                <a:cs typeface="+mn-lt"/>
              </a:rPr>
              <a:t> de automação que pode integrar diversas aplicações, serviços e workflows. Extensível, flexível e construído para </a:t>
            </a:r>
            <a:r>
              <a:rPr lang="pt-BR" dirty="0" err="1">
                <a:ea typeface="+mn-lt"/>
                <a:cs typeface="+mn-lt"/>
              </a:rPr>
              <a:t>DevOps</a:t>
            </a:r>
            <a:r>
              <a:rPr lang="pt-BR" dirty="0">
                <a:ea typeface="+mn-lt"/>
                <a:cs typeface="+mn-lt"/>
              </a:rPr>
              <a:t> e </a:t>
            </a:r>
            <a:r>
              <a:rPr lang="pt-BR" dirty="0" err="1">
                <a:ea typeface="+mn-lt"/>
                <a:cs typeface="+mn-lt"/>
              </a:rPr>
              <a:t>ChatOps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>
              <a:cs typeface="Calibri"/>
            </a:endParaRPr>
          </a:p>
        </p:txBody>
      </p:sp>
      <p:graphicFrame>
        <p:nvGraphicFramePr>
          <p:cNvPr id="116" name="Diagrama 116">
            <a:extLst>
              <a:ext uri="{FF2B5EF4-FFF2-40B4-BE49-F238E27FC236}">
                <a16:creationId xmlns:a16="http://schemas.microsoft.com/office/drawing/2014/main" xmlns="" id="{B238A79D-8ACA-4E9D-B5DB-4108C1DC8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904031"/>
              </p:ext>
            </p:extLst>
          </p:nvPr>
        </p:nvGraphicFramePr>
        <p:xfrm>
          <a:off x="3756212" y="260424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36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IFTTT – </a:t>
            </a:r>
            <a:r>
              <a:rPr lang="pt-BR" dirty="0" err="1">
                <a:cs typeface="Calibri"/>
              </a:rPr>
              <a:t>If</a:t>
            </a:r>
            <a:r>
              <a:rPr lang="pt-BR" dirty="0">
                <a:cs typeface="Calibri"/>
              </a:rPr>
              <a:t> </a:t>
            </a:r>
            <a:r>
              <a:rPr lang="pt-BR" dirty="0" err="1">
                <a:cs typeface="Calibri"/>
              </a:rPr>
              <a:t>this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then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that</a:t>
            </a:r>
            <a:endParaRPr lang="pt-BR" dirty="0" err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5272CC-0524-4C46-A0C0-DB89BD8ED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Mas como funciona essa automação baseada em eventos? </a:t>
            </a:r>
            <a:endParaRPr lang="pt-BR" dirty="0"/>
          </a:p>
        </p:txBody>
      </p:sp>
      <p:pic>
        <p:nvPicPr>
          <p:cNvPr id="4" name="Imagem 4" descr="Uma imagem contendo screenshot, texto&#10;&#10;Descrição gerada com muito alta confiança">
            <a:extLst>
              <a:ext uri="{FF2B5EF4-FFF2-40B4-BE49-F238E27FC236}">
                <a16:creationId xmlns:a16="http://schemas.microsoft.com/office/drawing/2014/main" xmlns="" id="{4B99B5EA-1059-4F04-9A99-9DD7D34FA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96" y="2077003"/>
            <a:ext cx="8202704" cy="46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9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 err="1">
                <a:cs typeface="Calibri"/>
              </a:rPr>
              <a:t>Screenshot</a:t>
            </a:r>
            <a:endParaRPr lang="pt-BR" dirty="0" err="1"/>
          </a:p>
        </p:txBody>
      </p:sp>
      <p:pic>
        <p:nvPicPr>
          <p:cNvPr id="4" name="Imagem 4" descr="Tela de celular com publicação numa rede social&#10;&#10;Descrição gerada com alta confiança">
            <a:extLst>
              <a:ext uri="{FF2B5EF4-FFF2-40B4-BE49-F238E27FC236}">
                <a16:creationId xmlns:a16="http://schemas.microsoft.com/office/drawing/2014/main" xmlns="" id="{5B7C155F-25AA-42E2-91A5-3B962DA0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1148179"/>
            <a:ext cx="10650070" cy="567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Uma imagem contendo screenshot&#10;&#10;Descrição gerada com muito alta confiança">
            <a:extLst>
              <a:ext uri="{FF2B5EF4-FFF2-40B4-BE49-F238E27FC236}">
                <a16:creationId xmlns:a16="http://schemas.microsoft.com/office/drawing/2014/main" xmlns="" id="{38E76658-1B2F-4D81-B905-F0B40349F0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95610" y="3428563"/>
            <a:ext cx="10998540" cy="1497788"/>
          </a:xfrm>
        </p:spPr>
      </p:pic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xmlns="" id="{E7296114-35A2-4E9C-BEEC-5E5E749865EE}"/>
              </a:ext>
            </a:extLst>
          </p:cNvPr>
          <p:cNvSpPr txBox="1">
            <a:spLocks/>
          </p:cNvSpPr>
          <p:nvPr/>
        </p:nvSpPr>
        <p:spPr>
          <a:xfrm>
            <a:off x="2660651" y="398492"/>
            <a:ext cx="7747000" cy="341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cs typeface="Calibri"/>
              </a:rPr>
              <a:t>Definindo IFTTT – </a:t>
            </a:r>
            <a:r>
              <a:rPr lang="pt-BR" dirty="0" err="1">
                <a:cs typeface="Calibri"/>
              </a:rPr>
              <a:t>If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this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than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that</a:t>
            </a:r>
            <a:endParaRPr lang="pt-BR" dirty="0" err="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09E3C65-E164-455E-9137-DF8C00F8F7AA}"/>
              </a:ext>
            </a:extLst>
          </p:cNvPr>
          <p:cNvSpPr txBox="1"/>
          <p:nvPr/>
        </p:nvSpPr>
        <p:spPr>
          <a:xfrm>
            <a:off x="5334000" y="199912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400" dirty="0" err="1"/>
              <a:t>Rule</a:t>
            </a:r>
            <a:endParaRPr lang="pt-BR" sz="2400"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EB7511F-DD2E-498E-B08D-75FC4216721C}"/>
              </a:ext>
            </a:extLst>
          </p:cNvPr>
          <p:cNvSpPr txBox="1"/>
          <p:nvPr/>
        </p:nvSpPr>
        <p:spPr>
          <a:xfrm>
            <a:off x="8435228" y="572788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400" dirty="0" err="1"/>
              <a:t>Action</a:t>
            </a:r>
            <a:endParaRPr lang="pt-BR" sz="2400"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D16FB3D-8E2B-4B5C-A40E-03BD826F3D79}"/>
              </a:ext>
            </a:extLst>
          </p:cNvPr>
          <p:cNvSpPr txBox="1"/>
          <p:nvPr/>
        </p:nvSpPr>
        <p:spPr>
          <a:xfrm>
            <a:off x="1612526" y="572732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400" dirty="0" err="1">
                <a:cs typeface="Calibri"/>
              </a:rPr>
              <a:t>Event</a:t>
            </a:r>
            <a:endParaRPr lang="pt-BR" sz="2400">
              <a:cs typeface="Calibri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2C8B186C-E65D-4CE4-B371-B697ADA68571}"/>
              </a:ext>
            </a:extLst>
          </p:cNvPr>
          <p:cNvCxnSpPr/>
          <p:nvPr/>
        </p:nvCxnSpPr>
        <p:spPr>
          <a:xfrm flipV="1">
            <a:off x="1907802" y="5103720"/>
            <a:ext cx="591671" cy="618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E72475C1-CF59-497F-9A4C-991EAD224D6D}"/>
              </a:ext>
            </a:extLst>
          </p:cNvPr>
          <p:cNvCxnSpPr>
            <a:cxnSpLocks/>
          </p:cNvCxnSpPr>
          <p:nvPr/>
        </p:nvCxnSpPr>
        <p:spPr>
          <a:xfrm flipH="1" flipV="1">
            <a:off x="8272744" y="5085791"/>
            <a:ext cx="304799" cy="654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BD425CCA-3938-487F-A230-18EAF9DB9005}"/>
              </a:ext>
            </a:extLst>
          </p:cNvPr>
          <p:cNvCxnSpPr>
            <a:cxnSpLocks/>
          </p:cNvCxnSpPr>
          <p:nvPr/>
        </p:nvCxnSpPr>
        <p:spPr>
          <a:xfrm flipH="1">
            <a:off x="4776508" y="2360519"/>
            <a:ext cx="833717" cy="932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5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Como tudo isso se encaixa?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5272CC-0524-4C46-A0C0-DB89BD8ED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Principais ingredientes</a:t>
            </a:r>
            <a:endParaRPr lang="pt-BR" dirty="0"/>
          </a:p>
        </p:txBody>
      </p:sp>
      <p:pic>
        <p:nvPicPr>
          <p:cNvPr id="4" name="Imagem 4" descr="Tela de celular com publicação numa rede social&#10;&#10;Descrição gerada com alta confiança">
            <a:extLst>
              <a:ext uri="{FF2B5EF4-FFF2-40B4-BE49-F238E27FC236}">
                <a16:creationId xmlns:a16="http://schemas.microsoft.com/office/drawing/2014/main" xmlns="" id="{3E4D74AA-31A9-4699-A17B-2EA8AB47C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2017676"/>
            <a:ext cx="10999692" cy="46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10F7C4D-CEEE-A54C-BFD6-313851939D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pt-BR" dirty="0">
                <a:cs typeface="Calibri"/>
              </a:rPr>
              <a:t>Como tudo isso se encaixa?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45272CC-0524-4C46-A0C0-DB89BD8ED5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Exemplo de automação</a:t>
            </a:r>
            <a:endParaRPr lang="pt-BR" dirty="0"/>
          </a:p>
        </p:txBody>
      </p:sp>
      <p:pic>
        <p:nvPicPr>
          <p:cNvPr id="5" name="Imagem 5" descr="Uma imagem contendo texto&#10;&#10;Descrição gerada com muito alta confiança">
            <a:extLst>
              <a:ext uri="{FF2B5EF4-FFF2-40B4-BE49-F238E27FC236}">
                <a16:creationId xmlns:a16="http://schemas.microsoft.com/office/drawing/2014/main" xmlns="" id="{08D61569-5509-45D7-BFD1-7E72268B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1937574"/>
            <a:ext cx="8633011" cy="4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E19B0024-C80B-3240-BA3A-3B29684CFA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r>
              <a:rPr lang="pt-BR" dirty="0"/>
              <a:t>Afinal, o que pode então ser automatizado?</a:t>
            </a:r>
          </a:p>
        </p:txBody>
      </p:sp>
    </p:spTree>
    <p:extLst>
      <p:ext uri="{BB962C8B-B14F-4D97-AF65-F5344CB8AC3E}">
        <p14:creationId xmlns:p14="http://schemas.microsoft.com/office/powerpoint/2010/main" val="2790560704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ar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ersonalizar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1236</TotalTime>
  <Words>181</Words>
  <Application>Microsoft Office PowerPoint</Application>
  <PresentationFormat>Widescreen</PresentationFormat>
  <Paragraphs>44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CAPA</vt:lpstr>
      <vt:lpstr>1_Personalizar design</vt:lpstr>
      <vt:lpstr>4_Personalizar design</vt:lpstr>
      <vt:lpstr>5_Personalizar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Leandro Neumann Ciuffo</cp:lastModifiedBy>
  <cp:revision>499</cp:revision>
  <dcterms:created xsi:type="dcterms:W3CDTF">2018-03-07T20:10:48Z</dcterms:created>
  <dcterms:modified xsi:type="dcterms:W3CDTF">2020-02-03T13:51:30Z</dcterms:modified>
</cp:coreProperties>
</file>