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  <p:sldMasterId id="2147483672" r:id="rId2"/>
    <p:sldMasterId id="2147483674" r:id="rId3"/>
    <p:sldMasterId id="2147483676" r:id="rId4"/>
    <p:sldMasterId id="2147483660" r:id="rId5"/>
    <p:sldMasterId id="2147483703" r:id="rId6"/>
    <p:sldMasterId id="2147483685" r:id="rId7"/>
    <p:sldMasterId id="2147483691" r:id="rId8"/>
    <p:sldMasterId id="2147483687" r:id="rId9"/>
    <p:sldMasterId id="2147483693" r:id="rId10"/>
    <p:sldMasterId id="2147483704" r:id="rId11"/>
  </p:sldMasterIdLst>
  <p:notesMasterIdLst>
    <p:notesMasterId r:id="rId29"/>
  </p:notesMasterIdLst>
  <p:handoutMasterIdLst>
    <p:handoutMasterId r:id="rId30"/>
  </p:handoutMasterIdLst>
  <p:sldIdLst>
    <p:sldId id="256" r:id="rId12"/>
    <p:sldId id="272" r:id="rId13"/>
    <p:sldId id="338" r:id="rId14"/>
    <p:sldId id="357" r:id="rId15"/>
    <p:sldId id="353" r:id="rId16"/>
    <p:sldId id="356" r:id="rId17"/>
    <p:sldId id="348" r:id="rId18"/>
    <p:sldId id="333" r:id="rId19"/>
    <p:sldId id="334" r:id="rId20"/>
    <p:sldId id="358" r:id="rId21"/>
    <p:sldId id="360" r:id="rId22"/>
    <p:sldId id="359" r:id="rId23"/>
    <p:sldId id="355" r:id="rId24"/>
    <p:sldId id="354" r:id="rId25"/>
    <p:sldId id="362" r:id="rId26"/>
    <p:sldId id="363" r:id="rId27"/>
    <p:sldId id="361" r:id="rId28"/>
  </p:sldIdLst>
  <p:sldSz cx="12192000" cy="6858000"/>
  <p:notesSz cx="6858000" cy="9144000"/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11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5DD"/>
    <a:srgbClr val="D8D8EB"/>
    <a:srgbClr val="001EFF"/>
    <a:srgbClr val="B0B1D5"/>
    <a:srgbClr val="420068"/>
    <a:srgbClr val="FCE7BE"/>
    <a:srgbClr val="000A92"/>
    <a:srgbClr val="FCEFE2"/>
    <a:srgbClr val="7278B3"/>
    <a:srgbClr val="00E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4674"/>
  </p:normalViewPr>
  <p:slideViewPr>
    <p:cSldViewPr snapToGrid="0" snapToObjects="1" showGuides="1">
      <p:cViewPr varScale="1">
        <p:scale>
          <a:sx n="62" d="100"/>
          <a:sy n="62" d="100"/>
        </p:scale>
        <p:origin x="1148" y="34"/>
      </p:cViewPr>
      <p:guideLst>
        <p:guide orient="horz" pos="2115"/>
        <p:guide pos="11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03" d="100"/>
          <a:sy n="103" d="100"/>
        </p:scale>
        <p:origin x="4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3F67CB9-48B0-0DDA-5E46-6487BB3051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2EE1F42-FD57-F98B-EDB2-86B6C904C4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61798-7C7A-444A-A1DD-32C5794F309F}" type="datetimeFigureOut">
              <a:rPr lang="pt-BR" smtClean="0"/>
              <a:t>29/09/2025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76501AB-372E-CAD6-3C10-B4636DF665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D4274BA-90F8-EE2E-8339-47380286F9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ABECE-C8EB-AF48-842A-D54DD62763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862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1DFC1-75E8-6F4C-9B15-055E5A4B33FB}" type="datetimeFigureOut">
              <a:rPr lang="pt-BR" smtClean="0"/>
              <a:t>29/09/2025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B49FE-9695-0948-BDCD-6B762CE9CB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224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- MODE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152582"/>
            <a:ext cx="5556069" cy="705802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12D1-C974-A50A-F68C-04D77BB3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037522"/>
            <a:ext cx="5556069" cy="3914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00F5DD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B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2E0D-93A0-911D-1AE6-903C9BBF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75725" y="5616121"/>
            <a:ext cx="1000276" cy="33312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pt-BR" dirty="0"/>
              <a:t>1/12/22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81282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6">
    <p:bg>
      <p:bgPr>
        <a:solidFill>
          <a:srgbClr val="001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EB00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EB00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248DCA-7E73-B2EB-B35B-F451A0B42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7034" y="3968496"/>
            <a:ext cx="3451286" cy="21024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2B3CEEF6-EB06-7073-915E-7F87DAE2E5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25993" y="3968496"/>
            <a:ext cx="3451286" cy="21024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2A643C23-02AA-984D-6DDC-4EE5DD9628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41274" y="3968496"/>
            <a:ext cx="3451286" cy="21024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C8AEADF-F452-BD59-59BE-49D1707C83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0713" y="1563688"/>
            <a:ext cx="3427608" cy="2249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Barlow" pitchFamily="2" charset="77"/>
              </a:defRPr>
            </a:lvl1pPr>
          </a:lstStyle>
          <a:p>
            <a:endParaRPr lang="en-BR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325323B-4C6D-F9DE-E27E-FAFBDE0EC6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25993" y="1563688"/>
            <a:ext cx="3427608" cy="2249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Barlow" pitchFamily="2" charset="77"/>
              </a:defRPr>
            </a:lvl1pPr>
          </a:lstStyle>
          <a:p>
            <a:endParaRPr lang="en-BR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95A57B4C-597F-6278-9D18-FA5A62351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34473" y="1563688"/>
            <a:ext cx="3427608" cy="2249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Barlow" pitchFamily="2" charset="77"/>
              </a:defRPr>
            </a:lvl1pPr>
          </a:lstStyle>
          <a:p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12451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7">
    <p:bg>
      <p:bgPr>
        <a:solidFill>
          <a:srgbClr val="00E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1EFF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1EFF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1EFF"/>
                </a:solidFill>
              </a:endParaRPr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248DCA-7E73-B2EB-B35B-F451A0B42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7034" y="186404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8AF9356A-4108-CD63-4FA6-0265124091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7034" y="396716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16230B20-1A09-F979-DF41-49DDD4FF40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35490" y="186404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65AE440B-EBED-B759-F133-DE99E93C7A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5490" y="396716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16DAC072-28C0-B34F-BCED-D87DC32B42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29082" y="186404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AF9D1B1A-4634-AAF6-CB38-5726A5422F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9082" y="396716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38820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8">
    <p:bg>
      <p:bgPr>
        <a:solidFill>
          <a:srgbClr val="00F5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420068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420068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248DCA-7E73-B2EB-B35B-F451A0B42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7034" y="1864042"/>
            <a:ext cx="3451286" cy="4206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2B3CEEF6-EB06-7073-915E-7F87DAE2E5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14154" y="1864042"/>
            <a:ext cx="3451286" cy="4206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2A643C23-02AA-984D-6DDC-4EE5DD9628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41274" y="1864042"/>
            <a:ext cx="3451286" cy="4206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73710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SÓRIA - MODELO 4">
    <p:bg>
      <p:bgPr>
        <a:solidFill>
          <a:srgbClr val="FF7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42C4-1376-31C2-313F-2A6D6FD6A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5000" b="0" i="0">
                <a:solidFill>
                  <a:srgbClr val="420068"/>
                </a:solidFill>
                <a:latin typeface="Barlow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D2BA09-511B-543F-A571-E6153A43C9D7}"/>
              </a:ext>
            </a:extLst>
          </p:cNvPr>
          <p:cNvGrpSpPr/>
          <p:nvPr userDrawn="1"/>
        </p:nvGrpSpPr>
        <p:grpSpPr>
          <a:xfrm>
            <a:off x="838200" y="2260441"/>
            <a:ext cx="744794" cy="145026"/>
            <a:chOff x="838200" y="949801"/>
            <a:chExt cx="744794" cy="145026"/>
          </a:xfrm>
          <a:solidFill>
            <a:srgbClr val="00EB00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84B8AF-B156-4695-EB30-50DEA8A2B4F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80FF63-F0D2-CC54-0786-2E95E6B4848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1C8B8-4354-4245-BFFB-D022CED1AFE4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4051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- MODELO 1">
    <p:bg>
      <p:bgPr>
        <a:solidFill>
          <a:srgbClr val="420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42C4-1376-31C2-313F-2A6D6FD6A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5000" b="0" i="0">
                <a:solidFill>
                  <a:srgbClr val="FF483F"/>
                </a:solidFill>
                <a:latin typeface="Barlow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D2BA09-511B-543F-A571-E6153A43C9D7}"/>
              </a:ext>
            </a:extLst>
          </p:cNvPr>
          <p:cNvGrpSpPr/>
          <p:nvPr userDrawn="1"/>
        </p:nvGrpSpPr>
        <p:grpSpPr>
          <a:xfrm>
            <a:off x="838200" y="2260441"/>
            <a:ext cx="744794" cy="145026"/>
            <a:chOff x="838200" y="949801"/>
            <a:chExt cx="744794" cy="145026"/>
          </a:xfrm>
          <a:solidFill>
            <a:srgbClr val="00F5DD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84B8AF-B156-4695-EB30-50DEA8A2B4F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80FF63-F0D2-CC54-0786-2E95E6B4848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1C8B8-4354-4245-BFFB-D022CED1AFE4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87331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- MODELO 2">
    <p:bg>
      <p:bgPr>
        <a:solidFill>
          <a:srgbClr val="FF4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42C4-1376-31C2-313F-2A6D6FD6A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5000" b="0" i="0">
                <a:solidFill>
                  <a:srgbClr val="420068"/>
                </a:solidFill>
                <a:latin typeface="Barlow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D2BA09-511B-543F-A571-E6153A43C9D7}"/>
              </a:ext>
            </a:extLst>
          </p:cNvPr>
          <p:cNvGrpSpPr/>
          <p:nvPr userDrawn="1"/>
        </p:nvGrpSpPr>
        <p:grpSpPr>
          <a:xfrm>
            <a:off x="838200" y="2260441"/>
            <a:ext cx="744794" cy="145026"/>
            <a:chOff x="838200" y="949801"/>
            <a:chExt cx="744794" cy="145026"/>
          </a:xfrm>
          <a:solidFill>
            <a:srgbClr val="00F5DD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84B8AF-B156-4695-EB30-50DEA8A2B4F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80FF63-F0D2-CC54-0786-2E95E6B4848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1C8B8-4354-4245-BFFB-D022CED1AFE4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938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- MODELO 3"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42C4-1376-31C2-313F-2A6D6FD6A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5000" b="0" i="0">
                <a:solidFill>
                  <a:srgbClr val="00EB00"/>
                </a:solidFill>
                <a:latin typeface="Barlow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D2BA09-511B-543F-A571-E6153A43C9D7}"/>
              </a:ext>
            </a:extLst>
          </p:cNvPr>
          <p:cNvGrpSpPr/>
          <p:nvPr userDrawn="1"/>
        </p:nvGrpSpPr>
        <p:grpSpPr>
          <a:xfrm>
            <a:off x="838200" y="2260441"/>
            <a:ext cx="744794" cy="145026"/>
            <a:chOff x="838200" y="949801"/>
            <a:chExt cx="744794" cy="145026"/>
          </a:xfrm>
          <a:solidFill>
            <a:srgbClr val="FF7E00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84B8AF-B156-4695-EB30-50DEA8A2B4F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FF7E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80FF63-F0D2-CC54-0786-2E95E6B4848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FF7E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1C8B8-4354-4245-BFFB-D022CED1AFE4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FF7E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0990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- MODELO 4">
    <p:bg>
      <p:bgPr>
        <a:solidFill>
          <a:srgbClr val="FF7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42C4-1376-31C2-313F-2A6D6FD6A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5000" b="0" i="0">
                <a:solidFill>
                  <a:srgbClr val="420068"/>
                </a:solidFill>
                <a:latin typeface="Barlow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D2BA09-511B-543F-A571-E6153A43C9D7}"/>
              </a:ext>
            </a:extLst>
          </p:cNvPr>
          <p:cNvGrpSpPr/>
          <p:nvPr userDrawn="1"/>
        </p:nvGrpSpPr>
        <p:grpSpPr>
          <a:xfrm>
            <a:off x="838200" y="2260441"/>
            <a:ext cx="744794" cy="145026"/>
            <a:chOff x="838200" y="949801"/>
            <a:chExt cx="744794" cy="145026"/>
          </a:xfrm>
          <a:solidFill>
            <a:srgbClr val="00EB00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84B8AF-B156-4695-EB30-50DEA8A2B4F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80FF63-F0D2-CC54-0786-2E95E6B4848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1C8B8-4354-4245-BFFB-D022CED1AFE4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7315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 - MODE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1" y="3092322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00F5DD"/>
                </a:solidFill>
                <a:latin typeface="Barlow Light" pitchFamily="2" charset="77"/>
              </a:defRPr>
            </a:lvl1pPr>
          </a:lstStyle>
          <a:p>
            <a:r>
              <a:rPr lang="en-US" dirty="0"/>
              <a:t>OBRIGADO (A)!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4252379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 - MODE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4A1A36-B29E-911E-A571-4E05F6AB7A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1" y="3092322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00EB00"/>
                </a:solidFill>
                <a:latin typeface="Barlow Light" pitchFamily="2" charset="77"/>
              </a:defRPr>
            </a:lvl1pPr>
          </a:lstStyle>
          <a:p>
            <a:r>
              <a:rPr lang="en-US" dirty="0"/>
              <a:t>OBRIGADO (A)!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285560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- MODE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152582"/>
            <a:ext cx="5556069" cy="705802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chemeClr val="tx1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12D1-C974-A50A-F68C-04D77BB3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037522"/>
            <a:ext cx="5556069" cy="3914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B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2E0D-93A0-911D-1AE6-903C9BBF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54835" y="5616121"/>
            <a:ext cx="1000276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pt-BR" dirty="0"/>
              <a:t>1/11/22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3203885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 - MODE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DD12660-8FFF-C805-9308-F9010B1231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1" y="3092322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00F5DD"/>
                </a:solidFill>
                <a:latin typeface="Barlow Light" pitchFamily="2" charset="77"/>
              </a:defRPr>
            </a:lvl1pPr>
          </a:lstStyle>
          <a:p>
            <a:r>
              <a:rPr lang="en-US" dirty="0"/>
              <a:t>OBRIGADO (A)!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3333848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 - MODEL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40194E-F7EB-D1C6-D929-B508E6E8E8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1" y="3092322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FF483F"/>
                </a:solidFill>
                <a:latin typeface="Barlow Light" pitchFamily="2" charset="77"/>
              </a:defRPr>
            </a:lvl1pPr>
          </a:lstStyle>
          <a:p>
            <a:r>
              <a:rPr lang="en-US" dirty="0"/>
              <a:t>OBRIGADO (A)!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428299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OLO - 1 COLUNA" preserve="1" userDrawn="1">
  <p:cSld name="MIOLO - 1 COLUNA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body" idx="1" hasCustomPrompt="1"/>
          </p:nvPr>
        </p:nvSpPr>
        <p:spPr>
          <a:xfrm>
            <a:off x="3733014" y="0"/>
            <a:ext cx="8048308" cy="1282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3200" b="0" i="0">
                <a:solidFill>
                  <a:schemeClr val="bg1"/>
                </a:solidFill>
                <a:latin typeface="Barlow Medium" pitchFamily="2" charset="77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pt-BR" dirty="0"/>
              <a:t>Clique para adicionar texto</a:t>
            </a:r>
            <a:endParaRPr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2" hasCustomPrompt="1"/>
          </p:nvPr>
        </p:nvSpPr>
        <p:spPr>
          <a:xfrm>
            <a:off x="487681" y="1424572"/>
            <a:ext cx="11216639" cy="4831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14350" lvl="0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Wingdings" pitchFamily="2" charset="2"/>
              <a:buChar char="§"/>
              <a:defRPr sz="2400" b="0" i="0">
                <a:latin typeface="Barlow Medium" pitchFamily="2" charset="77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20000"/>
              <a:buChar char="•"/>
              <a:defRPr sz="2000" b="0" i="0">
                <a:latin typeface="Barlow Medium" pitchFamily="2" charset="77"/>
              </a:defRPr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800"/>
              <a:buFont typeface="Fonte do Sistema Regular"/>
              <a:buChar char="–"/>
              <a:defRPr sz="1800" b="0" i="0">
                <a:latin typeface="Barlow Medium" pitchFamily="2" charset="77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pt-BR" dirty="0"/>
              <a:t>Clique para adicionar texto</a:t>
            </a:r>
          </a:p>
          <a:p>
            <a:pPr lvl="1"/>
            <a:r>
              <a:rPr lang="pt-BR" dirty="0"/>
              <a:t>Clique para adicionar texto</a:t>
            </a:r>
          </a:p>
          <a:p>
            <a:pPr lvl="2"/>
            <a:r>
              <a:rPr lang="pt-BR" dirty="0"/>
              <a:t>Cliquei para adicionar texto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0952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OLO - 2 COLUNAS" preserve="1">
  <p:cSld name="MIOLO - 2 COLUNA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2660651" y="398492"/>
            <a:ext cx="7747000" cy="34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 i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32262" y="1520825"/>
            <a:ext cx="11216639" cy="341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3"/>
          </p:nvPr>
        </p:nvSpPr>
        <p:spPr>
          <a:xfrm>
            <a:off x="431801" y="2178050"/>
            <a:ext cx="11216217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661446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APA - MODE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1558" y="2817197"/>
            <a:ext cx="2868655" cy="884940"/>
          </a:xfrm>
          <a:prstGeom prst="rect">
            <a:avLst/>
          </a:prstGeom>
        </p:spPr>
        <p:txBody>
          <a:bodyPr anchor="b"/>
          <a:lstStyle>
            <a:lvl1pPr algn="l">
              <a:defRPr sz="1800"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pt-BR"/>
              <a:t>Clique para editar o título Mestre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12D1-C974-A50A-F68C-04D77BB3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1558" y="3891538"/>
            <a:ext cx="2868655" cy="642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 b="0" i="0">
                <a:solidFill>
                  <a:srgbClr val="00EB00"/>
                </a:solidFill>
                <a:latin typeface="Barlow" pitchFamily="2" charset="77"/>
                <a:cs typeface="Al Bayan Plain" pitchFamily="2" charset="-78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2E0D-93A0-911D-1AE6-903C9BBF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8002" y="5616123"/>
            <a:ext cx="1248828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fld id="{9C60912F-324B-5140-8A18-376E95EEE1CE}" type="datetimeFigureOut">
              <a:rPr lang="en-US" smtClean="0"/>
              <a:t>9/29/2025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573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- MODE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1557" y="2817197"/>
            <a:ext cx="2868654" cy="884940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12D1-C974-A50A-F68C-04D77BB3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1557" y="3891536"/>
            <a:ext cx="2868654" cy="642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00EB00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B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2E0D-93A0-911D-1AE6-903C9BBF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8001" y="5616121"/>
            <a:ext cx="1248828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pt-BR" dirty="0"/>
              <a:t>1/12/22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3276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- MODEL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8001" y="2839774"/>
            <a:ext cx="2964070" cy="884940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12D1-C974-A50A-F68C-04D77BB3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8001" y="3914113"/>
            <a:ext cx="2733482" cy="642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00F5DD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B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2E0D-93A0-911D-1AE6-903C9BBF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4684" y="5616121"/>
            <a:ext cx="1264731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pt-BR" dirty="0"/>
              <a:t>1/12/22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5954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0A92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679D77E-694C-027C-E35F-420E849651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482725"/>
            <a:ext cx="5257800" cy="4587875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Barlow" pitchFamily="2" charset="77"/>
              </a:defRPr>
            </a:lvl1pPr>
          </a:lstStyle>
          <a:p>
            <a:endParaRPr lang="en-B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2FC732-1207-0DAD-0845-A5F7448BA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21120" y="1482725"/>
            <a:ext cx="4932680" cy="4587875"/>
          </a:xfrm>
          <a:prstGeom prst="rect">
            <a:avLst/>
          </a:prstGeom>
        </p:spPr>
        <p:txBody>
          <a:bodyPr lIns="72000" rIns="72000"/>
          <a:lstStyle>
            <a:lvl1pPr marL="0" indent="0">
              <a:buFontTx/>
              <a:buNone/>
              <a:defRPr sz="2200" b="0" i="0">
                <a:solidFill>
                  <a:srgbClr val="001EFF"/>
                </a:solidFill>
                <a:latin typeface="Barlow Medium" pitchFamily="2" charset="77"/>
              </a:defRPr>
            </a:lvl1pPr>
            <a:lvl2pPr marL="180000" indent="0">
              <a:buFontTx/>
              <a:buNone/>
              <a:defRPr sz="2000" b="0" i="0">
                <a:latin typeface="Barlow" pitchFamily="2" charset="77"/>
              </a:defRPr>
            </a:lvl2pPr>
            <a:lvl3pPr marL="252000" indent="0">
              <a:buFontTx/>
              <a:buNone/>
              <a:defRPr sz="1600" b="0" i="0">
                <a:latin typeface="Barlow" pitchFamily="2" charset="77"/>
              </a:defRPr>
            </a:lvl3pPr>
            <a:lvl4pPr marL="324000" indent="0">
              <a:buFontTx/>
              <a:buNone/>
              <a:defRPr sz="14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BR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362200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een, laser, scene, light&#10;&#10;Description automatically generated">
            <a:extLst>
              <a:ext uri="{FF2B5EF4-FFF2-40B4-BE49-F238E27FC236}">
                <a16:creationId xmlns:a16="http://schemas.microsoft.com/office/drawing/2014/main" id="{9B0D5EA4-1355-AD11-D130-F3FA1D194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0A92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2FC732-1207-0DAD-0845-A5F7448BA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21120" y="1482725"/>
            <a:ext cx="4932680" cy="4587875"/>
          </a:xfrm>
          <a:prstGeom prst="rect">
            <a:avLst/>
          </a:prstGeom>
        </p:spPr>
        <p:txBody>
          <a:bodyPr lIns="72000" rIns="72000"/>
          <a:lstStyle>
            <a:lvl1pPr marL="0" indent="0">
              <a:buFontTx/>
              <a:buNone/>
              <a:defRPr sz="2200" b="0" i="0">
                <a:solidFill>
                  <a:srgbClr val="001EFF"/>
                </a:solidFill>
                <a:latin typeface="Barlow Medium" pitchFamily="2" charset="77"/>
              </a:defRPr>
            </a:lvl1pPr>
            <a:lvl2pPr marL="180000" indent="0">
              <a:buFontTx/>
              <a:buNone/>
              <a:defRPr sz="2000" b="0" i="0">
                <a:latin typeface="Barlow" pitchFamily="2" charset="77"/>
              </a:defRPr>
            </a:lvl2pPr>
            <a:lvl3pPr marL="252000" indent="0">
              <a:buFontTx/>
              <a:buNone/>
              <a:defRPr sz="1600" b="0" i="0">
                <a:latin typeface="Barlow" pitchFamily="2" charset="77"/>
              </a:defRPr>
            </a:lvl3pPr>
            <a:lvl4pPr marL="324000" indent="0">
              <a:buFontTx/>
              <a:buNone/>
              <a:defRPr sz="14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BR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206588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679D77E-694C-027C-E35F-420E849651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Barlow" pitchFamily="2" charset="77"/>
              </a:defRPr>
            </a:lvl1pPr>
          </a:lstStyle>
          <a:p>
            <a:endParaRPr lang="en-B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0A92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2FC732-1207-0DAD-0845-A5F7448BA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64880" y="1482725"/>
            <a:ext cx="2788920" cy="4587875"/>
          </a:xfrm>
          <a:prstGeom prst="rect">
            <a:avLst/>
          </a:prstGeom>
          <a:solidFill>
            <a:srgbClr val="000A92"/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sz="1800" b="0" i="0">
                <a:solidFill>
                  <a:srgbClr val="00F5DD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252000" indent="0">
              <a:buFontTx/>
              <a:buNone/>
              <a:defRPr sz="1600" b="0" i="0">
                <a:solidFill>
                  <a:schemeClr val="bg1"/>
                </a:solidFill>
                <a:latin typeface="Barlow" pitchFamily="2" charset="77"/>
              </a:defRPr>
            </a:lvl3pPr>
            <a:lvl4pPr marL="324000" indent="0">
              <a:buFontTx/>
              <a:buNone/>
              <a:defRPr sz="14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BR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317443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4"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43F0F7A-A8D5-379F-CA53-2FC81FEE6409}"/>
              </a:ext>
            </a:extLst>
          </p:cNvPr>
          <p:cNvGrpSpPr/>
          <p:nvPr userDrawn="1"/>
        </p:nvGrpSpPr>
        <p:grpSpPr>
          <a:xfrm rot="5400000">
            <a:off x="5895722" y="1259474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8FC78D5-3C70-5D6F-DF30-C8550B1B5593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DEDAAA3D-400D-612C-9C8E-D7593F249358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D1EBF92-F813-9FBA-E513-3E1E31C1A86D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2820226-045F-51CC-A5F6-A83964117438}"/>
              </a:ext>
            </a:extLst>
          </p:cNvPr>
          <p:cNvGrpSpPr/>
          <p:nvPr userDrawn="1"/>
        </p:nvGrpSpPr>
        <p:grpSpPr>
          <a:xfrm rot="5400000">
            <a:off x="5895726" y="1859242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54DD0E7F-F9B3-1D87-9CEC-1569CAD5D22D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B50448E1-0EEE-EB73-3D93-30223222FDF0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7C753B2-5EC7-B554-FD26-C23B130DEF55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A3B99-3313-0455-420D-93A82A40253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61538" y="781173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3000" b="0" i="0">
                <a:solidFill>
                  <a:srgbClr val="00F5DD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1989</a:t>
            </a:r>
            <a:endParaRPr lang="en-BR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DECF170-770B-ADA6-CF03-C40AB172CB5B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6484156" y="809785"/>
            <a:ext cx="5055430" cy="10190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9C9FE39-E21D-A882-1DD9-F641F163DDB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57936" y="787083"/>
            <a:ext cx="3151616" cy="833126"/>
          </a:xfrm>
          <a:prstGeom prst="rect">
            <a:avLst/>
          </a:prstGeom>
        </p:spPr>
        <p:txBody>
          <a:bodyPr anchor="t"/>
          <a:lstStyle>
            <a:lvl1pPr algn="l">
              <a:defRPr sz="2800"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EB5208E3-E5B9-F530-42CE-9CB8B6966BD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423887" y="1989361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00EB00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1992</a:t>
            </a:r>
            <a:endParaRPr lang="en-BR" dirty="0"/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35639F3E-A8BD-096E-084B-B126D736CFF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123315" y="3188218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3000" b="0" i="0">
                <a:solidFill>
                  <a:srgbClr val="FF7E00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1994</a:t>
            </a:r>
            <a:endParaRPr lang="en-BR" dirty="0"/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C1409B2D-6F75-E2DA-415A-9D70F449110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423887" y="4447474"/>
            <a:ext cx="979807" cy="88508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FF483F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1995 1998</a:t>
            </a:r>
            <a:endParaRPr lang="en-BR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F35C25-F469-25F6-5AE8-B4AB7F5E7F28}"/>
              </a:ext>
            </a:extLst>
          </p:cNvPr>
          <p:cNvGrpSpPr/>
          <p:nvPr userDrawn="1"/>
        </p:nvGrpSpPr>
        <p:grpSpPr>
          <a:xfrm rot="16200000">
            <a:off x="5895726" y="659706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DA9D346-4BA9-44A4-42B1-B34D549DBDCE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8DB1C4-F7F3-9F57-563C-22D7DCA683C2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0461FDD-D5CC-C23C-FDC9-7728ED12D78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00F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>
                <a:solidFill>
                  <a:srgbClr val="00F5DD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2C2D869-DA57-92CD-F1C5-C6D1FD4A6FB9}"/>
              </a:ext>
            </a:extLst>
          </p:cNvPr>
          <p:cNvGrpSpPr/>
          <p:nvPr userDrawn="1"/>
        </p:nvGrpSpPr>
        <p:grpSpPr>
          <a:xfrm rot="5400000">
            <a:off x="5895726" y="2471398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1CDCEE8-E2B6-3F0B-B9D3-91E7922FB7A2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509761F-E795-A69E-3811-B866EEFC79B6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E271613-D766-3D82-8419-8783215E2A0F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00E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>
                <a:solidFill>
                  <a:srgbClr val="00F5DD"/>
                </a:solidFill>
              </a:endParaRPr>
            </a:p>
          </p:txBody>
        </p:sp>
      </p:grpSp>
      <p:sp>
        <p:nvSpPr>
          <p:cNvPr id="120" name="Text Placeholder 15">
            <a:extLst>
              <a:ext uri="{FF2B5EF4-FFF2-40B4-BE49-F238E27FC236}">
                <a16:creationId xmlns:a16="http://schemas.microsoft.com/office/drawing/2014/main" id="{A5041D1E-2AB4-F890-FD0E-39E3AB1509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7936" y="1989361"/>
            <a:ext cx="5354423" cy="102816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9513E69-4A9E-D138-46E9-F2D2CE3AC26D}"/>
              </a:ext>
            </a:extLst>
          </p:cNvPr>
          <p:cNvGrpSpPr/>
          <p:nvPr userDrawn="1"/>
        </p:nvGrpSpPr>
        <p:grpSpPr>
          <a:xfrm rot="5400000">
            <a:off x="5895722" y="306899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0BF9635D-4088-89BF-8C07-0596358CC5DD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3396B66F-0F5D-B3ED-2305-A4BE2D047C26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9DE47946-263E-DA18-1E4F-2A017F122F60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728B48D-824D-511D-DF16-708CBD34A75D}"/>
              </a:ext>
            </a:extLst>
          </p:cNvPr>
          <p:cNvGrpSpPr/>
          <p:nvPr userDrawn="1"/>
        </p:nvGrpSpPr>
        <p:grpSpPr>
          <a:xfrm rot="5400000">
            <a:off x="5895726" y="3669828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502C2A1-14BA-EDE9-0E78-AE217C75B4CC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00D9F7C-728B-1AA3-86AF-B2213C77254C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A29D4E5-10FF-DE9C-C7F0-FC8FC7272536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FF7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>
                <a:solidFill>
                  <a:srgbClr val="00F5DD"/>
                </a:solidFill>
              </a:endParaRPr>
            </a:p>
          </p:txBody>
        </p:sp>
      </p:grpSp>
      <p:sp>
        <p:nvSpPr>
          <p:cNvPr id="129" name="Text Placeholder 15">
            <a:extLst>
              <a:ext uri="{FF2B5EF4-FFF2-40B4-BE49-F238E27FC236}">
                <a16:creationId xmlns:a16="http://schemas.microsoft.com/office/drawing/2014/main" id="{449EE7DD-D07E-BBE1-CACD-AA2C9B1EFA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84156" y="3187225"/>
            <a:ext cx="5055430" cy="10190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221EF96-516B-082F-8E6C-B8F2D5F7CBE3}"/>
              </a:ext>
            </a:extLst>
          </p:cNvPr>
          <p:cNvGrpSpPr/>
          <p:nvPr userDrawn="1"/>
        </p:nvGrpSpPr>
        <p:grpSpPr>
          <a:xfrm rot="5400000">
            <a:off x="5895722" y="4278740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7585B7AD-B07E-015C-4CDD-97B365A9FE65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09F37E8D-F184-BEC8-7B4F-74196FF409B6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8DAA3D6-7AF3-6DDE-C015-B388A3B28507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C22FE71-6307-D76E-6203-0CAE01049778}"/>
              </a:ext>
            </a:extLst>
          </p:cNvPr>
          <p:cNvGrpSpPr/>
          <p:nvPr userDrawn="1"/>
        </p:nvGrpSpPr>
        <p:grpSpPr>
          <a:xfrm rot="5400000">
            <a:off x="5895726" y="4887652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B182AA7A-AFD1-4C61-E0DA-63805D218CA9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0E63140E-D697-E7B1-AD40-1EF6AED1B74B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3D63D9F3-1738-471F-6636-3C5BD4CEA02E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FF48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>
                <a:solidFill>
                  <a:srgbClr val="00F5DD"/>
                </a:solidFill>
              </a:endParaRPr>
            </a:p>
          </p:txBody>
        </p:sp>
      </p:grpSp>
      <p:sp>
        <p:nvSpPr>
          <p:cNvPr id="138" name="Text Placeholder 15">
            <a:extLst>
              <a:ext uri="{FF2B5EF4-FFF2-40B4-BE49-F238E27FC236}">
                <a16:creationId xmlns:a16="http://schemas.microsoft.com/office/drawing/2014/main" id="{37AE015C-63DC-28F4-FAE8-3071FE664D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7936" y="4439953"/>
            <a:ext cx="5354423" cy="1630964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1E93ADA-8637-FA24-82C4-9950ED963EB7}"/>
              </a:ext>
            </a:extLst>
          </p:cNvPr>
          <p:cNvGrpSpPr/>
          <p:nvPr userDrawn="1"/>
        </p:nvGrpSpPr>
        <p:grpSpPr>
          <a:xfrm rot="5400000">
            <a:off x="5895722" y="5499452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25429EFA-708B-4387-F0B7-B97312F63BD8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37F1A925-0FE3-600B-693E-77C67A3C090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50A6D0F-D947-B40A-7252-57D690F8763F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6A71BDE-B66A-2C65-857B-2229EC9B5FF3}"/>
              </a:ext>
            </a:extLst>
          </p:cNvPr>
          <p:cNvGrpSpPr/>
          <p:nvPr userDrawn="1"/>
        </p:nvGrpSpPr>
        <p:grpSpPr>
          <a:xfrm rot="5400000">
            <a:off x="5895722" y="6099220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D6CCDC8A-A9F1-B22F-BBD2-C842528D0B2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263C87EA-2486-A3FA-7F34-C091EEC5AC7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12FD712F-B62E-08B2-D405-46BEDDA53A80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357398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5"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A3B99-3313-0455-420D-93A82A4025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020578" y="2597705"/>
            <a:ext cx="979806" cy="45688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rgbClr val="00F5DD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1989</a:t>
            </a:r>
            <a:endParaRPr lang="en-BR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DECF170-770B-ADA6-CF03-C40AB172CB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8274" y="3638550"/>
            <a:ext cx="1835277" cy="2524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9C9FE39-E21D-A882-1DD9-F641F163D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936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EB5208E3-E5B9-F530-42CE-9CB8B6966B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16306" y="2597704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00EB00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1992</a:t>
            </a:r>
            <a:endParaRPr lang="en-BR" dirty="0"/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218B1783-F6A6-463B-B34F-3F32073570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1565" y="3638550"/>
            <a:ext cx="1835277" cy="2524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DF550472-9B3A-0440-3D45-D23D46CFF3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6306" y="3638550"/>
            <a:ext cx="1835277" cy="2524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35639F3E-A8BD-096E-084B-B126D736CF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866898" y="2597704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FF7E00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1994</a:t>
            </a:r>
            <a:endParaRPr lang="en-BR" dirty="0"/>
          </a:p>
        </p:txBody>
      </p:sp>
      <p:sp>
        <p:nvSpPr>
          <p:cNvPr id="94" name="Text Placeholder 15">
            <a:extLst>
              <a:ext uri="{FF2B5EF4-FFF2-40B4-BE49-F238E27FC236}">
                <a16:creationId xmlns:a16="http://schemas.microsoft.com/office/drawing/2014/main" id="{75228A74-A0DB-CCE4-2F77-4371F8A49E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79738" y="3638550"/>
            <a:ext cx="2868550" cy="2524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C1409B2D-6F75-E2DA-415A-9D70F44911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8559024" y="2383600"/>
            <a:ext cx="979807" cy="88508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FF483F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1995 1998</a:t>
            </a:r>
            <a:endParaRPr lang="en-BR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EA092C-5920-4A43-DC35-BC7B932B57F4}"/>
              </a:ext>
            </a:extLst>
          </p:cNvPr>
          <p:cNvGrpSpPr/>
          <p:nvPr userDrawn="1"/>
        </p:nvGrpSpPr>
        <p:grpSpPr>
          <a:xfrm>
            <a:off x="838200" y="3356487"/>
            <a:ext cx="10316460" cy="145026"/>
            <a:chOff x="838200" y="3356487"/>
            <a:chExt cx="10316460" cy="145026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334D528-1C18-503F-8C6F-F427C413A70F}"/>
                </a:ext>
              </a:extLst>
            </p:cNvPr>
            <p:cNvGrpSpPr/>
            <p:nvPr userDrawn="1"/>
          </p:nvGrpSpPr>
          <p:grpSpPr>
            <a:xfrm>
              <a:off x="3837039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2BCEEDDF-4DAB-BA77-0B1D-7457E5A48E09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BA2B54EB-4B5A-9EB1-5148-70B117542E69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B0B46E9-B96B-7887-F5EF-66B87C1A342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A424E7D-BFCF-0670-6C91-FD90E3739475}"/>
                </a:ext>
              </a:extLst>
            </p:cNvPr>
            <p:cNvGrpSpPr/>
            <p:nvPr userDrawn="1"/>
          </p:nvGrpSpPr>
          <p:grpSpPr>
            <a:xfrm>
              <a:off x="4436807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F956AB45-3552-6BE0-2D76-E1679F3E823C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82D5A72-108C-517D-FB47-48AE1E28947E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C192556-9BC5-C8F7-EFE6-0EA0809D07FA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7991DC2-E8BC-B913-8F8F-42E6CD9CEA4C}"/>
                </a:ext>
              </a:extLst>
            </p:cNvPr>
            <p:cNvGrpSpPr/>
            <p:nvPr userDrawn="1"/>
          </p:nvGrpSpPr>
          <p:grpSpPr>
            <a:xfrm>
              <a:off x="838200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9DDE295-6DB8-8D1C-A438-DBBEE281CFFA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FFC5C13-195F-2C8F-2CB5-48A1BC35A1E1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43A68DB-1698-120B-2F29-23EE6A7B905A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CF35C25-F469-25F6-5AE8-B4AB7F5E7F28}"/>
                </a:ext>
              </a:extLst>
            </p:cNvPr>
            <p:cNvGrpSpPr/>
            <p:nvPr userDrawn="1"/>
          </p:nvGrpSpPr>
          <p:grpSpPr>
            <a:xfrm>
              <a:off x="1437968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DA9D346-4BA9-44A4-42B1-B34D549DBDCE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B8DB1C4-F7F3-9F57-563C-22D7DCA683C2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0461FDD-D5CC-C23C-FDC9-7728ED12D78A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00F5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>
                  <a:solidFill>
                    <a:srgbClr val="00F5DD"/>
                  </a:solidFill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81F4E22-651F-EC4A-C19C-FFF31E4AB13A}"/>
                </a:ext>
              </a:extLst>
            </p:cNvPr>
            <p:cNvGrpSpPr/>
            <p:nvPr userDrawn="1"/>
          </p:nvGrpSpPr>
          <p:grpSpPr>
            <a:xfrm>
              <a:off x="2037736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0D52894-EB76-2299-30B2-76B84F8287E9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C350AAD-A124-8FF3-55B9-0508450468D7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76640F3-CBF6-8516-7BF7-FD72B77E20FB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12CB3FE-DECD-CEF1-47C4-D2977A712C1E}"/>
                </a:ext>
              </a:extLst>
            </p:cNvPr>
            <p:cNvGrpSpPr/>
            <p:nvPr userDrawn="1"/>
          </p:nvGrpSpPr>
          <p:grpSpPr>
            <a:xfrm>
              <a:off x="2637504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FAE38CE-C4B2-80BC-DDE2-878B2CA0E75E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35EFC3B-AE93-5319-1FCD-72B62A4CB00B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07F6221-D055-97B5-3247-79DDD23721F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2C2D869-DA57-92CD-F1C5-C6D1FD4A6FB9}"/>
                </a:ext>
              </a:extLst>
            </p:cNvPr>
            <p:cNvGrpSpPr/>
            <p:nvPr userDrawn="1"/>
          </p:nvGrpSpPr>
          <p:grpSpPr>
            <a:xfrm rot="10800000">
              <a:off x="3237272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1CDCEE8-E2B6-3F0B-B9D3-91E7922FB7A2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509761F-E795-A69E-3811-B866EEFC79B6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E271613-D766-3D82-8419-8783215E2A0F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00E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>
                  <a:solidFill>
                    <a:srgbClr val="00F5DD"/>
                  </a:solidFill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B89A8D9-A6AE-D6E4-912B-628CEB514939}"/>
                </a:ext>
              </a:extLst>
            </p:cNvPr>
            <p:cNvGrpSpPr/>
            <p:nvPr userDrawn="1"/>
          </p:nvGrpSpPr>
          <p:grpSpPr>
            <a:xfrm>
              <a:off x="5036575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B272E492-81BA-117E-E446-1B555CCAEF56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A1A16E94-AA93-D0C8-8B33-39E210965C72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AA365D4-9FF3-C3C9-8A23-5A5E27CA5A69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F65AB7A-11C9-658B-2D22-38EA18839BFF}"/>
                </a:ext>
              </a:extLst>
            </p:cNvPr>
            <p:cNvGrpSpPr/>
            <p:nvPr userDrawn="1"/>
          </p:nvGrpSpPr>
          <p:grpSpPr>
            <a:xfrm>
              <a:off x="5636343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3B1A7D7-DD9B-1766-B7CD-EF778B126853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B305604-B131-88D3-06E6-85703062019D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F0983BD-EFC8-269A-B92F-9A419D140108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728B48D-824D-511D-DF16-708CBD34A75D}"/>
                </a:ext>
              </a:extLst>
            </p:cNvPr>
            <p:cNvGrpSpPr/>
            <p:nvPr userDrawn="1"/>
          </p:nvGrpSpPr>
          <p:grpSpPr>
            <a:xfrm>
              <a:off x="6232278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9502C2A1-14BA-EDE9-0E78-AE217C75B4CC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00D9F7C-728B-1AA3-86AF-B2213C77254C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1A29D4E5-10FF-DE9C-C7F0-FC8FC7272536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FF7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>
                  <a:solidFill>
                    <a:srgbClr val="00F5DD"/>
                  </a:solidFill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FA16856-3EED-0147-5619-DA434C064452}"/>
                </a:ext>
              </a:extLst>
            </p:cNvPr>
            <p:cNvGrpSpPr/>
            <p:nvPr userDrawn="1"/>
          </p:nvGrpSpPr>
          <p:grpSpPr>
            <a:xfrm>
              <a:off x="6828213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B5A1942-138B-0355-6B02-45189C0F88E5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8FBDD560-B2E1-55DE-AA4E-6782CDADC6B1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9B17745-E1AD-4CF3-A8BA-7E9AF848F4A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C53A2E5-ADCA-1FE0-2571-890AADFE374B}"/>
                </a:ext>
              </a:extLst>
            </p:cNvPr>
            <p:cNvGrpSpPr/>
            <p:nvPr userDrawn="1"/>
          </p:nvGrpSpPr>
          <p:grpSpPr>
            <a:xfrm>
              <a:off x="7427981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7FFC7A33-DB73-3352-3C04-AAF749190EBA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655240FE-851D-1314-3AF2-61E1D2586631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4F9F3D7-BA65-3100-C96D-EED496A8B00D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ED38044F-2678-397C-4B0F-438E09521F77}"/>
                </a:ext>
              </a:extLst>
            </p:cNvPr>
            <p:cNvGrpSpPr/>
            <p:nvPr userDrawn="1"/>
          </p:nvGrpSpPr>
          <p:grpSpPr>
            <a:xfrm>
              <a:off x="8027749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1D5FEDC6-8B98-2B0D-BDB2-5BDF469AF682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A843867A-7605-1BE6-39DA-2BA367B564C5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EDBF6C8-3246-2818-6FBA-205304168F05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BA20947-5050-99E3-D673-9055DB9E04F0}"/>
                </a:ext>
              </a:extLst>
            </p:cNvPr>
            <p:cNvGrpSpPr/>
            <p:nvPr userDrawn="1"/>
          </p:nvGrpSpPr>
          <p:grpSpPr>
            <a:xfrm>
              <a:off x="8627517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F43F4F45-26CF-C968-0A6B-8DC5D32678EA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04F5546-388B-4CBD-2EE6-39F0E14CBF0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5CFD7106-911A-56A7-51B3-685B6C9914AA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FF4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>
                  <a:solidFill>
                    <a:srgbClr val="00F5DD"/>
                  </a:solidFill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76AA22E2-4E52-A148-35AB-3FBF90BCE50A}"/>
                </a:ext>
              </a:extLst>
            </p:cNvPr>
            <p:cNvGrpSpPr/>
            <p:nvPr userDrawn="1"/>
          </p:nvGrpSpPr>
          <p:grpSpPr>
            <a:xfrm>
              <a:off x="9210330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2B06EB1E-AE83-C1A6-1C1C-E5B97ED7CCC6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66F281A-9574-4F26-783E-D76C9D2159C8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B56D5DB2-8E60-6CC6-8B83-0296759C8D87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729BFB4A-3F1F-94DC-0F6A-1DA9F3C71D38}"/>
                </a:ext>
              </a:extLst>
            </p:cNvPr>
            <p:cNvGrpSpPr/>
            <p:nvPr userDrawn="1"/>
          </p:nvGrpSpPr>
          <p:grpSpPr>
            <a:xfrm>
              <a:off x="9810098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72F83FAF-3352-298C-39C5-2C94751856FD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B7F8BAF-882B-FA48-52DC-B31652863ADB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1DBD2A7D-5380-B578-33CA-42516D20EF66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75F85F5-E09F-93DA-94FE-D6242C00C962}"/>
                </a:ext>
              </a:extLst>
            </p:cNvPr>
            <p:cNvGrpSpPr/>
            <p:nvPr userDrawn="1"/>
          </p:nvGrpSpPr>
          <p:grpSpPr>
            <a:xfrm>
              <a:off x="10409866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7E0C25EE-739B-2718-E7E9-565791F2713E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BE881EFA-1877-F7A5-94E9-EA0213E09BD9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7E23B9-755D-E7E8-A8E7-2AC8329688B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037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2.png"/><Relationship Id="rId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98B2EF0-CB41-ECCC-330D-7106715DC1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4995" y="1967179"/>
            <a:ext cx="2275072" cy="13757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AF1EE9-2753-8B0C-002A-708B389DA7FA}"/>
              </a:ext>
            </a:extLst>
          </p:cNvPr>
          <p:cNvSpPr/>
          <p:nvPr userDrawn="1"/>
        </p:nvSpPr>
        <p:spPr>
          <a:xfrm>
            <a:off x="0" y="4450732"/>
            <a:ext cx="12192000" cy="522514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001EFF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405521-49E2-A7F5-692D-555645447465}"/>
              </a:ext>
            </a:extLst>
          </p:cNvPr>
          <p:cNvSpPr>
            <a:spLocks noChangeAspect="1"/>
          </p:cNvSpPr>
          <p:nvPr userDrawn="1"/>
        </p:nvSpPr>
        <p:spPr>
          <a:xfrm>
            <a:off x="994223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3DB8E25-F186-979A-4CE0-97730526C29E}"/>
              </a:ext>
            </a:extLst>
          </p:cNvPr>
          <p:cNvSpPr>
            <a:spLocks noChangeAspect="1"/>
          </p:cNvSpPr>
          <p:nvPr userDrawn="1"/>
        </p:nvSpPr>
        <p:spPr>
          <a:xfrm>
            <a:off x="10081777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6E0D96E-E791-CACE-C7E9-44D13D7ACC87}"/>
              </a:ext>
            </a:extLst>
          </p:cNvPr>
          <p:cNvSpPr>
            <a:spLocks noChangeAspect="1"/>
          </p:cNvSpPr>
          <p:nvPr userDrawn="1"/>
        </p:nvSpPr>
        <p:spPr>
          <a:xfrm>
            <a:off x="5538000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43FE3F1-A6F8-41D1-9779-D9AE733FD1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103" y="2148877"/>
            <a:ext cx="3151834" cy="11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1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E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1D42F0-7E9E-259E-D3E0-E2C31570CA26}"/>
              </a:ext>
            </a:extLst>
          </p:cNvPr>
          <p:cNvSpPr/>
          <p:nvPr userDrawn="1"/>
        </p:nvSpPr>
        <p:spPr>
          <a:xfrm>
            <a:off x="6096000" y="3167743"/>
            <a:ext cx="6096000" cy="522514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001EFF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3CB9D1-2C76-1992-16B5-B3C30813BE33}"/>
              </a:ext>
            </a:extLst>
          </p:cNvPr>
          <p:cNvSpPr>
            <a:spLocks noChangeAspect="1"/>
          </p:cNvSpPr>
          <p:nvPr userDrawn="1"/>
        </p:nvSpPr>
        <p:spPr>
          <a:xfrm>
            <a:off x="5538000" y="2871000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020B10C-2941-925D-C3BB-79C50EE798CE}"/>
              </a:ext>
            </a:extLst>
          </p:cNvPr>
          <p:cNvSpPr/>
          <p:nvPr userDrawn="1"/>
        </p:nvSpPr>
        <p:spPr>
          <a:xfrm>
            <a:off x="0" y="5904089"/>
            <a:ext cx="12192000" cy="953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972C5A6-EA55-90FE-2EAF-A2039E14EF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3484" y="5720189"/>
            <a:ext cx="9363808" cy="132171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B483785-D387-4B67-B058-744BA17EDD58}"/>
              </a:ext>
            </a:extLst>
          </p:cNvPr>
          <p:cNvSpPr/>
          <p:nvPr userDrawn="1"/>
        </p:nvSpPr>
        <p:spPr>
          <a:xfrm>
            <a:off x="0" y="5899355"/>
            <a:ext cx="12192000" cy="95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D07580F-F649-477D-AF1B-ED850D41B3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"/>
          <a:stretch/>
        </p:blipFill>
        <p:spPr>
          <a:xfrm>
            <a:off x="0" y="5899355"/>
            <a:ext cx="12192000" cy="9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2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330F136-E448-8FE2-2909-2AB5D08DD1B8}"/>
              </a:ext>
            </a:extLst>
          </p:cNvPr>
          <p:cNvSpPr/>
          <p:nvPr/>
        </p:nvSpPr>
        <p:spPr>
          <a:xfrm>
            <a:off x="0" y="-1"/>
            <a:ext cx="12192000" cy="1216057"/>
          </a:xfrm>
          <a:prstGeom prst="rect">
            <a:avLst/>
          </a:prstGeom>
          <a:solidFill>
            <a:srgbClr val="01EB00"/>
          </a:solidFill>
          <a:ln>
            <a:noFill/>
          </a:ln>
          <a:effectLst>
            <a:outerShdw blurRad="1016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F417F066-5E9C-49DA-870E-A318A3068F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828" y="-521497"/>
            <a:ext cx="4383207" cy="246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723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E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5B8118-D56E-BCED-B1CE-F1B8E3C4D0B1}"/>
              </a:ext>
            </a:extLst>
          </p:cNvPr>
          <p:cNvSpPr/>
          <p:nvPr userDrawn="1"/>
        </p:nvSpPr>
        <p:spPr>
          <a:xfrm>
            <a:off x="0" y="4450732"/>
            <a:ext cx="12192000" cy="522514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001EFF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C9A2B8-06A6-AB08-C3EE-E3F0A2EB7873}"/>
              </a:ext>
            </a:extLst>
          </p:cNvPr>
          <p:cNvSpPr>
            <a:spLocks noChangeAspect="1"/>
          </p:cNvSpPr>
          <p:nvPr userDrawn="1"/>
        </p:nvSpPr>
        <p:spPr>
          <a:xfrm>
            <a:off x="1715583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1B66B0-A811-4E12-6CA5-E44BDF5FF4EA}"/>
              </a:ext>
            </a:extLst>
          </p:cNvPr>
          <p:cNvSpPr>
            <a:spLocks noChangeAspect="1"/>
          </p:cNvSpPr>
          <p:nvPr userDrawn="1"/>
        </p:nvSpPr>
        <p:spPr>
          <a:xfrm>
            <a:off x="9361710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C785644-2035-4F53-8981-5F67242392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7634" y="1533285"/>
            <a:ext cx="4791342" cy="319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3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7580E60-4824-9E02-7790-05BAA51FD6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5B02D90-25EB-ED1A-4ECE-E597F7E9E9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1423" y="5674340"/>
            <a:ext cx="1648177" cy="44330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6C47E6F-F6FA-4054-836F-27EA0C081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240" y="2425602"/>
            <a:ext cx="3206948" cy="121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3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0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7580E60-4824-9E02-7790-05BAA51FD6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3E3005C-1676-E6EE-4709-5C8718CA6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364" y="2402143"/>
            <a:ext cx="3265698" cy="12434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C127095-CF2F-8F31-9338-99A78AE32E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1423" y="5674340"/>
            <a:ext cx="1648177" cy="44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2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60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00" r:id="rId2"/>
    <p:sldLayoutId id="2147483695" r:id="rId3"/>
    <p:sldLayoutId id="2147483697" r:id="rId4"/>
    <p:sldLayoutId id="2147483696" r:id="rId5"/>
    <p:sldLayoutId id="2147483680" r:id="rId6"/>
    <p:sldLayoutId id="2147483681" r:id="rId7"/>
    <p:sldLayoutId id="2147483661" r:id="rId8"/>
    <p:sldLayoutId id="214748370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21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2" r:id="rId2"/>
    <p:sldLayoutId id="2147483683" r:id="rId3"/>
    <p:sldLayoutId id="214748368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0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89ADA29-2803-497B-B665-8FE5C5B10C9C}"/>
              </a:ext>
            </a:extLst>
          </p:cNvPr>
          <p:cNvSpPr/>
          <p:nvPr userDrawn="1"/>
        </p:nvSpPr>
        <p:spPr>
          <a:xfrm>
            <a:off x="4326511" y="6016874"/>
            <a:ext cx="2668649" cy="740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7580E60-4824-9E02-7790-05BAA51FD6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350" y="0"/>
            <a:ext cx="12179300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ABF4CCB6-850D-EEDC-2991-9FDD027E9FBA}"/>
              </a:ext>
            </a:extLst>
          </p:cNvPr>
          <p:cNvSpPr/>
          <p:nvPr userDrawn="1"/>
        </p:nvSpPr>
        <p:spPr>
          <a:xfrm>
            <a:off x="0" y="5904089"/>
            <a:ext cx="12192000" cy="953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A2E647B-F435-159F-691B-A1CE32AB6C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3484" y="5720189"/>
            <a:ext cx="9363808" cy="132171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0065AF8-AC12-4E8E-9EDA-70745C7F4573}"/>
              </a:ext>
            </a:extLst>
          </p:cNvPr>
          <p:cNvSpPr/>
          <p:nvPr userDrawn="1"/>
        </p:nvSpPr>
        <p:spPr>
          <a:xfrm>
            <a:off x="0" y="5899355"/>
            <a:ext cx="12192000" cy="95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891AD16-A352-4061-BE43-FBFC4B59A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"/>
          <a:stretch/>
        </p:blipFill>
        <p:spPr>
          <a:xfrm>
            <a:off x="0" y="5899355"/>
            <a:ext cx="12192000" cy="9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9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7580E60-4824-9E02-7790-05BAA51FD6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7CABC6F-3A10-369C-00F0-15819F617D83}"/>
              </a:ext>
            </a:extLst>
          </p:cNvPr>
          <p:cNvSpPr/>
          <p:nvPr userDrawn="1"/>
        </p:nvSpPr>
        <p:spPr>
          <a:xfrm>
            <a:off x="0" y="5904089"/>
            <a:ext cx="12192000" cy="953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54BFFD5-C4A9-B741-5BA3-7CD128E838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3484" y="5720189"/>
            <a:ext cx="9363808" cy="132171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70C16B3-9A89-44D0-96F9-041DDCC99E0B}"/>
              </a:ext>
            </a:extLst>
          </p:cNvPr>
          <p:cNvSpPr/>
          <p:nvPr userDrawn="1"/>
        </p:nvSpPr>
        <p:spPr>
          <a:xfrm>
            <a:off x="0" y="5899355"/>
            <a:ext cx="12192000" cy="95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535FF13-3775-4935-84ED-FD89ECB14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"/>
          <a:stretch/>
        </p:blipFill>
        <p:spPr>
          <a:xfrm>
            <a:off x="0" y="5899355"/>
            <a:ext cx="12192000" cy="9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6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5B8118-D56E-BCED-B1CE-F1B8E3C4D0B1}"/>
              </a:ext>
            </a:extLst>
          </p:cNvPr>
          <p:cNvSpPr/>
          <p:nvPr userDrawn="1"/>
        </p:nvSpPr>
        <p:spPr>
          <a:xfrm>
            <a:off x="6096000" y="3167743"/>
            <a:ext cx="6096000" cy="522514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001EFF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1B66B0-A811-4E12-6CA5-E44BDF5FF4EA}"/>
              </a:ext>
            </a:extLst>
          </p:cNvPr>
          <p:cNvSpPr>
            <a:spLocks noChangeAspect="1"/>
          </p:cNvSpPr>
          <p:nvPr userDrawn="1"/>
        </p:nvSpPr>
        <p:spPr>
          <a:xfrm>
            <a:off x="5538000" y="2871000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8767358-15C8-8EEF-4371-A7C541262F6A}"/>
              </a:ext>
            </a:extLst>
          </p:cNvPr>
          <p:cNvSpPr/>
          <p:nvPr userDrawn="1"/>
        </p:nvSpPr>
        <p:spPr>
          <a:xfrm>
            <a:off x="0" y="5904089"/>
            <a:ext cx="12192000" cy="953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5C680A7-CB37-8FA2-00A9-0D20ABDD25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3484" y="5720189"/>
            <a:ext cx="9363808" cy="132171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D36BD31-872A-41FB-B11D-F6E2289F9CF8}"/>
              </a:ext>
            </a:extLst>
          </p:cNvPr>
          <p:cNvSpPr/>
          <p:nvPr userDrawn="1"/>
        </p:nvSpPr>
        <p:spPr>
          <a:xfrm>
            <a:off x="0" y="5899355"/>
            <a:ext cx="12192000" cy="95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C05CD48-0E92-472C-9EC1-086D9DFB3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"/>
          <a:stretch/>
        </p:blipFill>
        <p:spPr>
          <a:xfrm>
            <a:off x="0" y="5899355"/>
            <a:ext cx="12192000" cy="9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5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17" Type="http://schemas.openxmlformats.org/officeDocument/2006/relationships/image" Target="../media/image42.png"/><Relationship Id="rId2" Type="http://schemas.openxmlformats.org/officeDocument/2006/relationships/image" Target="../media/image24.jpe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hyperlink" Target="http://rbrd.ibict.br/" TargetMode="Externa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C662B-29B1-817B-D442-ACE523E8E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30017"/>
            <a:ext cx="5556069" cy="122836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800" b="1" dirty="0"/>
              <a:t>Núcleo de Dados de Pesquisa</a:t>
            </a:r>
            <a:r>
              <a:rPr lang="pt-BR" sz="2800" dirty="0"/>
              <a:t> (NDP) </a:t>
            </a:r>
            <a:br>
              <a:rPr lang="pt-BR" sz="2800" dirty="0"/>
            </a:br>
            <a:r>
              <a:rPr lang="pt-BR" sz="2800" dirty="0"/>
              <a:t>da RBRD</a:t>
            </a:r>
            <a:endParaRPr lang="en-BR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1FEBD-A8C3-8922-9EF9-60C168139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233261"/>
            <a:ext cx="5556069" cy="391478"/>
          </a:xfrm>
        </p:spPr>
        <p:txBody>
          <a:bodyPr/>
          <a:lstStyle/>
          <a:p>
            <a:r>
              <a:rPr lang="pt-BR" dirty="0"/>
              <a:t>Leandro Ciuffo e Carolina </a:t>
            </a:r>
            <a:r>
              <a:rPr lang="pt-BR" sz="2400" dirty="0"/>
              <a:t>Felicíssimo</a:t>
            </a:r>
            <a:r>
              <a:rPr lang="pt-BR" dirty="0"/>
              <a:t>, RNP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1234BB7-B69F-DA7A-8BB4-44FE7F521670}"/>
              </a:ext>
            </a:extLst>
          </p:cNvPr>
          <p:cNvSpPr txBox="1">
            <a:spLocks/>
          </p:cNvSpPr>
          <p:nvPr/>
        </p:nvSpPr>
        <p:spPr>
          <a:xfrm>
            <a:off x="10344327" y="6233374"/>
            <a:ext cx="1746069" cy="3914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F5DD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Agosto, 2024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2966485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8E3042F-2C16-9950-9EE0-8B07D778B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9867" y="0"/>
            <a:ext cx="8415866" cy="1282148"/>
          </a:xfrm>
        </p:spPr>
        <p:txBody>
          <a:bodyPr/>
          <a:lstStyle/>
          <a:p>
            <a:r>
              <a:rPr lang="pt-BR" dirty="0"/>
              <a:t>NDP: Principais objetivos</a:t>
            </a:r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EB4E76D3-2F69-4134-ABA1-5BE70BDCD3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63" y="1347550"/>
            <a:ext cx="1101447" cy="1401484"/>
          </a:xfrm>
          <a:prstGeom prst="rect">
            <a:avLst/>
          </a:prstGeom>
        </p:spPr>
      </p:pic>
      <p:sp>
        <p:nvSpPr>
          <p:cNvPr id="7" name="Text 1">
            <a:extLst>
              <a:ext uri="{FF2B5EF4-FFF2-40B4-BE49-F238E27FC236}">
                <a16:creationId xmlns:a16="http://schemas.microsoft.com/office/drawing/2014/main" id="{E1E220CA-AA31-4447-AD19-1B69924F0799}"/>
              </a:ext>
            </a:extLst>
          </p:cNvPr>
          <p:cNvSpPr/>
          <p:nvPr/>
        </p:nvSpPr>
        <p:spPr>
          <a:xfrm>
            <a:off x="1563676" y="1462570"/>
            <a:ext cx="4307562" cy="344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5B6E8C"/>
                </a:solidFill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Conscientização e Implantação</a:t>
            </a:r>
            <a:endParaRPr lang="en-US" sz="2150" dirty="0"/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9E7F8A69-4F8C-43F9-ABC5-3F32EAB08C59}"/>
              </a:ext>
            </a:extLst>
          </p:cNvPr>
          <p:cNvSpPr/>
          <p:nvPr/>
        </p:nvSpPr>
        <p:spPr>
          <a:xfrm>
            <a:off x="1563676" y="1823919"/>
            <a:ext cx="9961215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Promover a conscientização, a implantação, a gestão e o desenvolvimento de repositórios de dados de pesquisa em instituições </a:t>
            </a:r>
            <a:r>
              <a:rPr lang="pt-BR" dirty="0">
                <a:solidFill>
                  <a:srgbClr val="001EFF"/>
                </a:solidFill>
                <a:latin typeface="Barlow Medium" pitchFamily="2" charset="77"/>
              </a:rPr>
              <a:t>brasileiras </a:t>
            </a:r>
            <a:r>
              <a:rPr lang="en-US" dirty="0">
                <a:solidFill>
                  <a:srgbClr val="001EFF"/>
                </a:solidFill>
                <a:latin typeface="Barlow Medium" pitchFamily="2" charset="77"/>
              </a:rPr>
              <a:t>e apoiar ações regionais para abertura de dados </a:t>
            </a:r>
            <a:r>
              <a:rPr lang="en-US" dirty="0" err="1">
                <a:solidFill>
                  <a:srgbClr val="001EFF"/>
                </a:solidFill>
                <a:latin typeface="Barlow Medium" pitchFamily="2" charset="77"/>
              </a:rPr>
              <a:t>científicos</a:t>
            </a:r>
            <a:r>
              <a:rPr lang="en-US" dirty="0">
                <a:solidFill>
                  <a:srgbClr val="001EFF"/>
                </a:solidFill>
                <a:latin typeface="Barlow Medium" pitchFamily="2" charset="77"/>
              </a:rPr>
              <a:t>.</a:t>
            </a:r>
          </a:p>
        </p:txBody>
      </p:sp>
      <p:pic>
        <p:nvPicPr>
          <p:cNvPr id="9" name="Image 1" descr="preencoded.png">
            <a:extLst>
              <a:ext uri="{FF2B5EF4-FFF2-40B4-BE49-F238E27FC236}">
                <a16:creationId xmlns:a16="http://schemas.microsoft.com/office/drawing/2014/main" id="{BBB0CD54-78E4-4CDE-8A83-231BA21E67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63" y="2749035"/>
            <a:ext cx="1101447" cy="1401484"/>
          </a:xfrm>
          <a:prstGeom prst="rect">
            <a:avLst/>
          </a:prstGeom>
        </p:spPr>
      </p:pic>
      <p:sp>
        <p:nvSpPr>
          <p:cNvPr id="10" name="Text 3">
            <a:extLst>
              <a:ext uri="{FF2B5EF4-FFF2-40B4-BE49-F238E27FC236}">
                <a16:creationId xmlns:a16="http://schemas.microsoft.com/office/drawing/2014/main" id="{6DD4F22A-3969-49AE-A9C9-F4D08F65051E}"/>
              </a:ext>
            </a:extLst>
          </p:cNvPr>
          <p:cNvSpPr/>
          <p:nvPr/>
        </p:nvSpPr>
        <p:spPr>
          <a:xfrm>
            <a:off x="1563676" y="2768015"/>
            <a:ext cx="3956804" cy="344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5B6E8C"/>
                </a:solidFill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Infraestrutura e Ferramentas</a:t>
            </a:r>
            <a:endParaRPr lang="en-US" sz="2150" dirty="0"/>
          </a:p>
        </p:txBody>
      </p:sp>
      <p:sp>
        <p:nvSpPr>
          <p:cNvPr id="11" name="Text 4">
            <a:extLst>
              <a:ext uri="{FF2B5EF4-FFF2-40B4-BE49-F238E27FC236}">
                <a16:creationId xmlns:a16="http://schemas.microsoft.com/office/drawing/2014/main" id="{5477469F-546F-4F7C-A87F-7199CF65C9EC}"/>
              </a:ext>
            </a:extLst>
          </p:cNvPr>
          <p:cNvSpPr/>
          <p:nvPr/>
        </p:nvSpPr>
        <p:spPr>
          <a:xfrm>
            <a:off x="1563676" y="3146617"/>
            <a:ext cx="10214256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Contribuir para o desenvolvimento de infraestrutura, serviços e ferramentas para otimizar o funcionamento de repositórios de dados de pesquisa</a:t>
            </a:r>
            <a:endParaRPr lang="en-US" sz="1700" dirty="0"/>
          </a:p>
        </p:txBody>
      </p:sp>
      <p:pic>
        <p:nvPicPr>
          <p:cNvPr id="12" name="Image 2" descr="preencoded.png">
            <a:extLst>
              <a:ext uri="{FF2B5EF4-FFF2-40B4-BE49-F238E27FC236}">
                <a16:creationId xmlns:a16="http://schemas.microsoft.com/office/drawing/2014/main" id="{EBE35C4F-E2A9-467E-AA26-960D60B37B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63" y="4100488"/>
            <a:ext cx="1101447" cy="1321713"/>
          </a:xfrm>
          <a:prstGeom prst="rect">
            <a:avLst/>
          </a:prstGeom>
        </p:spPr>
      </p:pic>
      <p:sp>
        <p:nvSpPr>
          <p:cNvPr id="13" name="Text 5">
            <a:extLst>
              <a:ext uri="{FF2B5EF4-FFF2-40B4-BE49-F238E27FC236}">
                <a16:creationId xmlns:a16="http://schemas.microsoft.com/office/drawing/2014/main" id="{57A74920-FE7C-4AC2-8D72-7E7796BB9CC7}"/>
              </a:ext>
            </a:extLst>
          </p:cNvPr>
          <p:cNvSpPr/>
          <p:nvPr/>
        </p:nvSpPr>
        <p:spPr>
          <a:xfrm>
            <a:off x="1563676" y="4153974"/>
            <a:ext cx="3732490" cy="344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5B6E8C"/>
                </a:solidFill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Colaboração e Capacitação</a:t>
            </a:r>
            <a:endParaRPr lang="en-US" sz="2150" dirty="0"/>
          </a:p>
        </p:txBody>
      </p:sp>
      <p:sp>
        <p:nvSpPr>
          <p:cNvPr id="14" name="Text 6">
            <a:extLst>
              <a:ext uri="{FF2B5EF4-FFF2-40B4-BE49-F238E27FC236}">
                <a16:creationId xmlns:a16="http://schemas.microsoft.com/office/drawing/2014/main" id="{421F371D-B502-4DEF-9206-90426EB9BCDA}"/>
              </a:ext>
            </a:extLst>
          </p:cNvPr>
          <p:cNvSpPr/>
          <p:nvPr/>
        </p:nvSpPr>
        <p:spPr>
          <a:xfrm>
            <a:off x="1563676" y="4572834"/>
            <a:ext cx="9815911" cy="7131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2750"/>
              </a:lnSpc>
              <a:buNone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Facilitar a colaboração e a comunicação entre pesquisadores, bibliotecários e gestores </a:t>
            </a:r>
            <a:r>
              <a:rPr lang="pt-BR" dirty="0">
                <a:solidFill>
                  <a:srgbClr val="001EFF"/>
                </a:solidFill>
                <a:latin typeface="Barlow Medium" pitchFamily="2" charset="77"/>
              </a:rPr>
              <a:t>e</a:t>
            </a:r>
            <a:r>
              <a:rPr lang="en-US" dirty="0">
                <a:solidFill>
                  <a:srgbClr val="001EFF"/>
                </a:solidFill>
                <a:latin typeface="Barlow Medium" pitchFamily="2" charset="77"/>
              </a:rPr>
              <a:t> </a:t>
            </a:r>
            <a:r>
              <a:rPr lang="en-US" dirty="0" err="1">
                <a:solidFill>
                  <a:srgbClr val="001EFF"/>
                </a:solidFill>
                <a:latin typeface="Barlow Medium" pitchFamily="2" charset="77"/>
              </a:rPr>
              <a:t>propiciar</a:t>
            </a:r>
            <a:br>
              <a:rPr lang="en-US" dirty="0">
                <a:solidFill>
                  <a:srgbClr val="001EFF"/>
                </a:solidFill>
                <a:latin typeface="Barlow Medium" pitchFamily="2" charset="77"/>
              </a:rPr>
            </a:br>
            <a:r>
              <a:rPr lang="en-US" dirty="0">
                <a:solidFill>
                  <a:srgbClr val="001EFF"/>
                </a:solidFill>
                <a:latin typeface="Barlow Medium" pitchFamily="2" charset="77"/>
              </a:rPr>
              <a:t> </a:t>
            </a:r>
            <a:r>
              <a:rPr lang="en-US" dirty="0" err="1">
                <a:solidFill>
                  <a:srgbClr val="001EFF"/>
                </a:solidFill>
                <a:latin typeface="Barlow Medium" pitchFamily="2" charset="77"/>
              </a:rPr>
              <a:t>capacitação</a:t>
            </a:r>
            <a:r>
              <a:rPr lang="en-US" dirty="0">
                <a:solidFill>
                  <a:srgbClr val="001EFF"/>
                </a:solidFill>
                <a:latin typeface="Barlow Medium" pitchFamily="2" charset="77"/>
              </a:rPr>
              <a:t> especializada para gestão de </a:t>
            </a:r>
            <a:r>
              <a:rPr lang="en-US" dirty="0" err="1">
                <a:solidFill>
                  <a:srgbClr val="001EFF"/>
                </a:solidFill>
                <a:latin typeface="Barlow Medium" pitchFamily="2" charset="77"/>
              </a:rPr>
              <a:t>repositórios</a:t>
            </a:r>
            <a:r>
              <a:rPr lang="en-US" dirty="0">
                <a:solidFill>
                  <a:srgbClr val="001EFF"/>
                </a:solidFill>
                <a:latin typeface="Barlow Medium" pitchFamily="2" charset="77"/>
              </a:rPr>
              <a:t>.</a:t>
            </a:r>
          </a:p>
        </p:txBody>
      </p:sp>
      <p:pic>
        <p:nvPicPr>
          <p:cNvPr id="15" name="Image 3" descr="preencoded.png">
            <a:extLst>
              <a:ext uri="{FF2B5EF4-FFF2-40B4-BE49-F238E27FC236}">
                <a16:creationId xmlns:a16="http://schemas.microsoft.com/office/drawing/2014/main" id="{35AFEA68-3524-472A-BCC9-89CF2F1CCD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63" y="5422201"/>
            <a:ext cx="1101447" cy="1321713"/>
          </a:xfrm>
          <a:prstGeom prst="rect">
            <a:avLst/>
          </a:prstGeom>
        </p:spPr>
      </p:pic>
      <p:sp>
        <p:nvSpPr>
          <p:cNvPr id="16" name="Text 7">
            <a:extLst>
              <a:ext uri="{FF2B5EF4-FFF2-40B4-BE49-F238E27FC236}">
                <a16:creationId xmlns:a16="http://schemas.microsoft.com/office/drawing/2014/main" id="{0D5CA4D5-07E4-4721-988A-0F95CFD529A0}"/>
              </a:ext>
            </a:extLst>
          </p:cNvPr>
          <p:cNvSpPr/>
          <p:nvPr/>
        </p:nvSpPr>
        <p:spPr>
          <a:xfrm>
            <a:off x="1563676" y="5625213"/>
            <a:ext cx="3584138" cy="344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5B6E8C"/>
                </a:solidFill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Conhecimento e </a:t>
            </a:r>
            <a:r>
              <a:rPr lang="en-US" sz="2150" dirty="0" err="1">
                <a:solidFill>
                  <a:srgbClr val="5B6E8C"/>
                </a:solidFill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Inovação</a:t>
            </a:r>
            <a:endParaRPr lang="en-US" sz="2150" dirty="0"/>
          </a:p>
        </p:txBody>
      </p:sp>
      <p:sp>
        <p:nvSpPr>
          <p:cNvPr id="17" name="Text 8">
            <a:extLst>
              <a:ext uri="{FF2B5EF4-FFF2-40B4-BE49-F238E27FC236}">
                <a16:creationId xmlns:a16="http://schemas.microsoft.com/office/drawing/2014/main" id="{75CDD7E3-D966-4D1F-9124-06C4EBCBCE1E}"/>
              </a:ext>
            </a:extLst>
          </p:cNvPr>
          <p:cNvSpPr/>
          <p:nvPr/>
        </p:nvSpPr>
        <p:spPr>
          <a:xfrm>
            <a:off x="1563676" y="5980811"/>
            <a:ext cx="10214256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Desenvolver e </a:t>
            </a:r>
            <a:r>
              <a:rPr lang="pt-BR" dirty="0">
                <a:solidFill>
                  <a:srgbClr val="001EFF"/>
                </a:solidFill>
                <a:latin typeface="Barlow Medium" pitchFamily="2" charset="77"/>
              </a:rPr>
              <a:t>avançar</a:t>
            </a:r>
            <a:r>
              <a:rPr lang="en-US" dirty="0">
                <a:solidFill>
                  <a:srgbClr val="001EFF"/>
                </a:solidFill>
                <a:latin typeface="Barlow Medium" pitchFamily="2" charset="77"/>
              </a:rPr>
              <a:t> conhecimentos em dados de pesquisa, </a:t>
            </a:r>
            <a:r>
              <a:rPr lang="en-US" dirty="0" err="1">
                <a:solidFill>
                  <a:srgbClr val="001EFF"/>
                </a:solidFill>
                <a:latin typeface="Barlow Medium" pitchFamily="2" charset="77"/>
              </a:rPr>
              <a:t>promovendo</a:t>
            </a:r>
            <a:r>
              <a:rPr lang="en-US" dirty="0">
                <a:solidFill>
                  <a:srgbClr val="001EFF"/>
                </a:solidFill>
                <a:latin typeface="Barlow Medium" pitchFamily="2" charset="77"/>
              </a:rPr>
              <a:t> </a:t>
            </a:r>
            <a:r>
              <a:rPr lang="en-US" dirty="0" err="1">
                <a:solidFill>
                  <a:srgbClr val="001EFF"/>
                </a:solidFill>
                <a:latin typeface="Barlow Medium" pitchFamily="2" charset="77"/>
              </a:rPr>
              <a:t>inovação</a:t>
            </a:r>
            <a:r>
              <a:rPr lang="en-US" dirty="0">
                <a:solidFill>
                  <a:srgbClr val="001EFF"/>
                </a:solidFill>
                <a:latin typeface="Barlow Medium" pitchFamily="2" charset="77"/>
              </a:rPr>
              <a:t> </a:t>
            </a:r>
            <a:r>
              <a:rPr lang="en-US" dirty="0" err="1">
                <a:solidFill>
                  <a:srgbClr val="001EFF"/>
                </a:solidFill>
                <a:latin typeface="Barlow Medium" pitchFamily="2" charset="77"/>
              </a:rPr>
              <a:t>contínua</a:t>
            </a:r>
            <a:r>
              <a:rPr lang="en-US" dirty="0">
                <a:solidFill>
                  <a:srgbClr val="001EFF"/>
                </a:solidFill>
                <a:latin typeface="Barlow Medium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1502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8E3042F-2C16-9950-9EE0-8B07D778B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9867" y="0"/>
            <a:ext cx="8415866" cy="1282148"/>
          </a:xfrm>
        </p:spPr>
        <p:txBody>
          <a:bodyPr/>
          <a:lstStyle/>
          <a:p>
            <a:r>
              <a:rPr lang="pt-BR" dirty="0"/>
              <a:t>Governança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DEA407C-E67C-4DE5-815F-62A810511B58}"/>
              </a:ext>
            </a:extLst>
          </p:cNvPr>
          <p:cNvSpPr/>
          <p:nvPr/>
        </p:nvSpPr>
        <p:spPr>
          <a:xfrm>
            <a:off x="6553200" y="3893212"/>
            <a:ext cx="5096933" cy="2553601"/>
          </a:xfrm>
          <a:prstGeom prst="roundRect">
            <a:avLst/>
          </a:prstGeom>
          <a:noFill/>
          <a:ln w="19050"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08D2BBB2-C59D-4F12-AAA2-38B142E95473}"/>
              </a:ext>
            </a:extLst>
          </p:cNvPr>
          <p:cNvSpPr/>
          <p:nvPr/>
        </p:nvSpPr>
        <p:spPr>
          <a:xfrm>
            <a:off x="8300623" y="1065898"/>
            <a:ext cx="130048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RBRD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DE207BA7-49DD-400B-BA5E-B39A55E68540}"/>
              </a:ext>
            </a:extLst>
          </p:cNvPr>
          <p:cNvSpPr/>
          <p:nvPr/>
        </p:nvSpPr>
        <p:spPr>
          <a:xfrm>
            <a:off x="8300623" y="2295258"/>
            <a:ext cx="130048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NDP</a:t>
            </a:r>
          </a:p>
        </p:txBody>
      </p:sp>
      <p:pic>
        <p:nvPicPr>
          <p:cNvPr id="9" name="Picture 2" descr="person icon">
            <a:extLst>
              <a:ext uri="{FF2B5EF4-FFF2-40B4-BE49-F238E27FC236}">
                <a16:creationId xmlns:a16="http://schemas.microsoft.com/office/drawing/2014/main" id="{2451CA5D-182C-4D7A-A09D-221626399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3922" y="4054867"/>
            <a:ext cx="6753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erson icon">
            <a:extLst>
              <a:ext uri="{FF2B5EF4-FFF2-40B4-BE49-F238E27FC236}">
                <a16:creationId xmlns:a16="http://schemas.microsoft.com/office/drawing/2014/main" id="{49A83D5A-A686-48E7-9524-92F94FDD5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3086" y="4054867"/>
            <a:ext cx="6753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1D03A80F-B0D3-42B6-96FA-3EBEC67242BD}"/>
              </a:ext>
            </a:extLst>
          </p:cNvPr>
          <p:cNvSpPr/>
          <p:nvPr/>
        </p:nvSpPr>
        <p:spPr>
          <a:xfrm>
            <a:off x="6889176" y="4536161"/>
            <a:ext cx="944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dirty="0"/>
              <a:t>Coord. Rede</a:t>
            </a:r>
            <a:br>
              <a:rPr lang="pt-BR" sz="1100" dirty="0"/>
            </a:br>
            <a:r>
              <a:rPr lang="pt-BR" sz="1100" dirty="0"/>
              <a:t>Norte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6D9D823-5DF1-4783-8736-BD9850235DA7}"/>
              </a:ext>
            </a:extLst>
          </p:cNvPr>
          <p:cNvSpPr/>
          <p:nvPr/>
        </p:nvSpPr>
        <p:spPr>
          <a:xfrm>
            <a:off x="7748340" y="4536161"/>
            <a:ext cx="944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dirty="0"/>
              <a:t>Coord. Rede</a:t>
            </a:r>
            <a:br>
              <a:rPr lang="pt-BR" sz="1100" dirty="0"/>
            </a:br>
            <a:r>
              <a:rPr lang="pt-BR" sz="1100" dirty="0"/>
              <a:t>Nordeste</a:t>
            </a:r>
          </a:p>
        </p:txBody>
      </p:sp>
      <p:pic>
        <p:nvPicPr>
          <p:cNvPr id="13" name="Picture 2" descr="person icon">
            <a:extLst>
              <a:ext uri="{FF2B5EF4-FFF2-40B4-BE49-F238E27FC236}">
                <a16:creationId xmlns:a16="http://schemas.microsoft.com/office/drawing/2014/main" id="{9BC115D0-4B5C-41E6-BEC5-AEAF28834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0737" y="4054867"/>
            <a:ext cx="6753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710250E1-88A0-4F27-858A-0DAFC1FD971F}"/>
              </a:ext>
            </a:extLst>
          </p:cNvPr>
          <p:cNvSpPr/>
          <p:nvPr/>
        </p:nvSpPr>
        <p:spPr>
          <a:xfrm>
            <a:off x="9455991" y="4536161"/>
            <a:ext cx="944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dirty="0"/>
              <a:t>Coord. Rede</a:t>
            </a:r>
            <a:br>
              <a:rPr lang="pt-BR" sz="1100" dirty="0"/>
            </a:br>
            <a:r>
              <a:rPr lang="pt-BR" sz="1100" dirty="0"/>
              <a:t>Sudeste</a:t>
            </a:r>
          </a:p>
        </p:txBody>
      </p:sp>
      <p:pic>
        <p:nvPicPr>
          <p:cNvPr id="15" name="Picture 2" descr="person icon">
            <a:extLst>
              <a:ext uri="{FF2B5EF4-FFF2-40B4-BE49-F238E27FC236}">
                <a16:creationId xmlns:a16="http://schemas.microsoft.com/office/drawing/2014/main" id="{6E3A138D-C1C2-4218-9DDF-0B434BE9B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3721" y="4054867"/>
            <a:ext cx="6753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4DBA62D8-BC7B-474E-A3BC-E76D3171AEFC}"/>
              </a:ext>
            </a:extLst>
          </p:cNvPr>
          <p:cNvSpPr/>
          <p:nvPr/>
        </p:nvSpPr>
        <p:spPr>
          <a:xfrm>
            <a:off x="8628975" y="4536161"/>
            <a:ext cx="944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dirty="0"/>
              <a:t>Coord. Rede</a:t>
            </a:r>
            <a:br>
              <a:rPr lang="pt-BR" sz="1100" dirty="0"/>
            </a:br>
            <a:r>
              <a:rPr lang="pt-BR" sz="1100" dirty="0"/>
              <a:t>Centro-oeste</a:t>
            </a:r>
          </a:p>
        </p:txBody>
      </p:sp>
      <p:pic>
        <p:nvPicPr>
          <p:cNvPr id="17" name="Picture 2" descr="person icon">
            <a:extLst>
              <a:ext uri="{FF2B5EF4-FFF2-40B4-BE49-F238E27FC236}">
                <a16:creationId xmlns:a16="http://schemas.microsoft.com/office/drawing/2014/main" id="{580ED916-BE15-4A0E-BDD8-2D9E7182C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7753" y="4054867"/>
            <a:ext cx="6753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person icon">
            <a:extLst>
              <a:ext uri="{FF2B5EF4-FFF2-40B4-BE49-F238E27FC236}">
                <a16:creationId xmlns:a16="http://schemas.microsoft.com/office/drawing/2014/main" id="{4D802D2D-E19A-481B-A06F-5C879E4BC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8474" y="5393350"/>
            <a:ext cx="6753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52BCF0A9-6A60-4A2F-AE38-D593648AAF22}"/>
              </a:ext>
            </a:extLst>
          </p:cNvPr>
          <p:cNvSpPr/>
          <p:nvPr/>
        </p:nvSpPr>
        <p:spPr>
          <a:xfrm>
            <a:off x="10283007" y="4536161"/>
            <a:ext cx="944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dirty="0"/>
              <a:t>Coord. Rede</a:t>
            </a:r>
            <a:br>
              <a:rPr lang="pt-BR" sz="1100" dirty="0"/>
            </a:br>
            <a:r>
              <a:rPr lang="pt-BR" sz="1100" dirty="0"/>
              <a:t>Sul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933CD98D-6C1B-4653-B40F-04969413B736}"/>
              </a:ext>
            </a:extLst>
          </p:cNvPr>
          <p:cNvSpPr/>
          <p:nvPr/>
        </p:nvSpPr>
        <p:spPr>
          <a:xfrm>
            <a:off x="8423727" y="5892340"/>
            <a:ext cx="109160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dirty="0"/>
              <a:t>Representante</a:t>
            </a:r>
            <a:br>
              <a:rPr lang="pt-BR" sz="1100" dirty="0"/>
            </a:br>
            <a:r>
              <a:rPr lang="pt-BR" sz="1100" b="1" dirty="0"/>
              <a:t>IBICT</a:t>
            </a:r>
          </a:p>
        </p:txBody>
      </p:sp>
      <p:pic>
        <p:nvPicPr>
          <p:cNvPr id="21" name="Picture 2" descr="person icon">
            <a:extLst>
              <a:ext uri="{FF2B5EF4-FFF2-40B4-BE49-F238E27FC236}">
                <a16:creationId xmlns:a16="http://schemas.microsoft.com/office/drawing/2014/main" id="{DD02E2EC-6181-43E6-899B-0212FF183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1935" y="5393350"/>
            <a:ext cx="6753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person icon">
            <a:extLst>
              <a:ext uri="{FF2B5EF4-FFF2-40B4-BE49-F238E27FC236}">
                <a16:creationId xmlns:a16="http://schemas.microsoft.com/office/drawing/2014/main" id="{FD2BB37C-25B3-4CA4-B1E2-E26E1B7EA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2159" y="5393350"/>
            <a:ext cx="6753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653031BC-E274-4B7E-8442-424BAC426060}"/>
              </a:ext>
            </a:extLst>
          </p:cNvPr>
          <p:cNvSpPr/>
          <p:nvPr/>
        </p:nvSpPr>
        <p:spPr>
          <a:xfrm>
            <a:off x="7397189" y="5892340"/>
            <a:ext cx="102653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dirty="0"/>
              <a:t>Representante</a:t>
            </a:r>
            <a:br>
              <a:rPr lang="pt-BR" sz="1100" dirty="0"/>
            </a:br>
            <a:r>
              <a:rPr lang="pt-BR" sz="1100" b="1" dirty="0"/>
              <a:t>RNP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C862F589-D31C-4450-83A2-1C331D7C4B74}"/>
              </a:ext>
            </a:extLst>
          </p:cNvPr>
          <p:cNvSpPr/>
          <p:nvPr/>
        </p:nvSpPr>
        <p:spPr>
          <a:xfrm>
            <a:off x="9439703" y="5892340"/>
            <a:ext cx="109161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Representante</a:t>
            </a:r>
            <a:br>
              <a:rPr lang="pt-BR" sz="11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t-BR" sz="1100" dirty="0">
                <a:solidFill>
                  <a:schemeClr val="bg1">
                    <a:lumMod val="65000"/>
                  </a:schemeClr>
                </a:solidFill>
              </a:rPr>
              <a:t>CNPq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B86E1617-5B72-46D8-A5D8-60E9A1AB8228}"/>
              </a:ext>
            </a:extLst>
          </p:cNvPr>
          <p:cNvSpPr/>
          <p:nvPr/>
        </p:nvSpPr>
        <p:spPr>
          <a:xfrm>
            <a:off x="8112977" y="3481438"/>
            <a:ext cx="15726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/>
              <a:t>Comitê Gestor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0641568D-6B9D-4940-B522-8AF1C6147CA8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8950863" y="1675498"/>
            <a:ext cx="0" cy="619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B3E27776-7593-440A-BF66-8608F735B258}"/>
              </a:ext>
            </a:extLst>
          </p:cNvPr>
          <p:cNvCxnSpPr/>
          <p:nvPr/>
        </p:nvCxnSpPr>
        <p:spPr>
          <a:xfrm>
            <a:off x="8948323" y="2861678"/>
            <a:ext cx="0" cy="619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ço Reservado para Texto 2">
            <a:extLst>
              <a:ext uri="{FF2B5EF4-FFF2-40B4-BE49-F238E27FC236}">
                <a16:creationId xmlns:a16="http://schemas.microsoft.com/office/drawing/2014/main" id="{DA932FE5-4A43-4ED3-B170-89A302BC28F4}"/>
              </a:ext>
            </a:extLst>
          </p:cNvPr>
          <p:cNvSpPr txBox="1">
            <a:spLocks/>
          </p:cNvSpPr>
          <p:nvPr/>
        </p:nvSpPr>
        <p:spPr>
          <a:xfrm>
            <a:off x="756057" y="2992149"/>
            <a:ext cx="4816470" cy="322071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1800" dirty="0">
                <a:solidFill>
                  <a:srgbClr val="001EFF"/>
                </a:solidFill>
                <a:latin typeface="Barlow Medium" pitchFamily="2" charset="77"/>
                <a:ea typeface="+mn-ea"/>
                <a:cs typeface="+mn-cs"/>
              </a:rPr>
              <a:t>Sua estrutura organizacional é composta por um </a:t>
            </a:r>
            <a:r>
              <a:rPr lang="pt-BR" sz="2000" b="1" dirty="0">
                <a:solidFill>
                  <a:srgbClr val="001EFF"/>
                </a:solidFill>
                <a:latin typeface="Barlow Medium" pitchFamily="2" charset="77"/>
                <a:ea typeface="+mn-ea"/>
                <a:cs typeface="+mn-cs"/>
              </a:rPr>
              <a:t>Comitê Gestor</a:t>
            </a:r>
            <a:r>
              <a:rPr lang="pt-BR" sz="1800" dirty="0">
                <a:solidFill>
                  <a:srgbClr val="001EFF"/>
                </a:solidFill>
                <a:latin typeface="Barlow Medium" pitchFamily="2" charset="77"/>
                <a:ea typeface="+mn-ea"/>
                <a:cs typeface="+mn-cs"/>
              </a:rPr>
              <a:t>, formado pelas cinco coordenações regionais, além de representantes do IBICT, RNP e CNPq</a:t>
            </a:r>
          </a:p>
          <a:p>
            <a:pPr algn="just">
              <a:lnSpc>
                <a:spcPct val="150000"/>
              </a:lnSpc>
            </a:pPr>
            <a:endParaRPr lang="pt-BR" sz="1800" kern="0" dirty="0">
              <a:latin typeface="Barlow" panose="00000500000000000000" pitchFamily="2" charset="0"/>
            </a:endParaRPr>
          </a:p>
        </p:txBody>
      </p:sp>
      <p:sp>
        <p:nvSpPr>
          <p:cNvPr id="29" name="Shape 2">
            <a:extLst>
              <a:ext uri="{FF2B5EF4-FFF2-40B4-BE49-F238E27FC236}">
                <a16:creationId xmlns:a16="http://schemas.microsoft.com/office/drawing/2014/main" id="{F994244F-5B7A-4463-BBD6-434F603CAA58}"/>
              </a:ext>
            </a:extLst>
          </p:cNvPr>
          <p:cNvSpPr/>
          <p:nvPr/>
        </p:nvSpPr>
        <p:spPr>
          <a:xfrm>
            <a:off x="433572" y="2946807"/>
            <a:ext cx="30480" cy="1961912"/>
          </a:xfrm>
          <a:prstGeom prst="rect">
            <a:avLst/>
          </a:prstGeom>
          <a:solidFill>
            <a:srgbClr val="00F5DD"/>
          </a:solidFill>
          <a:ln>
            <a:solidFill>
              <a:srgbClr val="00F5DD"/>
            </a:solidFill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23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8E3042F-2C16-9950-9EE0-8B07D778B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9867" y="0"/>
            <a:ext cx="8415866" cy="1282148"/>
          </a:xfrm>
        </p:spPr>
        <p:txBody>
          <a:bodyPr/>
          <a:lstStyle/>
          <a:p>
            <a:r>
              <a:rPr lang="pt-BR" dirty="0"/>
              <a:t>Governança</a:t>
            </a:r>
          </a:p>
        </p:txBody>
      </p:sp>
      <p:sp>
        <p:nvSpPr>
          <p:cNvPr id="29" name="Shape 2">
            <a:extLst>
              <a:ext uri="{FF2B5EF4-FFF2-40B4-BE49-F238E27FC236}">
                <a16:creationId xmlns:a16="http://schemas.microsoft.com/office/drawing/2014/main" id="{F994244F-5B7A-4463-BBD6-434F603CAA58}"/>
              </a:ext>
            </a:extLst>
          </p:cNvPr>
          <p:cNvSpPr/>
          <p:nvPr/>
        </p:nvSpPr>
        <p:spPr>
          <a:xfrm>
            <a:off x="433572" y="2946807"/>
            <a:ext cx="30480" cy="1961912"/>
          </a:xfrm>
          <a:prstGeom prst="rect">
            <a:avLst/>
          </a:prstGeom>
          <a:solidFill>
            <a:srgbClr val="00F5DD"/>
          </a:solidFill>
          <a:ln>
            <a:solidFill>
              <a:srgbClr val="00F5DD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31" name="Espaço Reservado para Texto 2">
            <a:extLst>
              <a:ext uri="{FF2B5EF4-FFF2-40B4-BE49-F238E27FC236}">
                <a16:creationId xmlns:a16="http://schemas.microsoft.com/office/drawing/2014/main" id="{BA06134A-FDDA-4845-886F-A73A54F7FD89}"/>
              </a:ext>
            </a:extLst>
          </p:cNvPr>
          <p:cNvSpPr txBox="1">
            <a:spLocks/>
          </p:cNvSpPr>
          <p:nvPr/>
        </p:nvSpPr>
        <p:spPr>
          <a:xfrm>
            <a:off x="716732" y="2145876"/>
            <a:ext cx="5379268" cy="3817982"/>
          </a:xfrm>
          <a:prstGeom prst="rect">
            <a:avLst/>
          </a:prstGeom>
        </p:spPr>
        <p:txBody>
          <a:bodyPr lIns="72000" rIns="72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rgbClr val="001EFF"/>
                </a:solidFill>
                <a:latin typeface="Barlow Medium" pitchFamily="2" charset="77"/>
                <a:ea typeface="+mn-ea"/>
                <a:cs typeface="+mn-cs"/>
              </a:defRPr>
            </a:lvl1pPr>
            <a:lvl2pPr marL="18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2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324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Cada rede regional propõe um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plano de trabalho adequado à maturidade das instituições de sua região.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Para a execução do plano de trabalho, cada rede regional conta com o auxílio de um bolsista para desempenhar as ações esperadas.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rgbClr val="001EFF"/>
              </a:solidFill>
              <a:effectLst/>
              <a:uLnTx/>
              <a:uFillTx/>
              <a:latin typeface="Barlow Medium" pitchFamily="2" charset="77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rgbClr val="001EFF"/>
              </a:solidFill>
              <a:effectLst/>
              <a:uLnTx/>
              <a:uFillTx/>
              <a:latin typeface="Barlow Medium" pitchFamily="2" charset="77"/>
              <a:ea typeface="+mn-ea"/>
              <a:cs typeface="+mn-cs"/>
            </a:endParaRPr>
          </a:p>
        </p:txBody>
      </p:sp>
      <p:pic>
        <p:nvPicPr>
          <p:cNvPr id="32" name="Picture 2" descr="person icon">
            <a:extLst>
              <a:ext uri="{FF2B5EF4-FFF2-40B4-BE49-F238E27FC236}">
                <a16:creationId xmlns:a16="http://schemas.microsoft.com/office/drawing/2014/main" id="{657EF508-2842-4A8C-83A8-80CC5274B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1303" y="3094888"/>
            <a:ext cx="6753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person icon">
            <a:extLst>
              <a:ext uri="{FF2B5EF4-FFF2-40B4-BE49-F238E27FC236}">
                <a16:creationId xmlns:a16="http://schemas.microsoft.com/office/drawing/2014/main" id="{AA4C7B36-BF31-468B-A8C2-D8A764957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0467" y="3094888"/>
            <a:ext cx="6753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tângulo 33">
            <a:extLst>
              <a:ext uri="{FF2B5EF4-FFF2-40B4-BE49-F238E27FC236}">
                <a16:creationId xmlns:a16="http://schemas.microsoft.com/office/drawing/2014/main" id="{7E0212CB-6D2D-4C0E-89B1-194063F696D2}"/>
              </a:ext>
            </a:extLst>
          </p:cNvPr>
          <p:cNvSpPr/>
          <p:nvPr/>
        </p:nvSpPr>
        <p:spPr>
          <a:xfrm>
            <a:off x="7136557" y="3576182"/>
            <a:ext cx="944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dirty="0"/>
              <a:t>Coord. Rede</a:t>
            </a:r>
            <a:br>
              <a:rPr lang="pt-BR" sz="1100" dirty="0"/>
            </a:br>
            <a:r>
              <a:rPr lang="pt-BR" sz="1100" dirty="0"/>
              <a:t>Norte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F69B1317-6D56-4ADB-8ED9-FE38ADFD00A4}"/>
              </a:ext>
            </a:extLst>
          </p:cNvPr>
          <p:cNvSpPr/>
          <p:nvPr/>
        </p:nvSpPr>
        <p:spPr>
          <a:xfrm>
            <a:off x="7995721" y="3576182"/>
            <a:ext cx="944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dirty="0"/>
              <a:t>Coord. Rede</a:t>
            </a:r>
            <a:br>
              <a:rPr lang="pt-BR" sz="1100" dirty="0"/>
            </a:br>
            <a:r>
              <a:rPr lang="pt-BR" sz="1100" dirty="0"/>
              <a:t>Nordeste</a:t>
            </a:r>
          </a:p>
        </p:txBody>
      </p:sp>
      <p:pic>
        <p:nvPicPr>
          <p:cNvPr id="36" name="Picture 2" descr="person icon">
            <a:extLst>
              <a:ext uri="{FF2B5EF4-FFF2-40B4-BE49-F238E27FC236}">
                <a16:creationId xmlns:a16="http://schemas.microsoft.com/office/drawing/2014/main" id="{24B1A3A9-7167-4439-8158-C27B569F4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8118" y="3094888"/>
            <a:ext cx="6753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tângulo 36">
            <a:extLst>
              <a:ext uri="{FF2B5EF4-FFF2-40B4-BE49-F238E27FC236}">
                <a16:creationId xmlns:a16="http://schemas.microsoft.com/office/drawing/2014/main" id="{32CD0E4D-105F-45C9-9792-8FE0783854D0}"/>
              </a:ext>
            </a:extLst>
          </p:cNvPr>
          <p:cNvSpPr/>
          <p:nvPr/>
        </p:nvSpPr>
        <p:spPr>
          <a:xfrm>
            <a:off x="9703372" y="3576182"/>
            <a:ext cx="944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dirty="0"/>
              <a:t>Coord. Rede</a:t>
            </a:r>
            <a:br>
              <a:rPr lang="pt-BR" sz="1100" dirty="0"/>
            </a:br>
            <a:r>
              <a:rPr lang="pt-BR" sz="1100" dirty="0"/>
              <a:t>Sudeste</a:t>
            </a:r>
          </a:p>
        </p:txBody>
      </p:sp>
      <p:pic>
        <p:nvPicPr>
          <p:cNvPr id="38" name="Picture 2" descr="person icon">
            <a:extLst>
              <a:ext uri="{FF2B5EF4-FFF2-40B4-BE49-F238E27FC236}">
                <a16:creationId xmlns:a16="http://schemas.microsoft.com/office/drawing/2014/main" id="{E02ADCAE-4040-462C-8682-A0BA97F70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1102" y="3094888"/>
            <a:ext cx="6753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tângulo 38">
            <a:extLst>
              <a:ext uri="{FF2B5EF4-FFF2-40B4-BE49-F238E27FC236}">
                <a16:creationId xmlns:a16="http://schemas.microsoft.com/office/drawing/2014/main" id="{16EF7652-A1E3-4D6A-BCBB-D2369E893F0F}"/>
              </a:ext>
            </a:extLst>
          </p:cNvPr>
          <p:cNvSpPr/>
          <p:nvPr/>
        </p:nvSpPr>
        <p:spPr>
          <a:xfrm>
            <a:off x="8876356" y="3576182"/>
            <a:ext cx="944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dirty="0"/>
              <a:t>Coord. Rede</a:t>
            </a:r>
            <a:br>
              <a:rPr lang="pt-BR" sz="1100" dirty="0"/>
            </a:br>
            <a:r>
              <a:rPr lang="pt-BR" sz="1100" dirty="0"/>
              <a:t>Centro-oeste</a:t>
            </a:r>
          </a:p>
        </p:txBody>
      </p:sp>
      <p:pic>
        <p:nvPicPr>
          <p:cNvPr id="40" name="Picture 2" descr="person icon">
            <a:extLst>
              <a:ext uri="{FF2B5EF4-FFF2-40B4-BE49-F238E27FC236}">
                <a16:creationId xmlns:a16="http://schemas.microsoft.com/office/drawing/2014/main" id="{79AE0108-CA3D-4250-A115-BD09C7B70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5134" y="3094888"/>
            <a:ext cx="6753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person icon">
            <a:extLst>
              <a:ext uri="{FF2B5EF4-FFF2-40B4-BE49-F238E27FC236}">
                <a16:creationId xmlns:a16="http://schemas.microsoft.com/office/drawing/2014/main" id="{0CB89399-07D4-4510-85DF-8D1C53B25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9025" y="4383902"/>
            <a:ext cx="6753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tângulo 41">
            <a:extLst>
              <a:ext uri="{FF2B5EF4-FFF2-40B4-BE49-F238E27FC236}">
                <a16:creationId xmlns:a16="http://schemas.microsoft.com/office/drawing/2014/main" id="{D1458EDE-F763-4831-A0EA-C66D1DA1D40D}"/>
              </a:ext>
            </a:extLst>
          </p:cNvPr>
          <p:cNvSpPr/>
          <p:nvPr/>
        </p:nvSpPr>
        <p:spPr>
          <a:xfrm>
            <a:off x="10530388" y="3576182"/>
            <a:ext cx="944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dirty="0"/>
              <a:t>Coord. Rede</a:t>
            </a:r>
            <a:br>
              <a:rPr lang="pt-BR" sz="1100" dirty="0"/>
            </a:br>
            <a:r>
              <a:rPr lang="pt-BR" sz="1100" dirty="0"/>
              <a:t>Sul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89B29B74-1749-4F7A-B671-24A27A3F0781}"/>
              </a:ext>
            </a:extLst>
          </p:cNvPr>
          <p:cNvSpPr/>
          <p:nvPr/>
        </p:nvSpPr>
        <p:spPr>
          <a:xfrm>
            <a:off x="8704279" y="4882892"/>
            <a:ext cx="102610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dirty="0"/>
              <a:t>Representante</a:t>
            </a:r>
            <a:br>
              <a:rPr lang="pt-BR" sz="1100" dirty="0"/>
            </a:br>
            <a:r>
              <a:rPr lang="pt-BR" sz="1100" dirty="0"/>
              <a:t>IBICT</a:t>
            </a:r>
          </a:p>
        </p:txBody>
      </p:sp>
      <p:pic>
        <p:nvPicPr>
          <p:cNvPr id="44" name="Picture 2" descr="person icon">
            <a:extLst>
              <a:ext uri="{FF2B5EF4-FFF2-40B4-BE49-F238E27FC236}">
                <a16:creationId xmlns:a16="http://schemas.microsoft.com/office/drawing/2014/main" id="{37EDEA75-F8ED-4F3E-97A3-1FA622871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486" y="4383902"/>
            <a:ext cx="6753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person icon">
            <a:extLst>
              <a:ext uri="{FF2B5EF4-FFF2-40B4-BE49-F238E27FC236}">
                <a16:creationId xmlns:a16="http://schemas.microsoft.com/office/drawing/2014/main" id="{D5922222-C62C-4095-BB75-2471A3F70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55000" y="4383902"/>
            <a:ext cx="6753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tângulo 45">
            <a:extLst>
              <a:ext uri="{FF2B5EF4-FFF2-40B4-BE49-F238E27FC236}">
                <a16:creationId xmlns:a16="http://schemas.microsoft.com/office/drawing/2014/main" id="{B19E620B-8E8F-4A74-85F8-30CA6D0802DD}"/>
              </a:ext>
            </a:extLst>
          </p:cNvPr>
          <p:cNvSpPr/>
          <p:nvPr/>
        </p:nvSpPr>
        <p:spPr>
          <a:xfrm>
            <a:off x="7677740" y="4882892"/>
            <a:ext cx="102610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dirty="0"/>
              <a:t>Representante</a:t>
            </a:r>
            <a:br>
              <a:rPr lang="pt-BR" sz="1100" dirty="0"/>
            </a:br>
            <a:r>
              <a:rPr lang="pt-BR" sz="1100" dirty="0"/>
              <a:t>RNP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4F8ACCD1-EAAE-411D-A84F-20BA17CD86F4}"/>
              </a:ext>
            </a:extLst>
          </p:cNvPr>
          <p:cNvSpPr/>
          <p:nvPr/>
        </p:nvSpPr>
        <p:spPr>
          <a:xfrm>
            <a:off x="9720254" y="4882892"/>
            <a:ext cx="102610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Representante</a:t>
            </a:r>
            <a:br>
              <a:rPr lang="pt-BR" sz="11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t-BR" sz="1100" dirty="0">
                <a:solidFill>
                  <a:schemeClr val="bg1">
                    <a:lumMod val="65000"/>
                  </a:schemeClr>
                </a:solidFill>
              </a:rPr>
              <a:t>CNPq</a:t>
            </a:r>
          </a:p>
        </p:txBody>
      </p:sp>
      <p:pic>
        <p:nvPicPr>
          <p:cNvPr id="48" name="Picture 2" descr="person icon">
            <a:extLst>
              <a:ext uri="{FF2B5EF4-FFF2-40B4-BE49-F238E27FC236}">
                <a16:creationId xmlns:a16="http://schemas.microsoft.com/office/drawing/2014/main" id="{D744498F-7BA6-4395-9323-2994C0A26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2603" y="1965978"/>
            <a:ext cx="6753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tângulo 48">
            <a:extLst>
              <a:ext uri="{FF2B5EF4-FFF2-40B4-BE49-F238E27FC236}">
                <a16:creationId xmlns:a16="http://schemas.microsoft.com/office/drawing/2014/main" id="{09A17EA1-C97C-4A90-85C1-5F545DC1E05A}"/>
              </a:ext>
            </a:extLst>
          </p:cNvPr>
          <p:cNvSpPr/>
          <p:nvPr/>
        </p:nvSpPr>
        <p:spPr>
          <a:xfrm>
            <a:off x="7127857" y="2390778"/>
            <a:ext cx="944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dirty="0"/>
              <a:t>bolsista</a:t>
            </a:r>
          </a:p>
        </p:txBody>
      </p:sp>
      <p:cxnSp>
        <p:nvCxnSpPr>
          <p:cNvPr id="50" name="Conector de Seta Reta 49">
            <a:extLst>
              <a:ext uri="{FF2B5EF4-FFF2-40B4-BE49-F238E27FC236}">
                <a16:creationId xmlns:a16="http://schemas.microsoft.com/office/drawing/2014/main" id="{7F507C18-B877-4C5E-ACE5-943B84E220CE}"/>
              </a:ext>
            </a:extLst>
          </p:cNvPr>
          <p:cNvCxnSpPr>
            <a:cxnSpLocks/>
          </p:cNvCxnSpPr>
          <p:nvPr/>
        </p:nvCxnSpPr>
        <p:spPr>
          <a:xfrm flipV="1">
            <a:off x="7601904" y="2644129"/>
            <a:ext cx="0" cy="3991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Picture 2" descr="person icon">
            <a:extLst>
              <a:ext uri="{FF2B5EF4-FFF2-40B4-BE49-F238E27FC236}">
                <a16:creationId xmlns:a16="http://schemas.microsoft.com/office/drawing/2014/main" id="{8D366566-9BD8-4122-8366-CC83D643F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2000" y="1972589"/>
            <a:ext cx="6753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A1B93D64-84D9-4199-A99B-BD15A1179B56}"/>
              </a:ext>
            </a:extLst>
          </p:cNvPr>
          <p:cNvSpPr/>
          <p:nvPr/>
        </p:nvSpPr>
        <p:spPr>
          <a:xfrm>
            <a:off x="7987254" y="2397389"/>
            <a:ext cx="944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dirty="0"/>
              <a:t>bolsista</a:t>
            </a:r>
          </a:p>
        </p:txBody>
      </p:sp>
      <p:cxnSp>
        <p:nvCxnSpPr>
          <p:cNvPr id="53" name="Conector de Seta Reta 52">
            <a:extLst>
              <a:ext uri="{FF2B5EF4-FFF2-40B4-BE49-F238E27FC236}">
                <a16:creationId xmlns:a16="http://schemas.microsoft.com/office/drawing/2014/main" id="{BB95552C-003E-42AD-9594-8D1B8F9AEBC6}"/>
              </a:ext>
            </a:extLst>
          </p:cNvPr>
          <p:cNvCxnSpPr>
            <a:cxnSpLocks/>
          </p:cNvCxnSpPr>
          <p:nvPr/>
        </p:nvCxnSpPr>
        <p:spPr>
          <a:xfrm flipV="1">
            <a:off x="8461301" y="2650740"/>
            <a:ext cx="0" cy="3991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4" name="Picture 2" descr="person icon">
            <a:extLst>
              <a:ext uri="{FF2B5EF4-FFF2-40B4-BE49-F238E27FC236}">
                <a16:creationId xmlns:a16="http://schemas.microsoft.com/office/drawing/2014/main" id="{B57E6D6E-1986-4247-843B-B7EDF73C8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9864" y="1979200"/>
            <a:ext cx="6753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69108E14-BE8F-4C55-8F1F-86AF0540BF75}"/>
              </a:ext>
            </a:extLst>
          </p:cNvPr>
          <p:cNvSpPr/>
          <p:nvPr/>
        </p:nvSpPr>
        <p:spPr>
          <a:xfrm>
            <a:off x="8855118" y="2404000"/>
            <a:ext cx="944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dirty="0"/>
              <a:t>bolsista</a:t>
            </a:r>
          </a:p>
        </p:txBody>
      </p:sp>
      <p:cxnSp>
        <p:nvCxnSpPr>
          <p:cNvPr id="56" name="Conector de Seta Reta 55">
            <a:extLst>
              <a:ext uri="{FF2B5EF4-FFF2-40B4-BE49-F238E27FC236}">
                <a16:creationId xmlns:a16="http://schemas.microsoft.com/office/drawing/2014/main" id="{041E5F7C-058B-4221-844D-BD3A7C06871C}"/>
              </a:ext>
            </a:extLst>
          </p:cNvPr>
          <p:cNvCxnSpPr>
            <a:cxnSpLocks/>
          </p:cNvCxnSpPr>
          <p:nvPr/>
        </p:nvCxnSpPr>
        <p:spPr>
          <a:xfrm flipV="1">
            <a:off x="9329165" y="2657351"/>
            <a:ext cx="0" cy="3991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7" name="Picture 2" descr="person icon">
            <a:extLst>
              <a:ext uri="{FF2B5EF4-FFF2-40B4-BE49-F238E27FC236}">
                <a16:creationId xmlns:a16="http://schemas.microsoft.com/office/drawing/2014/main" id="{515BA5E2-A9CE-42F6-BE4C-B74F82E46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2327" y="1985811"/>
            <a:ext cx="6753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tângulo 57">
            <a:extLst>
              <a:ext uri="{FF2B5EF4-FFF2-40B4-BE49-F238E27FC236}">
                <a16:creationId xmlns:a16="http://schemas.microsoft.com/office/drawing/2014/main" id="{A279D626-D119-4DDE-B019-7752557B8A0C}"/>
              </a:ext>
            </a:extLst>
          </p:cNvPr>
          <p:cNvSpPr/>
          <p:nvPr/>
        </p:nvSpPr>
        <p:spPr>
          <a:xfrm>
            <a:off x="9697581" y="2410611"/>
            <a:ext cx="944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dirty="0"/>
              <a:t>bolsista</a:t>
            </a:r>
          </a:p>
        </p:txBody>
      </p:sp>
      <p:cxnSp>
        <p:nvCxnSpPr>
          <p:cNvPr id="59" name="Conector de Seta Reta 58">
            <a:extLst>
              <a:ext uri="{FF2B5EF4-FFF2-40B4-BE49-F238E27FC236}">
                <a16:creationId xmlns:a16="http://schemas.microsoft.com/office/drawing/2014/main" id="{7673C6A2-F2FE-4D5D-B084-C8BD8D3600C2}"/>
              </a:ext>
            </a:extLst>
          </p:cNvPr>
          <p:cNvCxnSpPr>
            <a:cxnSpLocks/>
          </p:cNvCxnSpPr>
          <p:nvPr/>
        </p:nvCxnSpPr>
        <p:spPr>
          <a:xfrm flipV="1">
            <a:off x="10171628" y="2663962"/>
            <a:ext cx="0" cy="3991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0" name="Picture 2" descr="person icon">
            <a:extLst>
              <a:ext uri="{FF2B5EF4-FFF2-40B4-BE49-F238E27FC236}">
                <a16:creationId xmlns:a16="http://schemas.microsoft.com/office/drawing/2014/main" id="{A2EF5DA4-1E9E-4C72-8F17-5894EB545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7856" y="1992422"/>
            <a:ext cx="6753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tângulo 60">
            <a:extLst>
              <a:ext uri="{FF2B5EF4-FFF2-40B4-BE49-F238E27FC236}">
                <a16:creationId xmlns:a16="http://schemas.microsoft.com/office/drawing/2014/main" id="{3B756AC5-3D01-4428-93DD-4AE7217B80E3}"/>
              </a:ext>
            </a:extLst>
          </p:cNvPr>
          <p:cNvSpPr/>
          <p:nvPr/>
        </p:nvSpPr>
        <p:spPr>
          <a:xfrm>
            <a:off x="10523110" y="2417222"/>
            <a:ext cx="944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dirty="0"/>
              <a:t>bolsista</a:t>
            </a:r>
          </a:p>
        </p:txBody>
      </p:sp>
      <p:cxnSp>
        <p:nvCxnSpPr>
          <p:cNvPr id="62" name="Conector de Seta Reta 61">
            <a:extLst>
              <a:ext uri="{FF2B5EF4-FFF2-40B4-BE49-F238E27FC236}">
                <a16:creationId xmlns:a16="http://schemas.microsoft.com/office/drawing/2014/main" id="{0D4C27A8-DAEA-4DB9-87DB-62FA659371A5}"/>
              </a:ext>
            </a:extLst>
          </p:cNvPr>
          <p:cNvCxnSpPr>
            <a:cxnSpLocks/>
          </p:cNvCxnSpPr>
          <p:nvPr/>
        </p:nvCxnSpPr>
        <p:spPr>
          <a:xfrm flipV="1">
            <a:off x="10997157" y="2670573"/>
            <a:ext cx="0" cy="3991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3" name="Retângulo: Cantos Arredondados 62">
            <a:extLst>
              <a:ext uri="{FF2B5EF4-FFF2-40B4-BE49-F238E27FC236}">
                <a16:creationId xmlns:a16="http://schemas.microsoft.com/office/drawing/2014/main" id="{AA376596-5C6C-47F6-8609-83AEADD09C00}"/>
              </a:ext>
            </a:extLst>
          </p:cNvPr>
          <p:cNvSpPr/>
          <p:nvPr/>
        </p:nvSpPr>
        <p:spPr>
          <a:xfrm rot="5400000">
            <a:off x="8648925" y="3350951"/>
            <a:ext cx="1158752" cy="3189739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4" name="Picture 2" descr="person icon">
            <a:extLst>
              <a:ext uri="{FF2B5EF4-FFF2-40B4-BE49-F238E27FC236}">
                <a16:creationId xmlns:a16="http://schemas.microsoft.com/office/drawing/2014/main" id="{C132D0DA-C71B-4807-B8DB-33196E26A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5705" y="5970681"/>
            <a:ext cx="6753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tângulo 64">
            <a:extLst>
              <a:ext uri="{FF2B5EF4-FFF2-40B4-BE49-F238E27FC236}">
                <a16:creationId xmlns:a16="http://schemas.microsoft.com/office/drawing/2014/main" id="{08B26C2A-E4B9-4AC9-B966-3C2B6C15EF86}"/>
              </a:ext>
            </a:extLst>
          </p:cNvPr>
          <p:cNvSpPr/>
          <p:nvPr/>
        </p:nvSpPr>
        <p:spPr>
          <a:xfrm>
            <a:off x="8324947" y="5909517"/>
            <a:ext cx="105734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dirty="0"/>
              <a:t>bolsista</a:t>
            </a:r>
          </a:p>
          <a:p>
            <a:pPr algn="ctr"/>
            <a:r>
              <a:rPr lang="pt-BR" sz="1100" dirty="0"/>
              <a:t>Coordenador Nacional</a:t>
            </a:r>
          </a:p>
        </p:txBody>
      </p:sp>
      <p:cxnSp>
        <p:nvCxnSpPr>
          <p:cNvPr id="66" name="Conector de Seta Reta 65">
            <a:extLst>
              <a:ext uri="{FF2B5EF4-FFF2-40B4-BE49-F238E27FC236}">
                <a16:creationId xmlns:a16="http://schemas.microsoft.com/office/drawing/2014/main" id="{8A78676A-A50F-41E0-9081-917F7A0A1255}"/>
              </a:ext>
            </a:extLst>
          </p:cNvPr>
          <p:cNvCxnSpPr>
            <a:cxnSpLocks/>
          </p:cNvCxnSpPr>
          <p:nvPr/>
        </p:nvCxnSpPr>
        <p:spPr>
          <a:xfrm>
            <a:off x="8153399" y="5451521"/>
            <a:ext cx="0" cy="4661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029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8E3042F-2C16-9950-9EE0-8B07D778B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9867" y="0"/>
            <a:ext cx="8415866" cy="1282148"/>
          </a:xfrm>
        </p:spPr>
        <p:txBody>
          <a:bodyPr/>
          <a:lstStyle/>
          <a:p>
            <a:r>
              <a:rPr lang="pt-BR" dirty="0"/>
              <a:t>Qual é o problema que o projeto busca resolver?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DB5B8B7-8093-45A0-8DF8-77450D482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250" y="1373158"/>
            <a:ext cx="97155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241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8E3042F-2C16-9950-9EE0-8B07D778B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9867" y="0"/>
            <a:ext cx="8415866" cy="1282148"/>
          </a:xfrm>
        </p:spPr>
        <p:txBody>
          <a:bodyPr/>
          <a:lstStyle/>
          <a:p>
            <a:r>
              <a:rPr lang="pt-BR" dirty="0"/>
              <a:t>Qual é o problema que o projeto busca resolver?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4072A0E0-6187-4556-8ECA-7D337FC3F90F}"/>
              </a:ext>
            </a:extLst>
          </p:cNvPr>
          <p:cNvSpPr txBox="1">
            <a:spLocks/>
          </p:cNvSpPr>
          <p:nvPr/>
        </p:nvSpPr>
        <p:spPr>
          <a:xfrm>
            <a:off x="844825" y="1482725"/>
            <a:ext cx="11075625" cy="5375275"/>
          </a:xfrm>
          <a:prstGeom prst="rect">
            <a:avLst/>
          </a:prstGeom>
        </p:spPr>
        <p:txBody>
          <a:bodyPr lIns="72000" rIns="72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rgbClr val="001EFF"/>
                </a:solidFill>
                <a:latin typeface="Barlow Medium" pitchFamily="2" charset="77"/>
                <a:ea typeface="+mn-ea"/>
                <a:cs typeface="+mn-cs"/>
              </a:defRPr>
            </a:lvl1pPr>
            <a:lvl2pPr marL="18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2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324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Contribuir para a criação de uma rede nacional de repositórios de dados de pesquisa.</a:t>
            </a:r>
          </a:p>
          <a:p>
            <a:pPr marL="522900" lvl="1" indent="-3429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001EFF"/>
                </a:solidFill>
                <a:latin typeface="Barlow Medium" pitchFamily="2" charset="77"/>
              </a:rPr>
              <a:t>Amplia “mercado” da RNP</a:t>
            </a:r>
          </a:p>
          <a:p>
            <a:pPr marL="522900" lvl="1" indent="-3429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Fortalece a imagem da RNP como protagonista nacional em infraestrutura de dados.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Estabelecer um novo canal de relacionamento para a oferta de serviços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/>
              <a:t>Atrair pesquisadores de Ciência da Informação e Bibliotecários para a área de influência e relacionamento da RNP, podendo ser “instanciados” pela RNP quando necessário.</a:t>
            </a: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rgbClr val="001EFF"/>
              </a:solidFill>
              <a:effectLst/>
              <a:uLnTx/>
              <a:uFillTx/>
              <a:latin typeface="Barlow Medium" pitchFamily="2" charset="77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rgbClr val="001EFF"/>
              </a:solidFill>
              <a:effectLst/>
              <a:uLnTx/>
              <a:uFillTx/>
              <a:latin typeface="Barlow Medium" pitchFamily="2" charset="77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rgbClr val="001EFF"/>
              </a:solidFill>
              <a:effectLst/>
              <a:uLnTx/>
              <a:uFillTx/>
              <a:latin typeface="Barlow Medium" pitchFamily="2" charset="77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rgbClr val="001EFF"/>
              </a:solidFill>
              <a:effectLst/>
              <a:uLnTx/>
              <a:uFillTx/>
              <a:latin typeface="Barlow Medium" pitchFamily="2" charset="77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rgbClr val="001EFF"/>
              </a:solidFill>
              <a:effectLst/>
              <a:uLnTx/>
              <a:uFillTx/>
              <a:latin typeface="Barlow Medium" pitchFamily="2" charset="77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deverá coordenar ações regionais para apara abertura de dados de pesquisa em repositórios institucionais, por meio de um </a:t>
            </a: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Comitê Gestor, formado pelas cinco coordenações regionais, além do IBICT, RNP e CNPq, e por um coordenador nacional </a:t>
            </a:r>
            <a:endParaRPr kumimoji="0" lang="pt-BR" sz="2200" b="1" i="0" u="none" strike="noStrike" kern="1200" cap="none" spc="0" normalizeH="0" baseline="0" noProof="0" dirty="0">
              <a:ln>
                <a:noFill/>
              </a:ln>
              <a:solidFill>
                <a:srgbClr val="001EFF"/>
              </a:solidFill>
              <a:effectLst/>
              <a:uLnTx/>
              <a:uFillTx/>
              <a:latin typeface="Barlow Medium" pitchFamily="2" charset="77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1" i="0" u="none" strike="noStrike" kern="1200" cap="none" spc="0" normalizeH="0" baseline="0" noProof="0" dirty="0">
              <a:ln>
                <a:noFill/>
              </a:ln>
              <a:solidFill>
                <a:srgbClr val="001EFF"/>
              </a:solidFill>
              <a:effectLst/>
              <a:uLnTx/>
              <a:uFillTx/>
              <a:latin typeface="Barlow Medium" pitchFamily="2" charset="77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1" i="0" u="none" strike="noStrike" kern="1200" cap="none" spc="0" normalizeH="0" baseline="0" noProof="0" dirty="0">
              <a:ln>
                <a:noFill/>
              </a:ln>
              <a:solidFill>
                <a:srgbClr val="001EFF"/>
              </a:solidFill>
              <a:effectLst/>
              <a:uLnTx/>
              <a:uFillTx/>
              <a:latin typeface="Barlow Medium" pitchFamily="2" charset="77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Comitê Gestor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: formado pelas </a:t>
            </a:r>
            <a:r>
              <a:rPr kumimoji="0" lang="pt-BR" sz="2200" b="0" i="0" u="sng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cinco coordenações regionais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, além do </a:t>
            </a:r>
            <a:r>
              <a:rPr kumimoji="0" lang="pt-BR" sz="2200" b="0" i="0" u="sng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IBICT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, </a:t>
            </a:r>
            <a:r>
              <a:rPr kumimoji="0" lang="pt-BR" sz="2200" b="0" i="0" u="sng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RNP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 e </a:t>
            </a:r>
            <a:r>
              <a:rPr kumimoji="0" lang="pt-BR" sz="2200" b="0" i="0" u="sng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CNPq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, e por </a:t>
            </a:r>
            <a:r>
              <a:rPr kumimoji="0" lang="pt-BR" sz="2200" b="0" i="0" u="sng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um coordenador nacional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srgbClr val="001EFF"/>
              </a:solidFill>
              <a:effectLst/>
              <a:uLnTx/>
              <a:uFillTx/>
              <a:latin typeface="Barlow Medium" pitchFamily="2" charset="77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Coordenador nacional: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	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irá acompanhar as atividades em cada uma das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sub-redes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 regionais, as quais terão o auxílio de um bolsista para desempenhar as ações esperadas.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" b="0" i="0" u="none" strike="noStrike" kern="1200" cap="none" spc="0" normalizeH="0" baseline="0" noProof="0" dirty="0">
              <a:ln>
                <a:noFill/>
              </a:ln>
              <a:solidFill>
                <a:srgbClr val="001EFF"/>
              </a:solidFill>
              <a:effectLst/>
              <a:uLnTx/>
              <a:uFillTx/>
              <a:latin typeface="Barlow Medium" pitchFamily="2" charset="77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	Tanto o coordenador nacional quanto os bolsistas regionais terão seus perfis de atuação definidos pela RBRD. Como sempre acontece na RBRD, as decisões serão coletivas e consensuadas. </a:t>
            </a:r>
          </a:p>
        </p:txBody>
      </p:sp>
    </p:spTree>
    <p:extLst>
      <p:ext uri="{BB962C8B-B14F-4D97-AF65-F5344CB8AC3E}">
        <p14:creationId xmlns:p14="http://schemas.microsoft.com/office/powerpoint/2010/main" val="510431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8E3042F-2C16-9950-9EE0-8B07D778B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9867" y="0"/>
            <a:ext cx="8415866" cy="1282148"/>
          </a:xfrm>
        </p:spPr>
        <p:txBody>
          <a:bodyPr/>
          <a:lstStyle/>
          <a:p>
            <a:r>
              <a:rPr lang="pt-BR" dirty="0"/>
              <a:t>Fonte de financiamento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4072A0E0-6187-4556-8ECA-7D337FC3F90F}"/>
              </a:ext>
            </a:extLst>
          </p:cNvPr>
          <p:cNvSpPr txBox="1">
            <a:spLocks/>
          </p:cNvSpPr>
          <p:nvPr/>
        </p:nvSpPr>
        <p:spPr>
          <a:xfrm>
            <a:off x="844825" y="1482725"/>
            <a:ext cx="11075625" cy="5375275"/>
          </a:xfrm>
          <a:prstGeom prst="rect">
            <a:avLst/>
          </a:prstGeom>
        </p:spPr>
        <p:txBody>
          <a:bodyPr lIns="72000" rIns="72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rgbClr val="001EFF"/>
                </a:solidFill>
                <a:latin typeface="Barlow Medium" pitchFamily="2" charset="77"/>
                <a:ea typeface="+mn-ea"/>
                <a:cs typeface="+mn-cs"/>
              </a:defRPr>
            </a:lvl1pPr>
            <a:lvl2pPr marL="18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2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324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Contrato de Gestão (~R$ 200K)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/>
              <a:t>+ contrapartidas do </a:t>
            </a:r>
            <a:r>
              <a:rPr lang="pt-BR" dirty="0" err="1"/>
              <a:t>Ibict</a:t>
            </a:r>
            <a:r>
              <a:rPr lang="pt-BR" dirty="0"/>
              <a:t> (horas de bolsistas e viagens)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Coordenadoras regionais (voluntárias)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rgbClr val="001EFF"/>
              </a:solidFill>
              <a:effectLst/>
              <a:uLnTx/>
              <a:uFillTx/>
              <a:latin typeface="Barlow Medium" pitchFamily="2" charset="77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rgbClr val="001EFF"/>
              </a:solidFill>
              <a:effectLst/>
              <a:uLnTx/>
              <a:uFillTx/>
              <a:latin typeface="Barlow Medium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857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8E3042F-2C16-9950-9EE0-8B07D778B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9867" y="0"/>
            <a:ext cx="8415866" cy="1282148"/>
          </a:xfrm>
        </p:spPr>
        <p:txBody>
          <a:bodyPr/>
          <a:lstStyle/>
          <a:p>
            <a:r>
              <a:rPr lang="pt-BR" dirty="0"/>
              <a:t>O que o projeto planeja entregar </a:t>
            </a:r>
            <a:br>
              <a:rPr lang="pt-BR" dirty="0"/>
            </a:br>
            <a:r>
              <a:rPr lang="pt-BR" dirty="0"/>
              <a:t>até o final do ano?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A8CACF-ABB0-4F45-889C-B4336FA3D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83445" y="1282148"/>
            <a:ext cx="9006084" cy="479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3EFA4B1-FF08-4877-80AF-6956FE5368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05543"/>
            <a:ext cx="4767209" cy="184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60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8E3042F-2C16-9950-9EE0-8B07D778B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9867" y="0"/>
            <a:ext cx="8415866" cy="1282148"/>
          </a:xfrm>
        </p:spPr>
        <p:txBody>
          <a:bodyPr/>
          <a:lstStyle/>
          <a:p>
            <a:r>
              <a:rPr lang="pt-BR" dirty="0"/>
              <a:t>Grupos de pesquisa envolvidos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CDEA1D6-A12A-4F6B-8AF0-772916A4E065}"/>
              </a:ext>
            </a:extLst>
          </p:cNvPr>
          <p:cNvSpPr/>
          <p:nvPr/>
        </p:nvSpPr>
        <p:spPr>
          <a:xfrm>
            <a:off x="3011137" y="2662124"/>
            <a:ext cx="6149808" cy="4070478"/>
          </a:xfrm>
          <a:prstGeom prst="roundRect">
            <a:avLst/>
          </a:prstGeom>
          <a:noFill/>
          <a:ln w="19050">
            <a:solidFill>
              <a:srgbClr val="D8D8EB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99792428-96F2-4A16-91E5-B58818F0F54C}"/>
              </a:ext>
            </a:extLst>
          </p:cNvPr>
          <p:cNvSpPr/>
          <p:nvPr/>
        </p:nvSpPr>
        <p:spPr>
          <a:xfrm>
            <a:off x="5431741" y="1314832"/>
            <a:ext cx="130048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NDP</a:t>
            </a:r>
          </a:p>
        </p:txBody>
      </p:sp>
      <p:pic>
        <p:nvPicPr>
          <p:cNvPr id="8" name="Picture 2" descr="person icon">
            <a:extLst>
              <a:ext uri="{FF2B5EF4-FFF2-40B4-BE49-F238E27FC236}">
                <a16:creationId xmlns:a16="http://schemas.microsoft.com/office/drawing/2014/main" id="{3A759A5A-3B70-429B-8934-E8B09EE6A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2595" y="4580851"/>
            <a:ext cx="6753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614EA389-7844-4311-961F-356A55367697}"/>
              </a:ext>
            </a:extLst>
          </p:cNvPr>
          <p:cNvSpPr/>
          <p:nvPr/>
        </p:nvSpPr>
        <p:spPr>
          <a:xfrm>
            <a:off x="4597849" y="5012105"/>
            <a:ext cx="944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/>
              <a:t>Coord. Rede</a:t>
            </a:r>
            <a:br>
              <a:rPr lang="pt-BR" sz="1100"/>
            </a:br>
            <a:r>
              <a:rPr lang="pt-BR" sz="1100"/>
              <a:t>Nordeste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4E2316E8-C29F-4BAA-B429-B25BD6540E0E}"/>
              </a:ext>
            </a:extLst>
          </p:cNvPr>
          <p:cNvGrpSpPr/>
          <p:nvPr/>
        </p:nvGrpSpPr>
        <p:grpSpPr>
          <a:xfrm>
            <a:off x="5584100" y="3851217"/>
            <a:ext cx="944880" cy="896792"/>
            <a:chOff x="8454097" y="3465461"/>
            <a:chExt cx="944880" cy="896792"/>
          </a:xfrm>
        </p:grpSpPr>
        <p:pic>
          <p:nvPicPr>
            <p:cNvPr id="11" name="Picture 2" descr="person icon">
              <a:extLst>
                <a:ext uri="{FF2B5EF4-FFF2-40B4-BE49-F238E27FC236}">
                  <a16:creationId xmlns:a16="http://schemas.microsoft.com/office/drawing/2014/main" id="{A85786BE-D0BA-4477-8715-07B676AA0C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8843" y="3465461"/>
              <a:ext cx="675388" cy="477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82D35044-7DB4-44B2-A222-9C257C7C3C5E}"/>
                </a:ext>
              </a:extLst>
            </p:cNvPr>
            <p:cNvSpPr/>
            <p:nvPr/>
          </p:nvSpPr>
          <p:spPr>
            <a:xfrm>
              <a:off x="8454097" y="3946755"/>
              <a:ext cx="944880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000"/>
                <a:t>Representante</a:t>
              </a:r>
              <a:br>
                <a:rPr lang="pt-BR" sz="1100"/>
              </a:br>
              <a:r>
                <a:rPr lang="pt-BR" sz="1100"/>
                <a:t>IBICT</a:t>
              </a: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CEF0D483-1339-459B-87E7-E2F4ACC66DA5}"/>
              </a:ext>
            </a:extLst>
          </p:cNvPr>
          <p:cNvGrpSpPr/>
          <p:nvPr/>
        </p:nvGrpSpPr>
        <p:grpSpPr>
          <a:xfrm>
            <a:off x="5578324" y="5224796"/>
            <a:ext cx="944880" cy="929241"/>
            <a:chOff x="8454097" y="5519389"/>
            <a:chExt cx="944880" cy="929241"/>
          </a:xfrm>
        </p:grpSpPr>
        <p:pic>
          <p:nvPicPr>
            <p:cNvPr id="14" name="Picture 2" descr="person icon">
              <a:extLst>
                <a:ext uri="{FF2B5EF4-FFF2-40B4-BE49-F238E27FC236}">
                  <a16:creationId xmlns:a16="http://schemas.microsoft.com/office/drawing/2014/main" id="{BCC65E25-E732-4DFE-B913-89C25D729D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8843" y="5519389"/>
              <a:ext cx="675388" cy="477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0B3D7A13-76DE-4F03-B327-0D0EB4724A1C}"/>
                </a:ext>
              </a:extLst>
            </p:cNvPr>
            <p:cNvSpPr/>
            <p:nvPr/>
          </p:nvSpPr>
          <p:spPr>
            <a:xfrm>
              <a:off x="8454097" y="6033132"/>
              <a:ext cx="944880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000" dirty="0"/>
                <a:t>Representante</a:t>
              </a:r>
              <a:br>
                <a:rPr lang="pt-BR" sz="1100" dirty="0"/>
              </a:br>
              <a:r>
                <a:rPr lang="pt-BR" sz="1100" dirty="0"/>
                <a:t>RNP</a:t>
              </a:r>
            </a:p>
          </p:txBody>
        </p:sp>
      </p:grpSp>
      <p:sp>
        <p:nvSpPr>
          <p:cNvPr id="16" name="Retângulo 15">
            <a:extLst>
              <a:ext uri="{FF2B5EF4-FFF2-40B4-BE49-F238E27FC236}">
                <a16:creationId xmlns:a16="http://schemas.microsoft.com/office/drawing/2014/main" id="{49463A0F-B75D-48FE-8B74-857993114787}"/>
              </a:ext>
            </a:extLst>
          </p:cNvPr>
          <p:cNvSpPr/>
          <p:nvPr/>
        </p:nvSpPr>
        <p:spPr>
          <a:xfrm>
            <a:off x="5271319" y="2273553"/>
            <a:ext cx="15726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/>
              <a:t>Execução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4FDE8F7C-CAB1-451F-A046-87A88EB4C61D}"/>
              </a:ext>
            </a:extLst>
          </p:cNvPr>
          <p:cNvCxnSpPr>
            <a:cxnSpLocks/>
          </p:cNvCxnSpPr>
          <p:nvPr/>
        </p:nvCxnSpPr>
        <p:spPr>
          <a:xfrm>
            <a:off x="6081981" y="1924432"/>
            <a:ext cx="0" cy="388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person icon">
            <a:extLst>
              <a:ext uri="{FF2B5EF4-FFF2-40B4-BE49-F238E27FC236}">
                <a16:creationId xmlns:a16="http://schemas.microsoft.com/office/drawing/2014/main" id="{D56BAAF5-BA12-41CF-95E1-0A98760E5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9452" y="3123752"/>
            <a:ext cx="6753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42DFA836-1837-429F-A4E4-DDAAC4366181}"/>
              </a:ext>
            </a:extLst>
          </p:cNvPr>
          <p:cNvSpPr/>
          <p:nvPr/>
        </p:nvSpPr>
        <p:spPr>
          <a:xfrm>
            <a:off x="3324706" y="3624328"/>
            <a:ext cx="944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/>
              <a:t>bolsista regional</a:t>
            </a:r>
          </a:p>
        </p:txBody>
      </p:sp>
      <p:pic>
        <p:nvPicPr>
          <p:cNvPr id="20" name="Picture 2" descr="person icon">
            <a:extLst>
              <a:ext uri="{FF2B5EF4-FFF2-40B4-BE49-F238E27FC236}">
                <a16:creationId xmlns:a16="http://schemas.microsoft.com/office/drawing/2014/main" id="{1052845F-9535-4141-8C4C-950649719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8691" y="4635266"/>
            <a:ext cx="6753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15C75F64-730E-4735-A1E1-860B46DCD833}"/>
              </a:ext>
            </a:extLst>
          </p:cNvPr>
          <p:cNvSpPr/>
          <p:nvPr/>
        </p:nvSpPr>
        <p:spPr>
          <a:xfrm>
            <a:off x="3403945" y="5060066"/>
            <a:ext cx="944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/>
              <a:t>bolsistas regionais</a:t>
            </a:r>
          </a:p>
        </p:txBody>
      </p:sp>
      <p:pic>
        <p:nvPicPr>
          <p:cNvPr id="22" name="Picture 2" descr="person icon">
            <a:extLst>
              <a:ext uri="{FF2B5EF4-FFF2-40B4-BE49-F238E27FC236}">
                <a16:creationId xmlns:a16="http://schemas.microsoft.com/office/drawing/2014/main" id="{3F1FEF86-2B83-417C-A13E-73C7223C5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4896" y="5852871"/>
            <a:ext cx="6753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2B63D93D-924B-41EE-B89E-23B2D26C0369}"/>
              </a:ext>
            </a:extLst>
          </p:cNvPr>
          <p:cNvSpPr/>
          <p:nvPr/>
        </p:nvSpPr>
        <p:spPr>
          <a:xfrm>
            <a:off x="3300150" y="6277671"/>
            <a:ext cx="944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/>
              <a:t>bolsista regional</a:t>
            </a:r>
          </a:p>
        </p:txBody>
      </p:sp>
      <p:pic>
        <p:nvPicPr>
          <p:cNvPr id="24" name="Picture 2" descr="person icon">
            <a:extLst>
              <a:ext uri="{FF2B5EF4-FFF2-40B4-BE49-F238E27FC236}">
                <a16:creationId xmlns:a16="http://schemas.microsoft.com/office/drawing/2014/main" id="{E7D021E5-725F-4A09-BF5C-FEEB518A1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6320" y="2929383"/>
            <a:ext cx="6753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ED69A75C-66D2-4DA6-A66F-DEC947B9F21C}"/>
              </a:ext>
            </a:extLst>
          </p:cNvPr>
          <p:cNvSpPr/>
          <p:nvPr/>
        </p:nvSpPr>
        <p:spPr>
          <a:xfrm>
            <a:off x="7671574" y="3354183"/>
            <a:ext cx="944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/>
              <a:t>bolsista regional</a:t>
            </a:r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71E25EB0-348D-407C-BD31-6A9110E8AC40}"/>
              </a:ext>
            </a:extLst>
          </p:cNvPr>
          <p:cNvCxnSpPr>
            <a:cxnSpLocks/>
          </p:cNvCxnSpPr>
          <p:nvPr/>
        </p:nvCxnSpPr>
        <p:spPr>
          <a:xfrm flipH="1">
            <a:off x="4063230" y="3308559"/>
            <a:ext cx="68774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FFE36240-1C3D-46CA-B9C1-6836E9F9362B}"/>
              </a:ext>
            </a:extLst>
          </p:cNvPr>
          <p:cNvCxnSpPr>
            <a:cxnSpLocks/>
          </p:cNvCxnSpPr>
          <p:nvPr/>
        </p:nvCxnSpPr>
        <p:spPr>
          <a:xfrm flipH="1" flipV="1">
            <a:off x="4115350" y="4686921"/>
            <a:ext cx="727919" cy="104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01C8DD96-115E-4A56-9378-D06265EC557F}"/>
              </a:ext>
            </a:extLst>
          </p:cNvPr>
          <p:cNvCxnSpPr>
            <a:cxnSpLocks/>
          </p:cNvCxnSpPr>
          <p:nvPr/>
        </p:nvCxnSpPr>
        <p:spPr>
          <a:xfrm flipH="1">
            <a:off x="3967246" y="5870086"/>
            <a:ext cx="876023" cy="41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771A3A74-6E63-42DC-9954-423F7585112D}"/>
              </a:ext>
            </a:extLst>
          </p:cNvPr>
          <p:cNvCxnSpPr>
            <a:cxnSpLocks/>
          </p:cNvCxnSpPr>
          <p:nvPr/>
        </p:nvCxnSpPr>
        <p:spPr>
          <a:xfrm>
            <a:off x="7436956" y="3711637"/>
            <a:ext cx="1023621" cy="1607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4CD5D934-D770-4767-B053-9CEA990D0582}"/>
              </a:ext>
            </a:extLst>
          </p:cNvPr>
          <p:cNvCxnSpPr>
            <a:cxnSpLocks/>
          </p:cNvCxnSpPr>
          <p:nvPr/>
        </p:nvCxnSpPr>
        <p:spPr>
          <a:xfrm flipV="1">
            <a:off x="7457569" y="6029988"/>
            <a:ext cx="793688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BB42C067-DAF8-40DB-9EB0-72311E1031CA}"/>
              </a:ext>
            </a:extLst>
          </p:cNvPr>
          <p:cNvCxnSpPr>
            <a:cxnSpLocks/>
          </p:cNvCxnSpPr>
          <p:nvPr/>
        </p:nvCxnSpPr>
        <p:spPr>
          <a:xfrm>
            <a:off x="6621705" y="4976485"/>
            <a:ext cx="100061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05713812-65CD-4778-8C81-5577EC205737}"/>
              </a:ext>
            </a:extLst>
          </p:cNvPr>
          <p:cNvSpPr/>
          <p:nvPr/>
        </p:nvSpPr>
        <p:spPr>
          <a:xfrm>
            <a:off x="5560426" y="3381475"/>
            <a:ext cx="982270" cy="3085827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Picture 2" descr="person icon">
            <a:extLst>
              <a:ext uri="{FF2B5EF4-FFF2-40B4-BE49-F238E27FC236}">
                <a16:creationId xmlns:a16="http://schemas.microsoft.com/office/drawing/2014/main" id="{67A7C506-BA30-44E0-BDA3-D54F6325A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2026" y="5805078"/>
            <a:ext cx="6753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tângulo 33">
            <a:extLst>
              <a:ext uri="{FF2B5EF4-FFF2-40B4-BE49-F238E27FC236}">
                <a16:creationId xmlns:a16="http://schemas.microsoft.com/office/drawing/2014/main" id="{2AE4F971-9DAC-463B-A399-59466FBA7AE8}"/>
              </a:ext>
            </a:extLst>
          </p:cNvPr>
          <p:cNvSpPr/>
          <p:nvPr/>
        </p:nvSpPr>
        <p:spPr>
          <a:xfrm>
            <a:off x="4607280" y="6225684"/>
            <a:ext cx="944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/>
              <a:t>Coord. Rede</a:t>
            </a:r>
            <a:br>
              <a:rPr lang="pt-BR" sz="1100"/>
            </a:br>
            <a:r>
              <a:rPr lang="pt-BR" sz="1100"/>
              <a:t>Sul</a:t>
            </a: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194871DB-8487-4EE9-B729-3DE3E0EBB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228" y="5579657"/>
            <a:ext cx="400050" cy="485775"/>
          </a:xfrm>
          <a:prstGeom prst="rect">
            <a:avLst/>
          </a:prstGeom>
        </p:spPr>
      </p:pic>
      <p:grpSp>
        <p:nvGrpSpPr>
          <p:cNvPr id="36" name="Agrupar 35">
            <a:extLst>
              <a:ext uri="{FF2B5EF4-FFF2-40B4-BE49-F238E27FC236}">
                <a16:creationId xmlns:a16="http://schemas.microsoft.com/office/drawing/2014/main" id="{9EBA53B5-6D9E-4046-9242-5F704AEE2261}"/>
              </a:ext>
            </a:extLst>
          </p:cNvPr>
          <p:cNvGrpSpPr/>
          <p:nvPr/>
        </p:nvGrpSpPr>
        <p:grpSpPr>
          <a:xfrm>
            <a:off x="6701165" y="5579657"/>
            <a:ext cx="944880" cy="1136033"/>
            <a:chOff x="9262009" y="4711754"/>
            <a:chExt cx="944880" cy="1136033"/>
          </a:xfrm>
        </p:grpSpPr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6C787403-AB6D-4816-9381-122FED91AB4C}"/>
                </a:ext>
              </a:extLst>
            </p:cNvPr>
            <p:cNvSpPr/>
            <p:nvPr/>
          </p:nvSpPr>
          <p:spPr>
            <a:xfrm>
              <a:off x="9262009" y="5416900"/>
              <a:ext cx="94488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100"/>
                <a:t>Coord. Rede</a:t>
              </a:r>
              <a:br>
                <a:rPr lang="pt-BR" sz="1100"/>
              </a:br>
              <a:r>
                <a:rPr lang="pt-BR" sz="1100"/>
                <a:t>Sudeste</a:t>
              </a:r>
            </a:p>
          </p:txBody>
        </p:sp>
        <p:pic>
          <p:nvPicPr>
            <p:cNvPr id="38" name="Picture 2" descr="person icon">
              <a:extLst>
                <a:ext uri="{FF2B5EF4-FFF2-40B4-BE49-F238E27FC236}">
                  <a16:creationId xmlns:a16="http://schemas.microsoft.com/office/drawing/2014/main" id="{27405DC1-7085-4011-8CC4-9A65A7861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6755" y="4968712"/>
              <a:ext cx="675388" cy="477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Imagem 38">
              <a:extLst>
                <a:ext uri="{FF2B5EF4-FFF2-40B4-BE49-F238E27FC236}">
                  <a16:creationId xmlns:a16="http://schemas.microsoft.com/office/drawing/2014/main" id="{31363383-FDC1-412A-B3BD-038BC9C51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39101" y="4711754"/>
              <a:ext cx="391347" cy="503859"/>
            </a:xfrm>
            <a:prstGeom prst="rect">
              <a:avLst/>
            </a:prstGeom>
          </p:spPr>
        </p:pic>
      </p:grpSp>
      <p:pic>
        <p:nvPicPr>
          <p:cNvPr id="40" name="Picture 2" descr="person icon">
            <a:extLst>
              <a:ext uri="{FF2B5EF4-FFF2-40B4-BE49-F238E27FC236}">
                <a16:creationId xmlns:a16="http://schemas.microsoft.com/office/drawing/2014/main" id="{10D7E995-E3B4-40D7-A650-893CA7139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2187" y="3539834"/>
            <a:ext cx="675388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tângulo 40">
            <a:extLst>
              <a:ext uri="{FF2B5EF4-FFF2-40B4-BE49-F238E27FC236}">
                <a16:creationId xmlns:a16="http://schemas.microsoft.com/office/drawing/2014/main" id="{4BCE241C-562D-4323-908A-887DDEE5DF68}"/>
              </a:ext>
            </a:extLst>
          </p:cNvPr>
          <p:cNvSpPr/>
          <p:nvPr/>
        </p:nvSpPr>
        <p:spPr>
          <a:xfrm>
            <a:off x="6677441" y="4021128"/>
            <a:ext cx="944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/>
              <a:t>Coord. Rede</a:t>
            </a:r>
            <a:br>
              <a:rPr lang="pt-BR" sz="1100"/>
            </a:br>
            <a:r>
              <a:rPr lang="pt-BR" sz="1100"/>
              <a:t>Centro-oeste</a:t>
            </a:r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3CA160F7-44FB-4C10-B188-F5474F82CE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8375" y="3316352"/>
            <a:ext cx="458200" cy="477837"/>
          </a:xfrm>
          <a:prstGeom prst="rect">
            <a:avLst/>
          </a:prstGeom>
        </p:spPr>
      </p:pic>
      <p:grpSp>
        <p:nvGrpSpPr>
          <p:cNvPr id="43" name="Agrupar 42">
            <a:extLst>
              <a:ext uri="{FF2B5EF4-FFF2-40B4-BE49-F238E27FC236}">
                <a16:creationId xmlns:a16="http://schemas.microsoft.com/office/drawing/2014/main" id="{4C02C786-2C70-4292-9FC2-76EB5501BB0C}"/>
              </a:ext>
            </a:extLst>
          </p:cNvPr>
          <p:cNvGrpSpPr/>
          <p:nvPr/>
        </p:nvGrpSpPr>
        <p:grpSpPr>
          <a:xfrm>
            <a:off x="7524410" y="4409920"/>
            <a:ext cx="944880" cy="1041589"/>
            <a:chOff x="11096145" y="5605323"/>
            <a:chExt cx="944880" cy="1041589"/>
          </a:xfrm>
        </p:grpSpPr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DBF42A64-9116-4141-9DAC-482A4255B66F}"/>
                </a:ext>
              </a:extLst>
            </p:cNvPr>
            <p:cNvSpPr/>
            <p:nvPr/>
          </p:nvSpPr>
          <p:spPr>
            <a:xfrm>
              <a:off x="11096145" y="6216025"/>
              <a:ext cx="94488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100"/>
                <a:t>bolsista</a:t>
              </a:r>
            </a:p>
            <a:p>
              <a:pPr algn="ctr"/>
              <a:r>
                <a:rPr lang="pt-BR" sz="1100"/>
                <a:t>nacional</a:t>
              </a:r>
            </a:p>
          </p:txBody>
        </p:sp>
        <p:grpSp>
          <p:nvGrpSpPr>
            <p:cNvPr id="45" name="Agrupar 44">
              <a:extLst>
                <a:ext uri="{FF2B5EF4-FFF2-40B4-BE49-F238E27FC236}">
                  <a16:creationId xmlns:a16="http://schemas.microsoft.com/office/drawing/2014/main" id="{B4C94108-BDE8-45FE-8E7D-1B2F4C9CC640}"/>
                </a:ext>
              </a:extLst>
            </p:cNvPr>
            <p:cNvGrpSpPr/>
            <p:nvPr/>
          </p:nvGrpSpPr>
          <p:grpSpPr>
            <a:xfrm>
              <a:off x="11220830" y="5605323"/>
              <a:ext cx="675388" cy="687289"/>
              <a:chOff x="11220830" y="5605323"/>
              <a:chExt cx="675388" cy="687289"/>
            </a:xfrm>
          </p:grpSpPr>
          <p:pic>
            <p:nvPicPr>
              <p:cNvPr id="46" name="Picture 2" descr="person icon">
                <a:extLst>
                  <a:ext uri="{FF2B5EF4-FFF2-40B4-BE49-F238E27FC236}">
                    <a16:creationId xmlns:a16="http://schemas.microsoft.com/office/drawing/2014/main" id="{68EC6A86-F7BB-4BD6-B53A-A6171C8471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20830" y="5814775"/>
                <a:ext cx="675388" cy="4778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Imagem 46">
                <a:extLst>
                  <a:ext uri="{FF2B5EF4-FFF2-40B4-BE49-F238E27FC236}">
                    <a16:creationId xmlns:a16="http://schemas.microsoft.com/office/drawing/2014/main" id="{F5DE3180-86D5-4AC8-A2F2-1E501EB417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343237" y="5605323"/>
                <a:ext cx="431674" cy="472786"/>
              </a:xfrm>
              <a:prstGeom prst="rect">
                <a:avLst/>
              </a:prstGeom>
            </p:spPr>
          </p:pic>
        </p:grpSp>
      </p:grpSp>
      <p:pic>
        <p:nvPicPr>
          <p:cNvPr id="48" name="Imagem 47">
            <a:extLst>
              <a:ext uri="{FF2B5EF4-FFF2-40B4-BE49-F238E27FC236}">
                <a16:creationId xmlns:a16="http://schemas.microsoft.com/office/drawing/2014/main" id="{C9186433-7948-4E99-881A-F32CFF9DB2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2397" y="4299482"/>
            <a:ext cx="428341" cy="531972"/>
          </a:xfrm>
          <a:prstGeom prst="rect">
            <a:avLst/>
          </a:prstGeom>
        </p:spPr>
      </p:pic>
      <p:grpSp>
        <p:nvGrpSpPr>
          <p:cNvPr id="49" name="Agrupar 48">
            <a:extLst>
              <a:ext uri="{FF2B5EF4-FFF2-40B4-BE49-F238E27FC236}">
                <a16:creationId xmlns:a16="http://schemas.microsoft.com/office/drawing/2014/main" id="{440A9AC9-7D42-4E23-9D64-51E649F0449B}"/>
              </a:ext>
            </a:extLst>
          </p:cNvPr>
          <p:cNvGrpSpPr/>
          <p:nvPr/>
        </p:nvGrpSpPr>
        <p:grpSpPr>
          <a:xfrm>
            <a:off x="4580781" y="2919417"/>
            <a:ext cx="944880" cy="1144137"/>
            <a:chOff x="6860546" y="3087150"/>
            <a:chExt cx="944880" cy="1144137"/>
          </a:xfrm>
        </p:grpSpPr>
        <p:pic>
          <p:nvPicPr>
            <p:cNvPr id="50" name="Picture 2" descr="person icon">
              <a:extLst>
                <a:ext uri="{FF2B5EF4-FFF2-40B4-BE49-F238E27FC236}">
                  <a16:creationId xmlns:a16="http://schemas.microsoft.com/office/drawing/2014/main" id="{D44C0D12-3374-401B-8BA4-3C96D180ED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9179" y="3342137"/>
              <a:ext cx="675388" cy="477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CDE7AA3F-2577-43F7-BA48-04298A54ABD1}"/>
                </a:ext>
              </a:extLst>
            </p:cNvPr>
            <p:cNvSpPr/>
            <p:nvPr/>
          </p:nvSpPr>
          <p:spPr>
            <a:xfrm>
              <a:off x="6860546" y="3800400"/>
              <a:ext cx="94488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100"/>
                <a:t>Coord. Rede</a:t>
              </a:r>
              <a:br>
                <a:rPr lang="pt-BR" sz="1100"/>
              </a:br>
              <a:r>
                <a:rPr lang="pt-BR" sz="1100"/>
                <a:t>Norte</a:t>
              </a:r>
            </a:p>
          </p:txBody>
        </p:sp>
        <p:pic>
          <p:nvPicPr>
            <p:cNvPr id="52" name="Imagem 51">
              <a:extLst>
                <a:ext uri="{FF2B5EF4-FFF2-40B4-BE49-F238E27FC236}">
                  <a16:creationId xmlns:a16="http://schemas.microsoft.com/office/drawing/2014/main" id="{880BFD14-3D70-41B6-85FA-C52D29314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0005" y="3087150"/>
              <a:ext cx="487647" cy="498730"/>
            </a:xfrm>
            <a:prstGeom prst="rect">
              <a:avLst/>
            </a:prstGeom>
          </p:spPr>
        </p:pic>
      </p:grpSp>
      <p:pic>
        <p:nvPicPr>
          <p:cNvPr id="53" name="Imagem 52">
            <a:extLst>
              <a:ext uri="{FF2B5EF4-FFF2-40B4-BE49-F238E27FC236}">
                <a16:creationId xmlns:a16="http://schemas.microsoft.com/office/drawing/2014/main" id="{17288BEF-3875-45B9-BD10-9C76FC1E40F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723" y="2844925"/>
            <a:ext cx="461689" cy="532301"/>
          </a:xfrm>
          <a:prstGeom prst="rect">
            <a:avLst/>
          </a:prstGeom>
        </p:spPr>
      </p:pic>
      <p:grpSp>
        <p:nvGrpSpPr>
          <p:cNvPr id="54" name="Agrupar 53">
            <a:extLst>
              <a:ext uri="{FF2B5EF4-FFF2-40B4-BE49-F238E27FC236}">
                <a16:creationId xmlns:a16="http://schemas.microsoft.com/office/drawing/2014/main" id="{471B689A-5101-4350-8AB2-4A4FA8320B1E}"/>
              </a:ext>
            </a:extLst>
          </p:cNvPr>
          <p:cNvGrpSpPr/>
          <p:nvPr/>
        </p:nvGrpSpPr>
        <p:grpSpPr>
          <a:xfrm>
            <a:off x="8068860" y="5581560"/>
            <a:ext cx="944880" cy="1077276"/>
            <a:chOff x="10555381" y="4520580"/>
            <a:chExt cx="944880" cy="1077276"/>
          </a:xfrm>
        </p:grpSpPr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0CF97A51-D315-4318-88AE-E33586169E3D}"/>
                </a:ext>
              </a:extLst>
            </p:cNvPr>
            <p:cNvSpPr/>
            <p:nvPr/>
          </p:nvSpPr>
          <p:spPr>
            <a:xfrm>
              <a:off x="10555381" y="5166969"/>
              <a:ext cx="94488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100"/>
                <a:t>bolsista regional</a:t>
              </a:r>
            </a:p>
          </p:txBody>
        </p:sp>
        <p:grpSp>
          <p:nvGrpSpPr>
            <p:cNvPr id="56" name="Agrupar 55">
              <a:extLst>
                <a:ext uri="{FF2B5EF4-FFF2-40B4-BE49-F238E27FC236}">
                  <a16:creationId xmlns:a16="http://schemas.microsoft.com/office/drawing/2014/main" id="{476EF5CC-3C9C-4C0A-82DF-2717A34F62BB}"/>
                </a:ext>
              </a:extLst>
            </p:cNvPr>
            <p:cNvGrpSpPr/>
            <p:nvPr/>
          </p:nvGrpSpPr>
          <p:grpSpPr>
            <a:xfrm>
              <a:off x="10690127" y="4520580"/>
              <a:ext cx="675388" cy="699426"/>
              <a:chOff x="10690127" y="4520580"/>
              <a:chExt cx="675388" cy="699426"/>
            </a:xfrm>
          </p:grpSpPr>
          <p:pic>
            <p:nvPicPr>
              <p:cNvPr id="57" name="Picture 2" descr="person icon">
                <a:extLst>
                  <a:ext uri="{FF2B5EF4-FFF2-40B4-BE49-F238E27FC236}">
                    <a16:creationId xmlns:a16="http://schemas.microsoft.com/office/drawing/2014/main" id="{80D0DB04-3949-407C-A03E-1A784D29DC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90127" y="4742169"/>
                <a:ext cx="675388" cy="4778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Imagem 57">
                <a:extLst>
                  <a:ext uri="{FF2B5EF4-FFF2-40B4-BE49-F238E27FC236}">
                    <a16:creationId xmlns:a16="http://schemas.microsoft.com/office/drawing/2014/main" id="{C6FEBA1C-5305-4758-9BA0-55E0796802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02415" y="4520580"/>
                <a:ext cx="437979" cy="477795"/>
              </a:xfrm>
              <a:prstGeom prst="rect">
                <a:avLst/>
              </a:prstGeom>
            </p:spPr>
          </p:pic>
        </p:grpSp>
      </p:grpSp>
      <p:pic>
        <p:nvPicPr>
          <p:cNvPr id="59" name="Imagem 58">
            <a:extLst>
              <a:ext uri="{FF2B5EF4-FFF2-40B4-BE49-F238E27FC236}">
                <a16:creationId xmlns:a16="http://schemas.microsoft.com/office/drawing/2014/main" id="{3D60949C-8BE7-403B-ABB9-2E0C7FA3504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828" y="5567764"/>
            <a:ext cx="351738" cy="529936"/>
          </a:xfrm>
          <a:prstGeom prst="rect">
            <a:avLst/>
          </a:prstGeom>
        </p:spPr>
      </p:pic>
      <p:pic>
        <p:nvPicPr>
          <p:cNvPr id="60" name="Imagem 59">
            <a:extLst>
              <a:ext uri="{FF2B5EF4-FFF2-40B4-BE49-F238E27FC236}">
                <a16:creationId xmlns:a16="http://schemas.microsoft.com/office/drawing/2014/main" id="{B0AD9037-D0BC-4F5B-AD82-10983DD05B9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5213" y="2741314"/>
            <a:ext cx="304644" cy="426987"/>
          </a:xfrm>
          <a:prstGeom prst="rect">
            <a:avLst/>
          </a:prstGeom>
        </p:spPr>
      </p:pic>
      <p:grpSp>
        <p:nvGrpSpPr>
          <p:cNvPr id="61" name="Agrupar 60">
            <a:extLst>
              <a:ext uri="{FF2B5EF4-FFF2-40B4-BE49-F238E27FC236}">
                <a16:creationId xmlns:a16="http://schemas.microsoft.com/office/drawing/2014/main" id="{7F0D139B-420A-4EA2-B953-879E588B74C9}"/>
              </a:ext>
            </a:extLst>
          </p:cNvPr>
          <p:cNvGrpSpPr/>
          <p:nvPr/>
        </p:nvGrpSpPr>
        <p:grpSpPr>
          <a:xfrm>
            <a:off x="8313467" y="3283158"/>
            <a:ext cx="944880" cy="1068678"/>
            <a:chOff x="10898035" y="3349288"/>
            <a:chExt cx="944880" cy="1068678"/>
          </a:xfrm>
        </p:grpSpPr>
        <p:pic>
          <p:nvPicPr>
            <p:cNvPr id="62" name="Picture 2" descr="person icon">
              <a:extLst>
                <a:ext uri="{FF2B5EF4-FFF2-40B4-BE49-F238E27FC236}">
                  <a16:creationId xmlns:a16="http://schemas.microsoft.com/office/drawing/2014/main" id="{1DA9F481-1DA8-4A14-A58B-946F52CEB0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2781" y="3562279"/>
              <a:ext cx="675388" cy="477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68DAF622-DD2D-457D-96DC-B0F4E53282A3}"/>
                </a:ext>
              </a:extLst>
            </p:cNvPr>
            <p:cNvSpPr/>
            <p:nvPr/>
          </p:nvSpPr>
          <p:spPr>
            <a:xfrm>
              <a:off x="10898035" y="3987079"/>
              <a:ext cx="94488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100"/>
                <a:t>bolsista regional</a:t>
              </a:r>
            </a:p>
          </p:txBody>
        </p:sp>
        <p:pic>
          <p:nvPicPr>
            <p:cNvPr id="64" name="Imagem 63">
              <a:extLst>
                <a:ext uri="{FF2B5EF4-FFF2-40B4-BE49-F238E27FC236}">
                  <a16:creationId xmlns:a16="http://schemas.microsoft.com/office/drawing/2014/main" id="{CEC87D5F-6D91-4CE4-8B83-C50247803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06479" y="3349288"/>
              <a:ext cx="342370" cy="459850"/>
            </a:xfrm>
            <a:prstGeom prst="rect">
              <a:avLst/>
            </a:prstGeom>
          </p:spPr>
        </p:pic>
      </p:grpSp>
      <p:cxnSp>
        <p:nvCxnSpPr>
          <p:cNvPr id="65" name="Conector de Seta Reta 64">
            <a:extLst>
              <a:ext uri="{FF2B5EF4-FFF2-40B4-BE49-F238E27FC236}">
                <a16:creationId xmlns:a16="http://schemas.microsoft.com/office/drawing/2014/main" id="{A28D680F-0802-4E31-B8D1-8F77C70DC447}"/>
              </a:ext>
            </a:extLst>
          </p:cNvPr>
          <p:cNvCxnSpPr>
            <a:cxnSpLocks/>
          </p:cNvCxnSpPr>
          <p:nvPr/>
        </p:nvCxnSpPr>
        <p:spPr>
          <a:xfrm flipV="1">
            <a:off x="7432575" y="3014077"/>
            <a:ext cx="530303" cy="5903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6" name="Imagem 65">
            <a:extLst>
              <a:ext uri="{FF2B5EF4-FFF2-40B4-BE49-F238E27FC236}">
                <a16:creationId xmlns:a16="http://schemas.microsoft.com/office/drawing/2014/main" id="{EDCC0C56-4D5D-492E-9C58-75EDF393BE9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735" y="4338420"/>
            <a:ext cx="384109" cy="535764"/>
          </a:xfrm>
          <a:prstGeom prst="rect">
            <a:avLst/>
          </a:prstGeom>
        </p:spPr>
      </p:pic>
      <p:sp>
        <p:nvSpPr>
          <p:cNvPr id="67" name="CaixaDeTexto 66">
            <a:extLst>
              <a:ext uri="{FF2B5EF4-FFF2-40B4-BE49-F238E27FC236}">
                <a16:creationId xmlns:a16="http://schemas.microsoft.com/office/drawing/2014/main" id="{4C720EA4-B820-4BFC-929A-5B83375C31ED}"/>
              </a:ext>
            </a:extLst>
          </p:cNvPr>
          <p:cNvSpPr txBox="1"/>
          <p:nvPr/>
        </p:nvSpPr>
        <p:spPr>
          <a:xfrm>
            <a:off x="4121095" y="3021170"/>
            <a:ext cx="639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>
                <a:solidFill>
                  <a:srgbClr val="7030A0"/>
                </a:solidFill>
                <a:highlight>
                  <a:srgbClr val="FFFF00"/>
                </a:highlight>
              </a:rPr>
              <a:t>UFAM</a:t>
            </a:r>
            <a:endParaRPr lang="pt-BR" b="1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F0406922-3AA8-4191-8497-66EB4BE980AB}"/>
              </a:ext>
            </a:extLst>
          </p:cNvPr>
          <p:cNvSpPr txBox="1"/>
          <p:nvPr/>
        </p:nvSpPr>
        <p:spPr>
          <a:xfrm>
            <a:off x="4312617" y="4286182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>
                <a:solidFill>
                  <a:srgbClr val="7030A0"/>
                </a:solidFill>
                <a:highlight>
                  <a:srgbClr val="FFFF00"/>
                </a:highlight>
              </a:rPr>
              <a:t>UFRN</a:t>
            </a:r>
            <a:endParaRPr lang="pt-BR" b="1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FCCDE68A-B826-4A5C-B58B-B81CB2C27A27}"/>
              </a:ext>
            </a:extLst>
          </p:cNvPr>
          <p:cNvSpPr txBox="1"/>
          <p:nvPr/>
        </p:nvSpPr>
        <p:spPr>
          <a:xfrm>
            <a:off x="4128262" y="5590150"/>
            <a:ext cx="596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>
                <a:solidFill>
                  <a:srgbClr val="7030A0"/>
                </a:solidFill>
                <a:highlight>
                  <a:srgbClr val="FFFF00"/>
                </a:highlight>
              </a:rPr>
              <a:t>FURG</a:t>
            </a:r>
            <a:endParaRPr lang="pt-BR" b="1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8DCEA247-81CD-496B-84C6-0F2AA10DBC00}"/>
              </a:ext>
            </a:extLst>
          </p:cNvPr>
          <p:cNvSpPr txBox="1"/>
          <p:nvPr/>
        </p:nvSpPr>
        <p:spPr>
          <a:xfrm>
            <a:off x="6783821" y="4694752"/>
            <a:ext cx="68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>
                <a:solidFill>
                  <a:srgbClr val="7030A0"/>
                </a:solidFill>
                <a:highlight>
                  <a:srgbClr val="FFFF00"/>
                </a:highlight>
              </a:rPr>
              <a:t>UFRGS</a:t>
            </a:r>
            <a:endParaRPr lang="pt-BR" b="1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98CFED9E-AB31-486B-AAEF-DDE7D8918B42}"/>
              </a:ext>
            </a:extLst>
          </p:cNvPr>
          <p:cNvSpPr txBox="1"/>
          <p:nvPr/>
        </p:nvSpPr>
        <p:spPr>
          <a:xfrm>
            <a:off x="7280927" y="2940557"/>
            <a:ext cx="495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>
                <a:solidFill>
                  <a:srgbClr val="7030A0"/>
                </a:solidFill>
                <a:highlight>
                  <a:srgbClr val="FFFF00"/>
                </a:highlight>
              </a:rPr>
              <a:t>UFG</a:t>
            </a:r>
            <a:endParaRPr lang="pt-BR" b="1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2A8DD20E-5C81-47AA-B955-5E2869C3B9BF}"/>
              </a:ext>
            </a:extLst>
          </p:cNvPr>
          <p:cNvSpPr txBox="1"/>
          <p:nvPr/>
        </p:nvSpPr>
        <p:spPr>
          <a:xfrm>
            <a:off x="8501953" y="2975606"/>
            <a:ext cx="495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>
                <a:solidFill>
                  <a:srgbClr val="7030A0"/>
                </a:solidFill>
                <a:highlight>
                  <a:srgbClr val="FFFF00"/>
                </a:highlight>
              </a:rPr>
              <a:t>UFG</a:t>
            </a:r>
            <a:endParaRPr lang="pt-BR" b="1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626A172C-D1E9-4ABA-A997-575A5CA36FA5}"/>
              </a:ext>
            </a:extLst>
          </p:cNvPr>
          <p:cNvSpPr txBox="1"/>
          <p:nvPr/>
        </p:nvSpPr>
        <p:spPr>
          <a:xfrm>
            <a:off x="7412172" y="5726758"/>
            <a:ext cx="835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>
                <a:solidFill>
                  <a:srgbClr val="7030A0"/>
                </a:solidFill>
                <a:highlight>
                  <a:srgbClr val="FFFF00"/>
                </a:highlight>
              </a:rPr>
              <a:t>FIOCRUZ</a:t>
            </a:r>
            <a:endParaRPr lang="pt-BR" b="1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7AB25399-342D-4E0B-AF65-3F66C1E92410}"/>
              </a:ext>
            </a:extLst>
          </p:cNvPr>
          <p:cNvSpPr txBox="1"/>
          <p:nvPr/>
        </p:nvSpPr>
        <p:spPr>
          <a:xfrm>
            <a:off x="3629460" y="4071907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>
                <a:solidFill>
                  <a:srgbClr val="7030A0"/>
                </a:solidFill>
                <a:highlight>
                  <a:srgbClr val="FFFF00"/>
                </a:highlight>
              </a:rPr>
              <a:t>UFPB</a:t>
            </a:r>
            <a:endParaRPr lang="pt-BR" b="1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pic>
        <p:nvPicPr>
          <p:cNvPr id="75" name="Imagem 74">
            <a:extLst>
              <a:ext uri="{FF2B5EF4-FFF2-40B4-BE49-F238E27FC236}">
                <a16:creationId xmlns:a16="http://schemas.microsoft.com/office/drawing/2014/main" id="{38B91530-8A02-40D6-BE65-B1E6A22B2735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586" y="3596290"/>
            <a:ext cx="496419" cy="521638"/>
          </a:xfrm>
          <a:prstGeom prst="rect">
            <a:avLst/>
          </a:prstGeom>
        </p:spPr>
      </p:pic>
      <p:pic>
        <p:nvPicPr>
          <p:cNvPr id="76" name="Imagem 75">
            <a:extLst>
              <a:ext uri="{FF2B5EF4-FFF2-40B4-BE49-F238E27FC236}">
                <a16:creationId xmlns:a16="http://schemas.microsoft.com/office/drawing/2014/main" id="{B8219487-355D-40DF-95D0-0E36BDAA403B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0748" y="3607824"/>
            <a:ext cx="394052" cy="513417"/>
          </a:xfrm>
          <a:prstGeom prst="rect">
            <a:avLst/>
          </a:prstGeom>
        </p:spPr>
      </p:pic>
      <p:pic>
        <p:nvPicPr>
          <p:cNvPr id="77" name="Imagem 76">
            <a:extLst>
              <a:ext uri="{FF2B5EF4-FFF2-40B4-BE49-F238E27FC236}">
                <a16:creationId xmlns:a16="http://schemas.microsoft.com/office/drawing/2014/main" id="{E514CB9C-E444-407B-80A7-80E0AC2D513D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409" y="4946345"/>
            <a:ext cx="379840" cy="529223"/>
          </a:xfrm>
          <a:prstGeom prst="rect">
            <a:avLst/>
          </a:prstGeom>
        </p:spPr>
      </p:pic>
      <p:pic>
        <p:nvPicPr>
          <p:cNvPr id="78" name="Imagem 77">
            <a:extLst>
              <a:ext uri="{FF2B5EF4-FFF2-40B4-BE49-F238E27FC236}">
                <a16:creationId xmlns:a16="http://schemas.microsoft.com/office/drawing/2014/main" id="{9BF611A4-437D-4510-A275-C23967EBF721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554" y="4338378"/>
            <a:ext cx="486020" cy="532909"/>
          </a:xfrm>
          <a:prstGeom prst="rect">
            <a:avLst/>
          </a:prstGeom>
        </p:spPr>
      </p:pic>
      <p:sp>
        <p:nvSpPr>
          <p:cNvPr id="79" name="CaixaDeTexto 78">
            <a:extLst>
              <a:ext uri="{FF2B5EF4-FFF2-40B4-BE49-F238E27FC236}">
                <a16:creationId xmlns:a16="http://schemas.microsoft.com/office/drawing/2014/main" id="{5E4D0DA5-53C7-41F2-9694-A6B65D8E707D}"/>
              </a:ext>
            </a:extLst>
          </p:cNvPr>
          <p:cNvSpPr txBox="1"/>
          <p:nvPr/>
        </p:nvSpPr>
        <p:spPr>
          <a:xfrm>
            <a:off x="3145755" y="4065280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>
                <a:solidFill>
                  <a:srgbClr val="7030A0"/>
                </a:solidFill>
                <a:highlight>
                  <a:srgbClr val="FFFF00"/>
                </a:highlight>
              </a:rPr>
              <a:t>IFRN</a:t>
            </a:r>
            <a:endParaRPr lang="pt-BR" b="1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00889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97968-6A32-C8F8-19CD-96AD8A9F0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Antes de falar do NDP, precisamos falar da RBRD</a:t>
            </a:r>
          </a:p>
        </p:txBody>
      </p:sp>
    </p:spTree>
    <p:extLst>
      <p:ext uri="{BB962C8B-B14F-4D97-AF65-F5344CB8AC3E}">
        <p14:creationId xmlns:p14="http://schemas.microsoft.com/office/powerpoint/2010/main" val="1510992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8E3042F-2C16-9950-9EE0-8B07D778B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9867" y="0"/>
            <a:ext cx="8415866" cy="1282148"/>
          </a:xfrm>
        </p:spPr>
        <p:txBody>
          <a:bodyPr/>
          <a:lstStyle/>
          <a:p>
            <a:r>
              <a:rPr lang="pt-BR" dirty="0"/>
              <a:t>Como fazer parte</a:t>
            </a:r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0315E4D2-31E1-4896-A439-49709FB79DD1}"/>
              </a:ext>
            </a:extLst>
          </p:cNvPr>
          <p:cNvSpPr txBox="1">
            <a:spLocks/>
          </p:cNvSpPr>
          <p:nvPr/>
        </p:nvSpPr>
        <p:spPr>
          <a:xfrm>
            <a:off x="671329" y="2772641"/>
            <a:ext cx="10722649" cy="2135909"/>
          </a:xfrm>
          <a:prstGeom prst="rect">
            <a:avLst/>
          </a:prstGeom>
        </p:spPr>
        <p:txBody>
          <a:bodyPr lIns="72000" rIns="72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rgbClr val="001EFF"/>
                </a:solidFill>
                <a:latin typeface="Barlow Medium" pitchFamily="2" charset="77"/>
                <a:ea typeface="+mn-ea"/>
                <a:cs typeface="+mn-cs"/>
              </a:defRPr>
            </a:lvl1pPr>
            <a:lvl2pPr marL="18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2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324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algn="just"/>
            <a:r>
              <a:rPr lang="pt-BR" sz="280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 Instituto Brasileiro de Informação em Ciência e Tecnologia (</a:t>
            </a:r>
            <a:r>
              <a:rPr lang="pt-BR" sz="2800" b="1" dirty="0" err="1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Ibict</a:t>
            </a:r>
            <a:r>
              <a:rPr lang="pt-BR" sz="280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br>
              <a:rPr lang="pt-BR" sz="280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80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é a instância responsável pela coordenação RBRD (</a:t>
            </a:r>
            <a:r>
              <a:rPr lang="pt-BR" sz="280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http://rbrd.ibict.br/</a:t>
            </a:r>
            <a:r>
              <a:rPr lang="pt-BR" sz="280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), </a:t>
            </a:r>
            <a:br>
              <a:rPr lang="pt-BR" sz="280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80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que é organizada em 5 </a:t>
            </a:r>
            <a:r>
              <a:rPr lang="pt-BR" sz="280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sub-redes</a:t>
            </a:r>
            <a:r>
              <a:rPr lang="pt-BR" sz="280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regionais: Norte, Nordeste, Sul, Sudeste e Centro-Oeste. </a:t>
            </a:r>
          </a:p>
          <a:p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001EFF"/>
              </a:solidFill>
              <a:effectLst/>
              <a:uLnTx/>
              <a:uFillTx/>
              <a:latin typeface="Barlow Medium" pitchFamily="2" charset="77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D1F823-52D1-4BA5-A929-F79707576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065" y="421238"/>
            <a:ext cx="482917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40D01AF-505E-426F-A024-D53A37ADC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6024" y="5276675"/>
            <a:ext cx="13525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24070FA-B091-4CFF-ADD1-0BF2B3A25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1507" y="5276675"/>
            <a:ext cx="134302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BDAFA12-BF94-49E5-BE48-9BC4DB659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1316" y="5276675"/>
            <a:ext cx="13335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382D7CA-5E23-44E9-8DAF-A96FC6D39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8856" y="5276675"/>
            <a:ext cx="13525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33D761F5-B295-493E-8133-8FF74DFC8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8523" y="5280831"/>
            <a:ext cx="13335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236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8E3042F-2C16-9950-9EE0-8B07D778B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9867" y="0"/>
            <a:ext cx="8415866" cy="1282148"/>
          </a:xfrm>
        </p:spPr>
        <p:txBody>
          <a:bodyPr/>
          <a:lstStyle/>
          <a:p>
            <a:r>
              <a:rPr lang="pt-BR" dirty="0"/>
              <a:t>Missão da RBRD</a:t>
            </a:r>
          </a:p>
        </p:txBody>
      </p:sp>
      <p:pic>
        <p:nvPicPr>
          <p:cNvPr id="6" name="Image 0">
            <a:extLst>
              <a:ext uri="{FF2B5EF4-FFF2-40B4-BE49-F238E27FC236}">
                <a16:creationId xmlns:a16="http://schemas.microsoft.com/office/drawing/2014/main" id="{D9B9E96D-EA24-4648-B137-8B8E6D9158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2345" y="1219200"/>
            <a:ext cx="4549655" cy="5768640"/>
          </a:xfrm>
          <a:prstGeom prst="rect">
            <a:avLst/>
          </a:prstGeom>
        </p:spPr>
      </p:pic>
      <p:sp>
        <p:nvSpPr>
          <p:cNvPr id="7" name="Text 1">
            <a:extLst>
              <a:ext uri="{FF2B5EF4-FFF2-40B4-BE49-F238E27FC236}">
                <a16:creationId xmlns:a16="http://schemas.microsoft.com/office/drawing/2014/main" id="{A9DF97B0-93B4-4D0F-9ACE-6DFA557FD18E}"/>
              </a:ext>
            </a:extLst>
          </p:cNvPr>
          <p:cNvSpPr/>
          <p:nvPr/>
        </p:nvSpPr>
        <p:spPr>
          <a:xfrm>
            <a:off x="773733" y="2946807"/>
            <a:ext cx="6236667" cy="20406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latin typeface="Barlow" panose="00000500000000000000" pitchFamily="2" charset="0"/>
                <a:ea typeface="Manrope" pitchFamily="34" charset="-122"/>
                <a:cs typeface="Manrope" pitchFamily="34" charset="-120"/>
              </a:rPr>
              <a:t>Reunir bibliotecários de instituições de ensino e pesquisa, públicas e privadas do Brasil, para promover a criação, otimização e sustentabilidade dos repositórios digitais, fortalecendo o trabalho cooperativo para o alinhamento com a Ciência Aberta.</a:t>
            </a:r>
            <a:endParaRPr lang="en-US" dirty="0">
              <a:latin typeface="Barlow" panose="00000500000000000000" pitchFamily="2" charset="0"/>
            </a:endParaRPr>
          </a:p>
        </p:txBody>
      </p:sp>
      <p:sp>
        <p:nvSpPr>
          <p:cNvPr id="8" name="Shape 2">
            <a:extLst>
              <a:ext uri="{FF2B5EF4-FFF2-40B4-BE49-F238E27FC236}">
                <a16:creationId xmlns:a16="http://schemas.microsoft.com/office/drawing/2014/main" id="{098FC765-43A0-4AE1-B0D7-4D7B2A519BD7}"/>
              </a:ext>
            </a:extLst>
          </p:cNvPr>
          <p:cNvSpPr/>
          <p:nvPr/>
        </p:nvSpPr>
        <p:spPr>
          <a:xfrm>
            <a:off x="433572" y="2946807"/>
            <a:ext cx="30480" cy="1961912"/>
          </a:xfrm>
          <a:prstGeom prst="rect">
            <a:avLst/>
          </a:prstGeom>
          <a:solidFill>
            <a:srgbClr val="00F5DD"/>
          </a:solidFill>
          <a:ln>
            <a:solidFill>
              <a:srgbClr val="00F5DD"/>
            </a:solidFill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707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8E3042F-2C16-9950-9EE0-8B07D778B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9867" y="0"/>
            <a:ext cx="8415866" cy="1282148"/>
          </a:xfrm>
        </p:spPr>
        <p:txBody>
          <a:bodyPr/>
          <a:lstStyle/>
          <a:p>
            <a:r>
              <a:rPr lang="pt-BR" dirty="0"/>
              <a:t>Objetivos da RBRD</a:t>
            </a:r>
          </a:p>
        </p:txBody>
      </p:sp>
      <p:sp>
        <p:nvSpPr>
          <p:cNvPr id="4" name="Google Shape;88;p1">
            <a:extLst>
              <a:ext uri="{FF2B5EF4-FFF2-40B4-BE49-F238E27FC236}">
                <a16:creationId xmlns:a16="http://schemas.microsoft.com/office/drawing/2014/main" id="{C4F35473-279F-4A9B-ABF5-16D8392B2B14}"/>
              </a:ext>
            </a:extLst>
          </p:cNvPr>
          <p:cNvSpPr txBox="1">
            <a:spLocks/>
          </p:cNvSpPr>
          <p:nvPr/>
        </p:nvSpPr>
        <p:spPr>
          <a:xfrm>
            <a:off x="417946" y="1740131"/>
            <a:ext cx="10715625" cy="48787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/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C04F15"/>
              </a:buClr>
              <a:buFont typeface="Wingdings" panose="05000000000000000000" pitchFamily="2" charset="2"/>
              <a:buChar char="ü"/>
            </a:pPr>
            <a:r>
              <a:rPr lang="pt-BR" altLang="pt-BR" sz="1800" dirty="0">
                <a:solidFill>
                  <a:srgbClr val="171717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Desenvolver competências e ajudar os profissionais a atuarem em seus repositórios;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C04F15"/>
              </a:buClr>
              <a:buFont typeface="Wingdings" panose="05000000000000000000" pitchFamily="2" charset="2"/>
              <a:buChar char="ü"/>
            </a:pPr>
            <a:r>
              <a:rPr lang="pt-BR" altLang="pt-BR" sz="1800" dirty="0">
                <a:solidFill>
                  <a:srgbClr val="171717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Destacar a importância do trabalho em rede;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C04F15"/>
              </a:buClr>
              <a:buFont typeface="Wingdings" panose="05000000000000000000" pitchFamily="2" charset="2"/>
              <a:buChar char="ü"/>
            </a:pPr>
            <a:r>
              <a:rPr lang="pt-BR" altLang="pt-BR" sz="1800" dirty="0">
                <a:solidFill>
                  <a:srgbClr val="171717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Promover a troca de experiências e a valorização das instituições que possuem repositórios digitais (Institucionais e de Dados) e atuem com Ciência Aberta;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C04F15"/>
              </a:buClr>
              <a:buFont typeface="Wingdings" panose="05000000000000000000" pitchFamily="2" charset="2"/>
              <a:buChar char="ü"/>
            </a:pPr>
            <a:r>
              <a:rPr lang="pt-BR" altLang="pt-BR" sz="1800" dirty="0">
                <a:solidFill>
                  <a:srgbClr val="171717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Criar, com o apoio dos profissionais bibliotecários e de </a:t>
            </a:r>
            <a:r>
              <a:rPr lang="pt-BR" altLang="pt-BR" sz="1800" dirty="0" err="1">
                <a:solidFill>
                  <a:srgbClr val="171717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TIs</a:t>
            </a:r>
            <a:r>
              <a:rPr lang="pt-BR" altLang="pt-BR" sz="1800" dirty="0">
                <a:solidFill>
                  <a:srgbClr val="171717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repositórios digitais, observando os pressupostos do acesso aberto à informação científica;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C04F15"/>
              </a:buClr>
              <a:buFont typeface="Wingdings" panose="05000000000000000000" pitchFamily="2" charset="2"/>
              <a:buChar char="ü"/>
            </a:pPr>
            <a:r>
              <a:rPr lang="pt-BR" altLang="pt-BR" sz="1800" dirty="0">
                <a:solidFill>
                  <a:srgbClr val="171717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Incentivar o depósito da produção científica nos seus repositórios digitais;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C04F15"/>
              </a:buClr>
              <a:buFont typeface="Wingdings" panose="05000000000000000000" pitchFamily="2" charset="2"/>
              <a:buChar char="ü"/>
            </a:pPr>
            <a:r>
              <a:rPr lang="pt-BR" altLang="pt-BR" sz="1800" dirty="0">
                <a:solidFill>
                  <a:srgbClr val="171717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Buscar o estabelecimento de uma política de ciência aberta e de funcionamento dos repositórios;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C04F15"/>
              </a:buClr>
              <a:buFont typeface="Wingdings" panose="05000000000000000000" pitchFamily="2" charset="2"/>
              <a:buChar char="ü"/>
            </a:pPr>
            <a:r>
              <a:rPr lang="pt-BR" altLang="pt-BR" sz="1800" dirty="0">
                <a:solidFill>
                  <a:srgbClr val="171717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Organizar ações contínuas de capacitação de usuários;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C04F15"/>
              </a:buClr>
              <a:buFont typeface="Wingdings" panose="05000000000000000000" pitchFamily="2" charset="2"/>
              <a:buChar char="ü"/>
            </a:pPr>
            <a:r>
              <a:rPr lang="pt-BR" altLang="pt-BR" sz="1800" dirty="0">
                <a:solidFill>
                  <a:srgbClr val="171717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Proporcionar ajuda mútua na implantação e gerenciamento de repositórios;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C04F15"/>
              </a:buClr>
              <a:buFont typeface="Wingdings" panose="05000000000000000000" pitchFamily="2" charset="2"/>
              <a:buChar char="ü"/>
            </a:pPr>
            <a:r>
              <a:rPr lang="pt-BR" altLang="pt-BR" sz="1800" dirty="0">
                <a:solidFill>
                  <a:srgbClr val="171717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Buscar novas instituições que possuam perfil para integrar a rede;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C04F15"/>
              </a:buClr>
              <a:buFont typeface="Wingdings" panose="05000000000000000000" pitchFamily="2" charset="2"/>
              <a:buChar char="ü"/>
            </a:pPr>
            <a:r>
              <a:rPr lang="pt-BR" altLang="pt-BR" sz="1800" dirty="0">
                <a:solidFill>
                  <a:srgbClr val="171717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Apoiar as ações dos grupos de trabalho criados no âmbito da rede;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C04F15"/>
              </a:buClr>
              <a:buFont typeface="Wingdings" panose="05000000000000000000" pitchFamily="2" charset="2"/>
              <a:buChar char="ü"/>
            </a:pPr>
            <a:r>
              <a:rPr lang="pt-BR" altLang="pt-BR" sz="1800" dirty="0">
                <a:solidFill>
                  <a:srgbClr val="171717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Promover o </a:t>
            </a:r>
            <a:r>
              <a:rPr lang="pt-BR" altLang="pt-BR" sz="1800" dirty="0" err="1">
                <a:solidFill>
                  <a:srgbClr val="171717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autoarquivamento</a:t>
            </a:r>
            <a:r>
              <a:rPr lang="pt-BR" altLang="pt-BR" sz="1800" dirty="0">
                <a:solidFill>
                  <a:srgbClr val="171717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das publicações produzidas nas Instituições nos Repositórios Institucionais;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C04F15"/>
              </a:buClr>
              <a:buFont typeface="Wingdings" panose="05000000000000000000" pitchFamily="2" charset="2"/>
              <a:buChar char="ü"/>
            </a:pPr>
            <a:r>
              <a:rPr lang="pt-BR" altLang="pt-BR" sz="1800" dirty="0">
                <a:solidFill>
                  <a:srgbClr val="171717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Fortalecer a elaboração de Políticas Institucionais para os Repositórios Institucionais;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C04F15"/>
              </a:buClr>
              <a:buFont typeface="Wingdings" panose="05000000000000000000" pitchFamily="2" charset="2"/>
              <a:buChar char="ü"/>
            </a:pPr>
            <a:r>
              <a:rPr lang="pt-BR" altLang="pt-BR" sz="1800" dirty="0">
                <a:solidFill>
                  <a:srgbClr val="171717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Abordar o conceito de Ciência Aberta e apresentar a importância dos repositórios de Dados de Pesquisa. </a:t>
            </a:r>
          </a:p>
        </p:txBody>
      </p:sp>
    </p:spTree>
    <p:extLst>
      <p:ext uri="{BB962C8B-B14F-4D97-AF65-F5344CB8AC3E}">
        <p14:creationId xmlns:p14="http://schemas.microsoft.com/office/powerpoint/2010/main" val="1709724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8E3042F-2C16-9950-9EE0-8B07D778B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9867" y="0"/>
            <a:ext cx="8415866" cy="1282148"/>
          </a:xfrm>
        </p:spPr>
        <p:txBody>
          <a:bodyPr/>
          <a:lstStyle/>
          <a:p>
            <a:r>
              <a:rPr lang="pt-BR" dirty="0"/>
              <a:t>Rede Brasileira de Repositórios Digitais</a:t>
            </a:r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3E4A53A2-D886-4207-A45E-B152C3D83165}"/>
              </a:ext>
            </a:extLst>
          </p:cNvPr>
          <p:cNvSpPr/>
          <p:nvPr/>
        </p:nvSpPr>
        <p:spPr>
          <a:xfrm>
            <a:off x="-523518" y="4005352"/>
            <a:ext cx="13239036" cy="22860"/>
          </a:xfrm>
          <a:prstGeom prst="roundRect">
            <a:avLst>
              <a:gd name="adj" fmla="val 1304288"/>
            </a:avLst>
          </a:prstGeom>
          <a:solidFill>
            <a:srgbClr val="00F5DD"/>
          </a:solidFill>
          <a:ln>
            <a:solidFill>
              <a:srgbClr val="00F5DD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6" name="Shape 2">
            <a:extLst>
              <a:ext uri="{FF2B5EF4-FFF2-40B4-BE49-F238E27FC236}">
                <a16:creationId xmlns:a16="http://schemas.microsoft.com/office/drawing/2014/main" id="{62353844-6C25-4360-84E0-58CFB2CE085E}"/>
              </a:ext>
            </a:extLst>
          </p:cNvPr>
          <p:cNvSpPr/>
          <p:nvPr/>
        </p:nvSpPr>
        <p:spPr>
          <a:xfrm>
            <a:off x="2712720" y="3409087"/>
            <a:ext cx="22860" cy="596265"/>
          </a:xfrm>
          <a:prstGeom prst="roundRect">
            <a:avLst>
              <a:gd name="adj" fmla="val 1304288"/>
            </a:avLst>
          </a:prstGeom>
          <a:solidFill>
            <a:srgbClr val="00F5DD"/>
          </a:solidFill>
          <a:ln>
            <a:solidFill>
              <a:srgbClr val="00F5DD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4BEBB69E-241E-4DFA-BC7D-FAA83B67852B}"/>
              </a:ext>
            </a:extLst>
          </p:cNvPr>
          <p:cNvSpPr/>
          <p:nvPr/>
        </p:nvSpPr>
        <p:spPr>
          <a:xfrm>
            <a:off x="2500551" y="3781753"/>
            <a:ext cx="447199" cy="447199"/>
          </a:xfrm>
          <a:prstGeom prst="roundRect">
            <a:avLst>
              <a:gd name="adj" fmla="val 66673"/>
            </a:avLst>
          </a:prstGeom>
          <a:solidFill>
            <a:srgbClr val="00F5DD"/>
          </a:solidFill>
          <a:ln w="7620">
            <a:solidFill>
              <a:srgbClr val="00F5DD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61C6DE3E-C7AB-4827-9DE0-D7C018A8446C}"/>
              </a:ext>
            </a:extLst>
          </p:cNvPr>
          <p:cNvSpPr/>
          <p:nvPr/>
        </p:nvSpPr>
        <p:spPr>
          <a:xfrm>
            <a:off x="2575084" y="3819020"/>
            <a:ext cx="298132" cy="3726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1</a:t>
            </a:r>
            <a:endParaRPr lang="en-US" sz="2300" dirty="0"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D1CA91FF-AE2D-4FAF-ADA9-C62D9078F483}"/>
              </a:ext>
            </a:extLst>
          </p:cNvPr>
          <p:cNvSpPr/>
          <p:nvPr/>
        </p:nvSpPr>
        <p:spPr>
          <a:xfrm>
            <a:off x="1481852" y="2062335"/>
            <a:ext cx="2484596" cy="310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5B6E8C"/>
                </a:solidFill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2014</a:t>
            </a:r>
            <a:endParaRPr lang="en-US" sz="1950" b="1" dirty="0"/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3CA200E5-BEA1-470B-97BC-32107CDA4AB4}"/>
              </a:ext>
            </a:extLst>
          </p:cNvPr>
          <p:cNvSpPr/>
          <p:nvPr/>
        </p:nvSpPr>
        <p:spPr>
          <a:xfrm>
            <a:off x="700435" y="2395710"/>
            <a:ext cx="3946381" cy="6357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5B6E8C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Criação da RIAA - Rede Brasileira de Repositórios Institucionais de Publicações Científicas em Acesso Aberto, coordenada pelo IBICT.</a:t>
            </a:r>
            <a:endParaRPr lang="en-US" sz="1550" dirty="0"/>
          </a:p>
        </p:txBody>
      </p:sp>
      <p:sp>
        <p:nvSpPr>
          <p:cNvPr id="12" name="Shape 7">
            <a:extLst>
              <a:ext uri="{FF2B5EF4-FFF2-40B4-BE49-F238E27FC236}">
                <a16:creationId xmlns:a16="http://schemas.microsoft.com/office/drawing/2014/main" id="{16353334-EF32-4C6F-BF64-CC29EBC3873C}"/>
              </a:ext>
            </a:extLst>
          </p:cNvPr>
          <p:cNvSpPr/>
          <p:nvPr/>
        </p:nvSpPr>
        <p:spPr>
          <a:xfrm>
            <a:off x="6084570" y="4005352"/>
            <a:ext cx="22860" cy="596265"/>
          </a:xfrm>
          <a:prstGeom prst="roundRect">
            <a:avLst>
              <a:gd name="adj" fmla="val 1304288"/>
            </a:avLst>
          </a:prstGeom>
          <a:solidFill>
            <a:srgbClr val="00F5DD"/>
          </a:solidFill>
          <a:ln>
            <a:solidFill>
              <a:srgbClr val="00F5DD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13" name="Shape 8">
            <a:extLst>
              <a:ext uri="{FF2B5EF4-FFF2-40B4-BE49-F238E27FC236}">
                <a16:creationId xmlns:a16="http://schemas.microsoft.com/office/drawing/2014/main" id="{7E44B8DE-583E-4714-9723-1723C0FB3960}"/>
              </a:ext>
            </a:extLst>
          </p:cNvPr>
          <p:cNvSpPr/>
          <p:nvPr/>
        </p:nvSpPr>
        <p:spPr>
          <a:xfrm>
            <a:off x="5872401" y="3781753"/>
            <a:ext cx="447199" cy="447199"/>
          </a:xfrm>
          <a:prstGeom prst="roundRect">
            <a:avLst>
              <a:gd name="adj" fmla="val 66673"/>
            </a:avLst>
          </a:prstGeom>
          <a:solidFill>
            <a:srgbClr val="00F5DD"/>
          </a:solidFill>
          <a:ln w="7620">
            <a:solidFill>
              <a:srgbClr val="00F5DD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4" name="Text 9">
            <a:extLst>
              <a:ext uri="{FF2B5EF4-FFF2-40B4-BE49-F238E27FC236}">
                <a16:creationId xmlns:a16="http://schemas.microsoft.com/office/drawing/2014/main" id="{A7A686B2-97DC-4A43-A5EC-81B8CDB71CC8}"/>
              </a:ext>
            </a:extLst>
          </p:cNvPr>
          <p:cNvSpPr/>
          <p:nvPr/>
        </p:nvSpPr>
        <p:spPr>
          <a:xfrm>
            <a:off x="5946934" y="3819020"/>
            <a:ext cx="298132" cy="3726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2</a:t>
            </a:r>
            <a:endParaRPr lang="en-US" sz="2300" dirty="0"/>
          </a:p>
        </p:txBody>
      </p:sp>
      <p:sp>
        <p:nvSpPr>
          <p:cNvPr id="15" name="Text 10">
            <a:extLst>
              <a:ext uri="{FF2B5EF4-FFF2-40B4-BE49-F238E27FC236}">
                <a16:creationId xmlns:a16="http://schemas.microsoft.com/office/drawing/2014/main" id="{607A2355-2BD4-441F-BDE6-FC80098722AF}"/>
              </a:ext>
            </a:extLst>
          </p:cNvPr>
          <p:cNvSpPr/>
          <p:nvPr/>
        </p:nvSpPr>
        <p:spPr>
          <a:xfrm>
            <a:off x="4853702" y="4800333"/>
            <a:ext cx="2484596" cy="310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5B6E8C"/>
                </a:solidFill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2022</a:t>
            </a:r>
            <a:endParaRPr lang="en-US" sz="1950" b="1" dirty="0"/>
          </a:p>
        </p:txBody>
      </p:sp>
      <p:sp>
        <p:nvSpPr>
          <p:cNvPr id="16" name="Text 11">
            <a:extLst>
              <a:ext uri="{FF2B5EF4-FFF2-40B4-BE49-F238E27FC236}">
                <a16:creationId xmlns:a16="http://schemas.microsoft.com/office/drawing/2014/main" id="{CA5D5513-3FF8-48FB-B355-78069B820996}"/>
              </a:ext>
            </a:extLst>
          </p:cNvPr>
          <p:cNvSpPr/>
          <p:nvPr/>
        </p:nvSpPr>
        <p:spPr>
          <a:xfrm>
            <a:off x="3610603" y="5154837"/>
            <a:ext cx="4993654" cy="6357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5B6E8C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Mudança para RBRD - Rede Brasileira de Repositórios Digitais, ampliando o escopo para incluir repositórios de dados de pesquisa.</a:t>
            </a:r>
            <a:endParaRPr lang="en-US" sz="1550" dirty="0"/>
          </a:p>
        </p:txBody>
      </p:sp>
      <p:sp>
        <p:nvSpPr>
          <p:cNvPr id="17" name="Shape 12">
            <a:extLst>
              <a:ext uri="{FF2B5EF4-FFF2-40B4-BE49-F238E27FC236}">
                <a16:creationId xmlns:a16="http://schemas.microsoft.com/office/drawing/2014/main" id="{20FF9A7F-8566-420B-A571-17689C6460E8}"/>
              </a:ext>
            </a:extLst>
          </p:cNvPr>
          <p:cNvSpPr/>
          <p:nvPr/>
        </p:nvSpPr>
        <p:spPr>
          <a:xfrm>
            <a:off x="9456420" y="3409087"/>
            <a:ext cx="22860" cy="596265"/>
          </a:xfrm>
          <a:prstGeom prst="roundRect">
            <a:avLst>
              <a:gd name="adj" fmla="val 1304288"/>
            </a:avLst>
          </a:prstGeom>
          <a:solidFill>
            <a:srgbClr val="00F5DD"/>
          </a:solidFill>
          <a:ln>
            <a:solidFill>
              <a:srgbClr val="00F5DD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18" name="Shape 13">
            <a:extLst>
              <a:ext uri="{FF2B5EF4-FFF2-40B4-BE49-F238E27FC236}">
                <a16:creationId xmlns:a16="http://schemas.microsoft.com/office/drawing/2014/main" id="{A44FFFD2-B3CD-4B77-AEED-022A94FDE759}"/>
              </a:ext>
            </a:extLst>
          </p:cNvPr>
          <p:cNvSpPr/>
          <p:nvPr/>
        </p:nvSpPr>
        <p:spPr>
          <a:xfrm>
            <a:off x="9244251" y="3781753"/>
            <a:ext cx="447199" cy="447199"/>
          </a:xfrm>
          <a:prstGeom prst="roundRect">
            <a:avLst>
              <a:gd name="adj" fmla="val 66673"/>
            </a:avLst>
          </a:prstGeom>
          <a:solidFill>
            <a:srgbClr val="00F5DD"/>
          </a:solidFill>
          <a:ln w="7620">
            <a:solidFill>
              <a:srgbClr val="00F5DD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9" name="Text 14">
            <a:extLst>
              <a:ext uri="{FF2B5EF4-FFF2-40B4-BE49-F238E27FC236}">
                <a16:creationId xmlns:a16="http://schemas.microsoft.com/office/drawing/2014/main" id="{2BFDE875-ECAA-44E9-9D59-2F3E3E161722}"/>
              </a:ext>
            </a:extLst>
          </p:cNvPr>
          <p:cNvSpPr/>
          <p:nvPr/>
        </p:nvSpPr>
        <p:spPr>
          <a:xfrm>
            <a:off x="9318784" y="3819020"/>
            <a:ext cx="298132" cy="3726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3</a:t>
            </a:r>
            <a:endParaRPr lang="en-US" sz="2300" dirty="0"/>
          </a:p>
        </p:txBody>
      </p:sp>
      <p:sp>
        <p:nvSpPr>
          <p:cNvPr id="20" name="Text 15">
            <a:extLst>
              <a:ext uri="{FF2B5EF4-FFF2-40B4-BE49-F238E27FC236}">
                <a16:creationId xmlns:a16="http://schemas.microsoft.com/office/drawing/2014/main" id="{2027C739-F9B1-44F8-8FCA-7192AFF01C50}"/>
              </a:ext>
            </a:extLst>
          </p:cNvPr>
          <p:cNvSpPr/>
          <p:nvPr/>
        </p:nvSpPr>
        <p:spPr>
          <a:xfrm>
            <a:off x="8214122" y="2026124"/>
            <a:ext cx="2484596" cy="310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5B6E8C"/>
                </a:solidFill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2024</a:t>
            </a:r>
            <a:endParaRPr lang="en-US" sz="1950" b="1" dirty="0"/>
          </a:p>
        </p:txBody>
      </p:sp>
      <p:sp>
        <p:nvSpPr>
          <p:cNvPr id="21" name="Text 16">
            <a:extLst>
              <a:ext uri="{FF2B5EF4-FFF2-40B4-BE49-F238E27FC236}">
                <a16:creationId xmlns:a16="http://schemas.microsoft.com/office/drawing/2014/main" id="{65D4844B-D45E-46B1-9F97-A8B77EDE1A9E}"/>
              </a:ext>
            </a:extLst>
          </p:cNvPr>
          <p:cNvSpPr/>
          <p:nvPr/>
        </p:nvSpPr>
        <p:spPr>
          <a:xfrm>
            <a:off x="7495896" y="2410579"/>
            <a:ext cx="3921048" cy="1446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5B6E8C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Criação do Núcleo de Dados de Pesquisa (NDP) para coordenar ações voltadas à abertura de dados científicos.</a:t>
            </a:r>
            <a:endParaRPr lang="en-US" sz="1550" dirty="0"/>
          </a:p>
        </p:txBody>
      </p:sp>
    </p:spTree>
    <p:extLst>
      <p:ext uri="{BB962C8B-B14F-4D97-AF65-F5344CB8AC3E}">
        <p14:creationId xmlns:p14="http://schemas.microsoft.com/office/powerpoint/2010/main" val="2728877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97968-6A32-C8F8-19CD-96AD8A9F0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Nucleo</a:t>
            </a:r>
            <a:r>
              <a:rPr lang="pt-BR" dirty="0"/>
              <a:t> de Dados de Pesquisa da RBRD</a:t>
            </a:r>
          </a:p>
        </p:txBody>
      </p:sp>
    </p:spTree>
    <p:extLst>
      <p:ext uri="{BB962C8B-B14F-4D97-AF65-F5344CB8AC3E}">
        <p14:creationId xmlns:p14="http://schemas.microsoft.com/office/powerpoint/2010/main" val="870294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8E3042F-2C16-9950-9EE0-8B07D778B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9867" y="0"/>
            <a:ext cx="8415866" cy="1282148"/>
          </a:xfrm>
        </p:spPr>
        <p:txBody>
          <a:bodyPr/>
          <a:lstStyle/>
          <a:p>
            <a:r>
              <a:rPr lang="pt-BR" dirty="0"/>
              <a:t>NDP: O que é</a:t>
            </a:r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D248232A-9585-4ABB-BB4F-2F72D484B008}"/>
              </a:ext>
            </a:extLst>
          </p:cNvPr>
          <p:cNvSpPr txBox="1">
            <a:spLocks/>
          </p:cNvSpPr>
          <p:nvPr/>
        </p:nvSpPr>
        <p:spPr>
          <a:xfrm>
            <a:off x="499533" y="1482725"/>
            <a:ext cx="11218334" cy="4587875"/>
          </a:xfrm>
          <a:prstGeom prst="rect">
            <a:avLst/>
          </a:prstGeom>
        </p:spPr>
        <p:txBody>
          <a:bodyPr lIns="72000" rIns="72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rgbClr val="001EFF"/>
                </a:solidFill>
                <a:latin typeface="Barlow Medium" pitchFamily="2" charset="77"/>
                <a:ea typeface="+mn-ea"/>
                <a:cs typeface="+mn-cs"/>
              </a:defRPr>
            </a:lvl1pPr>
            <a:lvl2pPr marL="18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2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324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O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Núcleo de Dados de Pesquisa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(NDP) é constituído como um Grupo de Trabalho da RBRD.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001EFF"/>
              </a:solidFill>
              <a:effectLst/>
              <a:uLnTx/>
              <a:uFillTx/>
              <a:latin typeface="Barlow Medium" pitchFamily="2" charset="77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sng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Missão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: “promover a conscientização, a implantação, a gestão e o desenvolvimento de repositórios de dados de pesquisa em instituições brasileiras de acordo com os princípios da Ciência Aberta”.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001EFF"/>
              </a:solidFill>
              <a:effectLst/>
              <a:uLnTx/>
              <a:uFillTx/>
              <a:latin typeface="Barlow Medium" pitchFamily="2" charset="77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001EFF"/>
              </a:solidFill>
              <a:effectLst/>
              <a:uLnTx/>
              <a:uFillTx/>
              <a:latin typeface="Barlow Medium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486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8E3042F-2C16-9950-9EE0-8B07D778B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9867" y="0"/>
            <a:ext cx="8415866" cy="1282148"/>
          </a:xfrm>
        </p:spPr>
        <p:txBody>
          <a:bodyPr/>
          <a:lstStyle/>
          <a:p>
            <a:r>
              <a:rPr lang="pt-BR" dirty="0"/>
              <a:t>NDP: Principais objetivos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4072A0E0-6187-4556-8ECA-7D337FC3F90F}"/>
              </a:ext>
            </a:extLst>
          </p:cNvPr>
          <p:cNvSpPr txBox="1">
            <a:spLocks/>
          </p:cNvSpPr>
          <p:nvPr/>
        </p:nvSpPr>
        <p:spPr>
          <a:xfrm>
            <a:off x="844825" y="1482725"/>
            <a:ext cx="11075625" cy="5375275"/>
          </a:xfrm>
          <a:prstGeom prst="rect">
            <a:avLst/>
          </a:prstGeom>
        </p:spPr>
        <p:txBody>
          <a:bodyPr lIns="72000" rIns="72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rgbClr val="001EFF"/>
                </a:solidFill>
                <a:latin typeface="Barlow Medium" pitchFamily="2" charset="77"/>
                <a:ea typeface="+mn-ea"/>
                <a:cs typeface="+mn-cs"/>
              </a:defRPr>
            </a:lvl1pPr>
            <a:lvl2pPr marL="18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2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324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Promover a conscientização, a implantação, a gestão e o desenvolvimento de repositórios de dados de pesquisa em instituições brasileiras;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Contribuir para o desenvolvimento de infraestrutura, serviços e ferramentas para otimizar o funcionamento de repositórios de dados de pesquisa;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Apoiar ações regionais para abertura de dados de pesquisa em repositórios institucionais;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Facilitar a colaboração e a comunicação entre pesquisadores, bibliotecários e gestores;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Propiciar capacitação para a gestão e operação de repositórios de dados de pesquisa;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Desenvolver e avançar conhecimentos e inovação em dados de pesquisa e seus repositórios.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rgbClr val="001EFF"/>
              </a:solidFill>
              <a:effectLst/>
              <a:uLnTx/>
              <a:uFillTx/>
              <a:latin typeface="Barlow Medium" pitchFamily="2" charset="77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rgbClr val="001EFF"/>
              </a:solidFill>
              <a:effectLst/>
              <a:uLnTx/>
              <a:uFillTx/>
              <a:latin typeface="Barlow Medium" pitchFamily="2" charset="77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rgbClr val="001EFF"/>
              </a:solidFill>
              <a:effectLst/>
              <a:uLnTx/>
              <a:uFillTx/>
              <a:latin typeface="Barlow Medium" pitchFamily="2" charset="77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deverá coordenar ações regionais para apara abertura de dados de pesquisa em repositórios institucionais, por meio de um </a:t>
            </a:r>
            <a:r>
              <a:rPr kumimoji="0" lang="pt-PT" sz="22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Comitê Gestor, formado pelas cinco coordenações regionais, além do IBICT, RNP e CNPq, e por um coordenador nacional </a:t>
            </a:r>
            <a:endParaRPr kumimoji="0" lang="pt-BR" sz="2200" b="1" i="0" u="none" strike="noStrike" kern="1200" cap="none" spc="0" normalizeH="0" baseline="0" noProof="0" dirty="0">
              <a:ln>
                <a:noFill/>
              </a:ln>
              <a:solidFill>
                <a:srgbClr val="001EFF"/>
              </a:solidFill>
              <a:effectLst/>
              <a:uLnTx/>
              <a:uFillTx/>
              <a:latin typeface="Barlow Medium" pitchFamily="2" charset="77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1" i="0" u="none" strike="noStrike" kern="1200" cap="none" spc="0" normalizeH="0" baseline="0" noProof="0" dirty="0">
              <a:ln>
                <a:noFill/>
              </a:ln>
              <a:solidFill>
                <a:srgbClr val="001EFF"/>
              </a:solidFill>
              <a:effectLst/>
              <a:uLnTx/>
              <a:uFillTx/>
              <a:latin typeface="Barlow Medium" pitchFamily="2" charset="77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1" i="0" u="none" strike="noStrike" kern="1200" cap="none" spc="0" normalizeH="0" baseline="0" noProof="0" dirty="0">
              <a:ln>
                <a:noFill/>
              </a:ln>
              <a:solidFill>
                <a:srgbClr val="001EFF"/>
              </a:solidFill>
              <a:effectLst/>
              <a:uLnTx/>
              <a:uFillTx/>
              <a:latin typeface="Barlow Medium" pitchFamily="2" charset="77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Comitê Gestor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: formado pelas </a:t>
            </a:r>
            <a:r>
              <a:rPr kumimoji="0" lang="pt-BR" sz="2200" b="0" i="0" u="sng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cinco coordenações regionais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, além do </a:t>
            </a:r>
            <a:r>
              <a:rPr kumimoji="0" lang="pt-BR" sz="2200" b="0" i="0" u="sng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IBICT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, </a:t>
            </a:r>
            <a:r>
              <a:rPr kumimoji="0" lang="pt-BR" sz="2200" b="0" i="0" u="sng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RNP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 e </a:t>
            </a:r>
            <a:r>
              <a:rPr kumimoji="0" lang="pt-BR" sz="2200" b="0" i="0" u="sng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CNPq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, e por </a:t>
            </a:r>
            <a:r>
              <a:rPr kumimoji="0" lang="pt-BR" sz="2200" b="0" i="0" u="sng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um coordenador nacional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srgbClr val="001EFF"/>
              </a:solidFill>
              <a:effectLst/>
              <a:uLnTx/>
              <a:uFillTx/>
              <a:latin typeface="Barlow Medium" pitchFamily="2" charset="77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Coordenador nacional: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	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irá acompanhar as atividades em cada uma das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sub-redes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 regionais, as quais terão o auxílio de um bolsista para desempenhar as ações esperadas.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" b="0" i="0" u="none" strike="noStrike" kern="1200" cap="none" spc="0" normalizeH="0" baseline="0" noProof="0" dirty="0">
              <a:ln>
                <a:noFill/>
              </a:ln>
              <a:solidFill>
                <a:srgbClr val="001EFF"/>
              </a:solidFill>
              <a:effectLst/>
              <a:uLnTx/>
              <a:uFillTx/>
              <a:latin typeface="Barlow Medium" pitchFamily="2" charset="77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1EFF"/>
                </a:solidFill>
                <a:effectLst/>
                <a:uLnTx/>
                <a:uFillTx/>
                <a:latin typeface="Barlow Medium" pitchFamily="2" charset="77"/>
                <a:ea typeface="+mn-ea"/>
                <a:cs typeface="+mn-cs"/>
              </a:rPr>
              <a:t>	Tanto o coordenador nacional quanto os bolsistas regionais terão seus perfis de atuação definidos pela RBRD. Como sempre acontece na RBRD, as decisões serão coletivas e consensuadas. </a:t>
            </a:r>
          </a:p>
        </p:txBody>
      </p:sp>
    </p:spTree>
    <p:extLst>
      <p:ext uri="{BB962C8B-B14F-4D97-AF65-F5344CB8AC3E}">
        <p14:creationId xmlns:p14="http://schemas.microsoft.com/office/powerpoint/2010/main" val="3421824727"/>
      </p:ext>
    </p:extLst>
  </p:cSld>
  <p:clrMapOvr>
    <a:masterClrMapping/>
  </p:clrMapOvr>
</p:sld>
</file>

<file path=ppt/theme/theme1.xml><?xml version="1.0" encoding="utf-8"?>
<a:theme xmlns:a="http://schemas.openxmlformats.org/drawingml/2006/main" name="CAP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ENCERRAMENTO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Personalizar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PA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IOL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IVISÓRI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ENCERRAMEN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ENCERRAMENTO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ENCERRAMENTO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1236</Words>
  <Application>Microsoft Office PowerPoint</Application>
  <PresentationFormat>Widescreen</PresentationFormat>
  <Paragraphs>150</Paragraphs>
  <Slides>17</Slides>
  <Notes>0</Notes>
  <HiddenSlides>3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11</vt:i4>
      </vt:variant>
      <vt:variant>
        <vt:lpstr>Títulos de slides</vt:lpstr>
      </vt:variant>
      <vt:variant>
        <vt:i4>17</vt:i4>
      </vt:variant>
    </vt:vector>
  </HeadingPairs>
  <TitlesOfParts>
    <vt:vector size="37" baseType="lpstr">
      <vt:lpstr>Alexandria Medium</vt:lpstr>
      <vt:lpstr>Arial</vt:lpstr>
      <vt:lpstr>Barlow</vt:lpstr>
      <vt:lpstr>Barlow Light</vt:lpstr>
      <vt:lpstr>Barlow Medium</vt:lpstr>
      <vt:lpstr>Calibri</vt:lpstr>
      <vt:lpstr>Fonte do Sistema Regular</vt:lpstr>
      <vt:lpstr>Manrope</vt:lpstr>
      <vt:lpstr>Wingdings</vt:lpstr>
      <vt:lpstr>CAPA</vt:lpstr>
      <vt:lpstr>CAPA 2</vt:lpstr>
      <vt:lpstr>CAPA 3</vt:lpstr>
      <vt:lpstr>CAPA 4</vt:lpstr>
      <vt:lpstr>MIOLO</vt:lpstr>
      <vt:lpstr>DIVISÓRIAS</vt:lpstr>
      <vt:lpstr>ENCERRAMENTO</vt:lpstr>
      <vt:lpstr>ENCERRAMENTO 2</vt:lpstr>
      <vt:lpstr>ENCERRAMENTO 3</vt:lpstr>
      <vt:lpstr>ENCERRAMENTO 4</vt:lpstr>
      <vt:lpstr>1_Personalizar design</vt:lpstr>
      <vt:lpstr>Núcleo de Dados de Pesquisa (NDP)  da RBRD</vt:lpstr>
      <vt:lpstr>Antes de falar do NDP, precisamos falar da RBRD</vt:lpstr>
      <vt:lpstr>Apresentação do PowerPoint</vt:lpstr>
      <vt:lpstr>Apresentação do PowerPoint</vt:lpstr>
      <vt:lpstr>Apresentação do PowerPoint</vt:lpstr>
      <vt:lpstr>Apresentação do PowerPoint</vt:lpstr>
      <vt:lpstr>Nucleo de Dados de Pesquisa da RBRD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Luciana Spektor</dc:creator>
  <cp:lastModifiedBy>Leandro Neumann Ciuffo</cp:lastModifiedBy>
  <cp:revision>108</cp:revision>
  <dcterms:created xsi:type="dcterms:W3CDTF">2022-05-18T14:24:38Z</dcterms:created>
  <dcterms:modified xsi:type="dcterms:W3CDTF">2025-09-29T17:22:09Z</dcterms:modified>
</cp:coreProperties>
</file>