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71" r:id="rId6"/>
  </p:sldMasterIdLst>
  <p:notesMasterIdLst>
    <p:notesMasterId r:id="rId30"/>
  </p:notesMasterIdLst>
  <p:sldIdLst>
    <p:sldId id="263" r:id="rId7"/>
    <p:sldId id="303" r:id="rId8"/>
    <p:sldId id="301" r:id="rId9"/>
    <p:sldId id="300" r:id="rId10"/>
    <p:sldId id="287" r:id="rId11"/>
    <p:sldId id="270" r:id="rId12"/>
    <p:sldId id="275" r:id="rId13"/>
    <p:sldId id="271" r:id="rId14"/>
    <p:sldId id="266" r:id="rId15"/>
    <p:sldId id="276" r:id="rId16"/>
    <p:sldId id="277" r:id="rId17"/>
    <p:sldId id="295" r:id="rId18"/>
    <p:sldId id="279" r:id="rId19"/>
    <p:sldId id="296" r:id="rId20"/>
    <p:sldId id="281" r:id="rId21"/>
    <p:sldId id="297" r:id="rId22"/>
    <p:sldId id="283" r:id="rId23"/>
    <p:sldId id="298" r:id="rId24"/>
    <p:sldId id="284" r:id="rId25"/>
    <p:sldId id="299" r:id="rId26"/>
    <p:sldId id="265" r:id="rId27"/>
    <p:sldId id="302" r:id="rId28"/>
    <p:sldId id="260" r:id="rId2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8FBC808-2C67-379C-BD6F-AEDFA9E7CFDC}" name="André Luiz Almeida Marins" initials="AM" userId="S::andre.marins@rnp.br::4b0c6fb9-9741-4f43-a5ac-ae7c7f465675" providerId="AD"/>
  <p188:author id="{3CAB3C74-12D5-BDD3-E624-E933DE77C929}" name="Patrícia Dias Araújo" initials="PA" userId="S::patricia.araujo@terceiro.rnp.br::6b2ba181-cbe7-416b-9cab-1b71a8efed44" providerId="AD"/>
  <p188:author id="{4ADC6BE0-C6D7-26FC-C85E-83F6AAD5119A}" name="Clayton Reis da Silva" initials="CS" userId="S::clayton.reis@rnp.br::69a35fe4-de6b-4dfa-b0bb-25e7c8de5e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3B66"/>
    <a:srgbClr val="00AEEF"/>
    <a:srgbClr val="00AAE6"/>
    <a:srgbClr val="4DC4EE"/>
    <a:srgbClr val="00AAE7"/>
    <a:srgbClr val="EAF4FA"/>
    <a:srgbClr val="0144AD"/>
    <a:srgbClr val="FFFFFF"/>
    <a:srgbClr val="EAF7FC"/>
    <a:srgbClr val="FF85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2879F5-21D0-52FA-2888-5F6404296FED}" v="122" dt="2026-05-24T01:19:20.4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6" autoAdjust="0"/>
  </p:normalViewPr>
  <p:slideViewPr>
    <p:cSldViewPr snapToGrid="0">
      <p:cViewPr varScale="1">
        <p:scale>
          <a:sx n="97" d="100"/>
          <a:sy n="97" d="100"/>
        </p:scale>
        <p:origin x="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29A7BE-68EB-4F58-A31A-243E4AA13C6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6FD1016-6F4D-4E42-A19B-3DC0FA77899B}">
      <dgm:prSet/>
      <dgm:spPr/>
      <dgm:t>
        <a:bodyPr/>
        <a:lstStyle/>
        <a:p>
          <a:r>
            <a:rPr lang="pt-BR" b="0" i="0"/>
            <a:t>PPI em Saúde Digital coordenado pela RNP</a:t>
          </a:r>
          <a:endParaRPr lang="pt-BR"/>
        </a:p>
      </dgm:t>
    </dgm:pt>
    <dgm:pt modelId="{FCDAB2F5-D581-40B0-8A02-8E479D2081D7}" type="parTrans" cxnId="{1678BD6E-2557-4171-AEC2-6235B4324A33}">
      <dgm:prSet/>
      <dgm:spPr/>
      <dgm:t>
        <a:bodyPr/>
        <a:lstStyle/>
        <a:p>
          <a:endParaRPr lang="pt-BR"/>
        </a:p>
      </dgm:t>
    </dgm:pt>
    <dgm:pt modelId="{14AD836A-554E-46F9-8F22-29DB34FA910D}" type="sibTrans" cxnId="{1678BD6E-2557-4171-AEC2-6235B4324A33}">
      <dgm:prSet/>
      <dgm:spPr/>
      <dgm:t>
        <a:bodyPr/>
        <a:lstStyle/>
        <a:p>
          <a:endParaRPr lang="pt-BR"/>
        </a:p>
      </dgm:t>
    </dgm:pt>
    <dgm:pt modelId="{4435D641-4288-41CE-B3CF-8442B6839BB3}">
      <dgm:prSet/>
      <dgm:spPr/>
      <dgm:t>
        <a:bodyPr/>
        <a:lstStyle/>
        <a:p>
          <a:r>
            <a:rPr lang="pt-BR" b="0" i="0"/>
            <a:t>Programa Redes de Colaboração em Saúde Digital</a:t>
          </a:r>
          <a:endParaRPr lang="pt-BR"/>
        </a:p>
      </dgm:t>
    </dgm:pt>
    <dgm:pt modelId="{AAC40B1E-0355-486F-AE17-A454C445C2D1}" type="parTrans" cxnId="{E02FDCC7-F551-43A4-9E8C-B4E5E127F737}">
      <dgm:prSet/>
      <dgm:spPr/>
      <dgm:t>
        <a:bodyPr/>
        <a:lstStyle/>
        <a:p>
          <a:endParaRPr lang="pt-BR"/>
        </a:p>
      </dgm:t>
    </dgm:pt>
    <dgm:pt modelId="{4DFE829B-B49A-4BCB-8616-91D38D51A2FD}" type="sibTrans" cxnId="{E02FDCC7-F551-43A4-9E8C-B4E5E127F737}">
      <dgm:prSet/>
      <dgm:spPr/>
      <dgm:t>
        <a:bodyPr/>
        <a:lstStyle/>
        <a:p>
          <a:endParaRPr lang="pt-BR"/>
        </a:p>
      </dgm:t>
    </dgm:pt>
    <dgm:pt modelId="{0FD39CF1-FCC6-4D84-A3CF-EECD28B68FEC}">
      <dgm:prSet/>
      <dgm:spPr/>
      <dgm:t>
        <a:bodyPr/>
        <a:lstStyle/>
        <a:p>
          <a:r>
            <a:rPr lang="pt-BR" b="0" i="0" dirty="0"/>
            <a:t>Apresentação das redes de competências aprovadas</a:t>
          </a:r>
          <a:endParaRPr lang="pt-BR" dirty="0"/>
        </a:p>
      </dgm:t>
    </dgm:pt>
    <dgm:pt modelId="{0BC0B726-16E5-44B3-B7DD-600DCB4E7F02}" type="parTrans" cxnId="{360AE34B-8EDD-4355-AAC0-1B9A8AF37B5E}">
      <dgm:prSet/>
      <dgm:spPr/>
      <dgm:t>
        <a:bodyPr/>
        <a:lstStyle/>
        <a:p>
          <a:endParaRPr lang="pt-BR"/>
        </a:p>
      </dgm:t>
    </dgm:pt>
    <dgm:pt modelId="{D3BD017D-36D4-44C0-AC58-D1713908411D}" type="sibTrans" cxnId="{360AE34B-8EDD-4355-AAC0-1B9A8AF37B5E}">
      <dgm:prSet/>
      <dgm:spPr/>
      <dgm:t>
        <a:bodyPr/>
        <a:lstStyle/>
        <a:p>
          <a:endParaRPr lang="pt-BR"/>
        </a:p>
      </dgm:t>
    </dgm:pt>
    <dgm:pt modelId="{05BAA732-14AA-45E4-BCD8-C1F9C90CF1A2}">
      <dgm:prSet/>
      <dgm:spPr/>
      <dgm:t>
        <a:bodyPr/>
        <a:lstStyle/>
        <a:p>
          <a:r>
            <a:rPr lang="pt-BR" dirty="0"/>
            <a:t>Considerações Finais</a:t>
          </a:r>
        </a:p>
      </dgm:t>
    </dgm:pt>
    <dgm:pt modelId="{8EC8E099-BA51-4F68-9C4C-FEF416F88E7E}" type="parTrans" cxnId="{4D8D7C1A-5890-44E1-A9F7-BB0DC131DD97}">
      <dgm:prSet/>
      <dgm:spPr/>
      <dgm:t>
        <a:bodyPr/>
        <a:lstStyle/>
        <a:p>
          <a:endParaRPr lang="pt-BR"/>
        </a:p>
      </dgm:t>
    </dgm:pt>
    <dgm:pt modelId="{5CB94C54-5AE2-4FA9-9156-9764A3D126D6}" type="sibTrans" cxnId="{4D8D7C1A-5890-44E1-A9F7-BB0DC131DD97}">
      <dgm:prSet/>
      <dgm:spPr/>
      <dgm:t>
        <a:bodyPr/>
        <a:lstStyle/>
        <a:p>
          <a:endParaRPr lang="pt-BR"/>
        </a:p>
      </dgm:t>
    </dgm:pt>
    <dgm:pt modelId="{60E1F016-B5A9-4D1E-90FA-18CC0AFC77C9}" type="pres">
      <dgm:prSet presAssocID="{9329A7BE-68EB-4F58-A31A-243E4AA13C6A}" presName="Name0" presStyleCnt="0">
        <dgm:presLayoutVars>
          <dgm:chMax val="7"/>
          <dgm:chPref val="7"/>
          <dgm:dir/>
        </dgm:presLayoutVars>
      </dgm:prSet>
      <dgm:spPr/>
    </dgm:pt>
    <dgm:pt modelId="{47D58F8D-DE70-4917-B7B3-DB751BBAF6D4}" type="pres">
      <dgm:prSet presAssocID="{9329A7BE-68EB-4F58-A31A-243E4AA13C6A}" presName="Name1" presStyleCnt="0"/>
      <dgm:spPr/>
    </dgm:pt>
    <dgm:pt modelId="{139BAF52-4D39-4109-A8B1-F0D4F2BD665B}" type="pres">
      <dgm:prSet presAssocID="{9329A7BE-68EB-4F58-A31A-243E4AA13C6A}" presName="cycle" presStyleCnt="0"/>
      <dgm:spPr/>
    </dgm:pt>
    <dgm:pt modelId="{CB526952-17A1-4C71-B141-159AE70A84DE}" type="pres">
      <dgm:prSet presAssocID="{9329A7BE-68EB-4F58-A31A-243E4AA13C6A}" presName="srcNode" presStyleLbl="node1" presStyleIdx="0" presStyleCnt="4"/>
      <dgm:spPr/>
    </dgm:pt>
    <dgm:pt modelId="{2F891DE0-D74B-4DD8-B506-3700168CF95E}" type="pres">
      <dgm:prSet presAssocID="{9329A7BE-68EB-4F58-A31A-243E4AA13C6A}" presName="conn" presStyleLbl="parChTrans1D2" presStyleIdx="0" presStyleCnt="1"/>
      <dgm:spPr/>
    </dgm:pt>
    <dgm:pt modelId="{47047960-A83B-4DDB-81DF-002813216676}" type="pres">
      <dgm:prSet presAssocID="{9329A7BE-68EB-4F58-A31A-243E4AA13C6A}" presName="extraNode" presStyleLbl="node1" presStyleIdx="0" presStyleCnt="4"/>
      <dgm:spPr/>
    </dgm:pt>
    <dgm:pt modelId="{41EE872C-CB3C-4D9F-A8E1-8FE5B6048EC1}" type="pres">
      <dgm:prSet presAssocID="{9329A7BE-68EB-4F58-A31A-243E4AA13C6A}" presName="dstNode" presStyleLbl="node1" presStyleIdx="0" presStyleCnt="4"/>
      <dgm:spPr/>
    </dgm:pt>
    <dgm:pt modelId="{EAEEBE13-F344-4C98-813F-700C2C35D1DF}" type="pres">
      <dgm:prSet presAssocID="{86FD1016-6F4D-4E42-A19B-3DC0FA77899B}" presName="text_1" presStyleLbl="node1" presStyleIdx="0" presStyleCnt="4">
        <dgm:presLayoutVars>
          <dgm:bulletEnabled val="1"/>
        </dgm:presLayoutVars>
      </dgm:prSet>
      <dgm:spPr/>
    </dgm:pt>
    <dgm:pt modelId="{0F1C9F45-DF60-408E-9F74-131B288168DC}" type="pres">
      <dgm:prSet presAssocID="{86FD1016-6F4D-4E42-A19B-3DC0FA77899B}" presName="accent_1" presStyleCnt="0"/>
      <dgm:spPr/>
    </dgm:pt>
    <dgm:pt modelId="{CAD8E022-E6DD-407E-AC6A-04EEC3AA363D}" type="pres">
      <dgm:prSet presAssocID="{86FD1016-6F4D-4E42-A19B-3DC0FA77899B}" presName="accentRepeatNode" presStyleLbl="solidFgAcc1" presStyleIdx="0" presStyleCnt="4"/>
      <dgm:spPr/>
    </dgm:pt>
    <dgm:pt modelId="{8DE71170-7B53-441B-93A8-8FC8F51BBB8F}" type="pres">
      <dgm:prSet presAssocID="{4435D641-4288-41CE-B3CF-8442B6839BB3}" presName="text_2" presStyleLbl="node1" presStyleIdx="1" presStyleCnt="4">
        <dgm:presLayoutVars>
          <dgm:bulletEnabled val="1"/>
        </dgm:presLayoutVars>
      </dgm:prSet>
      <dgm:spPr/>
    </dgm:pt>
    <dgm:pt modelId="{4C5DA053-2A54-4BE0-BA9A-708BC4FAC97F}" type="pres">
      <dgm:prSet presAssocID="{4435D641-4288-41CE-B3CF-8442B6839BB3}" presName="accent_2" presStyleCnt="0"/>
      <dgm:spPr/>
    </dgm:pt>
    <dgm:pt modelId="{A6EAB462-282E-4493-8898-8D195EB32F71}" type="pres">
      <dgm:prSet presAssocID="{4435D641-4288-41CE-B3CF-8442B6839BB3}" presName="accentRepeatNode" presStyleLbl="solidFgAcc1" presStyleIdx="1" presStyleCnt="4"/>
      <dgm:spPr/>
    </dgm:pt>
    <dgm:pt modelId="{FDEFEE75-91D7-410E-8610-271FD392646B}" type="pres">
      <dgm:prSet presAssocID="{0FD39CF1-FCC6-4D84-A3CF-EECD28B68FEC}" presName="text_3" presStyleLbl="node1" presStyleIdx="2" presStyleCnt="4">
        <dgm:presLayoutVars>
          <dgm:bulletEnabled val="1"/>
        </dgm:presLayoutVars>
      </dgm:prSet>
      <dgm:spPr/>
    </dgm:pt>
    <dgm:pt modelId="{1C069222-7E4D-47DF-9CCE-795CDA435E6D}" type="pres">
      <dgm:prSet presAssocID="{0FD39CF1-FCC6-4D84-A3CF-EECD28B68FEC}" presName="accent_3" presStyleCnt="0"/>
      <dgm:spPr/>
    </dgm:pt>
    <dgm:pt modelId="{83B33D5E-F424-4625-884D-95A0D17B40B8}" type="pres">
      <dgm:prSet presAssocID="{0FD39CF1-FCC6-4D84-A3CF-EECD28B68FEC}" presName="accentRepeatNode" presStyleLbl="solidFgAcc1" presStyleIdx="2" presStyleCnt="4"/>
      <dgm:spPr/>
    </dgm:pt>
    <dgm:pt modelId="{A3F884A4-21A1-4DFA-99F4-CE7C1C18B790}" type="pres">
      <dgm:prSet presAssocID="{05BAA732-14AA-45E4-BCD8-C1F9C90CF1A2}" presName="text_4" presStyleLbl="node1" presStyleIdx="3" presStyleCnt="4">
        <dgm:presLayoutVars>
          <dgm:bulletEnabled val="1"/>
        </dgm:presLayoutVars>
      </dgm:prSet>
      <dgm:spPr/>
    </dgm:pt>
    <dgm:pt modelId="{2DB924B4-84CE-47A2-911A-5DD0187D42DC}" type="pres">
      <dgm:prSet presAssocID="{05BAA732-14AA-45E4-BCD8-C1F9C90CF1A2}" presName="accent_4" presStyleCnt="0"/>
      <dgm:spPr/>
    </dgm:pt>
    <dgm:pt modelId="{B81EEBDF-BCE5-482E-93A3-F78A66958076}" type="pres">
      <dgm:prSet presAssocID="{05BAA732-14AA-45E4-BCD8-C1F9C90CF1A2}" presName="accentRepeatNode" presStyleLbl="solidFgAcc1" presStyleIdx="3" presStyleCnt="4"/>
      <dgm:spPr/>
    </dgm:pt>
  </dgm:ptLst>
  <dgm:cxnLst>
    <dgm:cxn modelId="{85E12502-D369-4A9B-9D40-3A2D1CAE756E}" type="presOf" srcId="{14AD836A-554E-46F9-8F22-29DB34FA910D}" destId="{2F891DE0-D74B-4DD8-B506-3700168CF95E}" srcOrd="0" destOrd="0" presId="urn:microsoft.com/office/officeart/2008/layout/VerticalCurvedList"/>
    <dgm:cxn modelId="{04790210-E506-406F-856B-1CF75B2C7F55}" type="presOf" srcId="{0FD39CF1-FCC6-4D84-A3CF-EECD28B68FEC}" destId="{FDEFEE75-91D7-410E-8610-271FD392646B}" srcOrd="0" destOrd="0" presId="urn:microsoft.com/office/officeart/2008/layout/VerticalCurvedList"/>
    <dgm:cxn modelId="{A6FE4119-AB24-4412-9B98-EB6984A412A8}" type="presOf" srcId="{9329A7BE-68EB-4F58-A31A-243E4AA13C6A}" destId="{60E1F016-B5A9-4D1E-90FA-18CC0AFC77C9}" srcOrd="0" destOrd="0" presId="urn:microsoft.com/office/officeart/2008/layout/VerticalCurvedList"/>
    <dgm:cxn modelId="{4D8D7C1A-5890-44E1-A9F7-BB0DC131DD97}" srcId="{9329A7BE-68EB-4F58-A31A-243E4AA13C6A}" destId="{05BAA732-14AA-45E4-BCD8-C1F9C90CF1A2}" srcOrd="3" destOrd="0" parTransId="{8EC8E099-BA51-4F68-9C4C-FEF416F88E7E}" sibTransId="{5CB94C54-5AE2-4FA9-9156-9764A3D126D6}"/>
    <dgm:cxn modelId="{4C294944-7C7A-46B1-8A13-F96FB9510C47}" type="presOf" srcId="{86FD1016-6F4D-4E42-A19B-3DC0FA77899B}" destId="{EAEEBE13-F344-4C98-813F-700C2C35D1DF}" srcOrd="0" destOrd="0" presId="urn:microsoft.com/office/officeart/2008/layout/VerticalCurvedList"/>
    <dgm:cxn modelId="{360AE34B-8EDD-4355-AAC0-1B9A8AF37B5E}" srcId="{9329A7BE-68EB-4F58-A31A-243E4AA13C6A}" destId="{0FD39CF1-FCC6-4D84-A3CF-EECD28B68FEC}" srcOrd="2" destOrd="0" parTransId="{0BC0B726-16E5-44B3-B7DD-600DCB4E7F02}" sibTransId="{D3BD017D-36D4-44C0-AC58-D1713908411D}"/>
    <dgm:cxn modelId="{1678BD6E-2557-4171-AEC2-6235B4324A33}" srcId="{9329A7BE-68EB-4F58-A31A-243E4AA13C6A}" destId="{86FD1016-6F4D-4E42-A19B-3DC0FA77899B}" srcOrd="0" destOrd="0" parTransId="{FCDAB2F5-D581-40B0-8A02-8E479D2081D7}" sibTransId="{14AD836A-554E-46F9-8F22-29DB34FA910D}"/>
    <dgm:cxn modelId="{CC74C887-F13F-4B17-8BBE-DC56B7B3B0EA}" type="presOf" srcId="{05BAA732-14AA-45E4-BCD8-C1F9C90CF1A2}" destId="{A3F884A4-21A1-4DFA-99F4-CE7C1C18B790}" srcOrd="0" destOrd="0" presId="urn:microsoft.com/office/officeart/2008/layout/VerticalCurvedList"/>
    <dgm:cxn modelId="{E02FDCC7-F551-43A4-9E8C-B4E5E127F737}" srcId="{9329A7BE-68EB-4F58-A31A-243E4AA13C6A}" destId="{4435D641-4288-41CE-B3CF-8442B6839BB3}" srcOrd="1" destOrd="0" parTransId="{AAC40B1E-0355-486F-AE17-A454C445C2D1}" sibTransId="{4DFE829B-B49A-4BCB-8616-91D38D51A2FD}"/>
    <dgm:cxn modelId="{A104C6F5-8AA9-4C7C-A04A-A92B293D357E}" type="presOf" srcId="{4435D641-4288-41CE-B3CF-8442B6839BB3}" destId="{8DE71170-7B53-441B-93A8-8FC8F51BBB8F}" srcOrd="0" destOrd="0" presId="urn:microsoft.com/office/officeart/2008/layout/VerticalCurvedList"/>
    <dgm:cxn modelId="{79894543-DCE8-4073-923D-015EEA4FBFB7}" type="presParOf" srcId="{60E1F016-B5A9-4D1E-90FA-18CC0AFC77C9}" destId="{47D58F8D-DE70-4917-B7B3-DB751BBAF6D4}" srcOrd="0" destOrd="0" presId="urn:microsoft.com/office/officeart/2008/layout/VerticalCurvedList"/>
    <dgm:cxn modelId="{D3935238-F965-4F6F-B3EC-DC929ADA32F0}" type="presParOf" srcId="{47D58F8D-DE70-4917-B7B3-DB751BBAF6D4}" destId="{139BAF52-4D39-4109-A8B1-F0D4F2BD665B}" srcOrd="0" destOrd="0" presId="urn:microsoft.com/office/officeart/2008/layout/VerticalCurvedList"/>
    <dgm:cxn modelId="{DFB107EC-6351-4974-B12D-CF4938D193BF}" type="presParOf" srcId="{139BAF52-4D39-4109-A8B1-F0D4F2BD665B}" destId="{CB526952-17A1-4C71-B141-159AE70A84DE}" srcOrd="0" destOrd="0" presId="urn:microsoft.com/office/officeart/2008/layout/VerticalCurvedList"/>
    <dgm:cxn modelId="{AAFCE290-BB68-45F3-ACDF-6AFBF9F9B83B}" type="presParOf" srcId="{139BAF52-4D39-4109-A8B1-F0D4F2BD665B}" destId="{2F891DE0-D74B-4DD8-B506-3700168CF95E}" srcOrd="1" destOrd="0" presId="urn:microsoft.com/office/officeart/2008/layout/VerticalCurvedList"/>
    <dgm:cxn modelId="{DAC15682-895F-4C2F-A91F-8AECD8D43EA8}" type="presParOf" srcId="{139BAF52-4D39-4109-A8B1-F0D4F2BD665B}" destId="{47047960-A83B-4DDB-81DF-002813216676}" srcOrd="2" destOrd="0" presId="urn:microsoft.com/office/officeart/2008/layout/VerticalCurvedList"/>
    <dgm:cxn modelId="{14659C09-A5B8-40B6-A1CC-C1D516B8A505}" type="presParOf" srcId="{139BAF52-4D39-4109-A8B1-F0D4F2BD665B}" destId="{41EE872C-CB3C-4D9F-A8E1-8FE5B6048EC1}" srcOrd="3" destOrd="0" presId="urn:microsoft.com/office/officeart/2008/layout/VerticalCurvedList"/>
    <dgm:cxn modelId="{0F862DEC-5FCB-4679-9F2D-B8C2293E3A70}" type="presParOf" srcId="{47D58F8D-DE70-4917-B7B3-DB751BBAF6D4}" destId="{EAEEBE13-F344-4C98-813F-700C2C35D1DF}" srcOrd="1" destOrd="0" presId="urn:microsoft.com/office/officeart/2008/layout/VerticalCurvedList"/>
    <dgm:cxn modelId="{066E9A88-0E49-40DE-B540-EC8C5352B554}" type="presParOf" srcId="{47D58F8D-DE70-4917-B7B3-DB751BBAF6D4}" destId="{0F1C9F45-DF60-408E-9F74-131B288168DC}" srcOrd="2" destOrd="0" presId="urn:microsoft.com/office/officeart/2008/layout/VerticalCurvedList"/>
    <dgm:cxn modelId="{CAA8EB4C-4FF7-4FB0-8C7D-1D59AB751DEC}" type="presParOf" srcId="{0F1C9F45-DF60-408E-9F74-131B288168DC}" destId="{CAD8E022-E6DD-407E-AC6A-04EEC3AA363D}" srcOrd="0" destOrd="0" presId="urn:microsoft.com/office/officeart/2008/layout/VerticalCurvedList"/>
    <dgm:cxn modelId="{7E493D42-185A-4E41-86CF-296A197AC644}" type="presParOf" srcId="{47D58F8D-DE70-4917-B7B3-DB751BBAF6D4}" destId="{8DE71170-7B53-441B-93A8-8FC8F51BBB8F}" srcOrd="3" destOrd="0" presId="urn:microsoft.com/office/officeart/2008/layout/VerticalCurvedList"/>
    <dgm:cxn modelId="{31A2C23E-04F4-4724-8EC2-13FA84308C33}" type="presParOf" srcId="{47D58F8D-DE70-4917-B7B3-DB751BBAF6D4}" destId="{4C5DA053-2A54-4BE0-BA9A-708BC4FAC97F}" srcOrd="4" destOrd="0" presId="urn:microsoft.com/office/officeart/2008/layout/VerticalCurvedList"/>
    <dgm:cxn modelId="{7722404B-E193-4529-95AD-9D84094CBABB}" type="presParOf" srcId="{4C5DA053-2A54-4BE0-BA9A-708BC4FAC97F}" destId="{A6EAB462-282E-4493-8898-8D195EB32F71}" srcOrd="0" destOrd="0" presId="urn:microsoft.com/office/officeart/2008/layout/VerticalCurvedList"/>
    <dgm:cxn modelId="{8C27C0FE-C11A-4492-A945-5A91BC5FC6AE}" type="presParOf" srcId="{47D58F8D-DE70-4917-B7B3-DB751BBAF6D4}" destId="{FDEFEE75-91D7-410E-8610-271FD392646B}" srcOrd="5" destOrd="0" presId="urn:microsoft.com/office/officeart/2008/layout/VerticalCurvedList"/>
    <dgm:cxn modelId="{3B1ACEEB-6C33-4897-AEF2-84FB44B6A259}" type="presParOf" srcId="{47D58F8D-DE70-4917-B7B3-DB751BBAF6D4}" destId="{1C069222-7E4D-47DF-9CCE-795CDA435E6D}" srcOrd="6" destOrd="0" presId="urn:microsoft.com/office/officeart/2008/layout/VerticalCurvedList"/>
    <dgm:cxn modelId="{091EBC44-5855-4832-8448-DD7A3C5D7DD4}" type="presParOf" srcId="{1C069222-7E4D-47DF-9CCE-795CDA435E6D}" destId="{83B33D5E-F424-4625-884D-95A0D17B40B8}" srcOrd="0" destOrd="0" presId="urn:microsoft.com/office/officeart/2008/layout/VerticalCurvedList"/>
    <dgm:cxn modelId="{C04D28F2-E9A7-4801-ADFB-273A0FECF9CE}" type="presParOf" srcId="{47D58F8D-DE70-4917-B7B3-DB751BBAF6D4}" destId="{A3F884A4-21A1-4DFA-99F4-CE7C1C18B790}" srcOrd="7" destOrd="0" presId="urn:microsoft.com/office/officeart/2008/layout/VerticalCurvedList"/>
    <dgm:cxn modelId="{BBBC712F-79F5-43D5-BC22-FC518FF74363}" type="presParOf" srcId="{47D58F8D-DE70-4917-B7B3-DB751BBAF6D4}" destId="{2DB924B4-84CE-47A2-911A-5DD0187D42DC}" srcOrd="8" destOrd="0" presId="urn:microsoft.com/office/officeart/2008/layout/VerticalCurvedList"/>
    <dgm:cxn modelId="{4B75C25B-E1D2-47CD-BD9C-D41975DA0D34}" type="presParOf" srcId="{2DB924B4-84CE-47A2-911A-5DD0187D42DC}" destId="{B81EEBDF-BCE5-482E-93A3-F78A669580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060F0-7D5E-42D2-A86E-330CBB0C77A8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736B660-13DE-45DB-879D-99D49B633F77}">
      <dgm:prSet custT="1"/>
      <dgm:spPr/>
      <dgm:t>
        <a:bodyPr/>
        <a:lstStyle/>
        <a:p>
          <a:r>
            <a:rPr lang="pt-BR" sz="1800" b="0" i="0" dirty="0"/>
            <a:t>Estruturar um ambiente nacional PD&amp;I voltado à transformação digital do setor de saúde, com foco no fortalecimento do SUS</a:t>
          </a:r>
          <a:endParaRPr lang="pt-BR" sz="1800" dirty="0"/>
        </a:p>
      </dgm:t>
    </dgm:pt>
    <dgm:pt modelId="{3AFF89FB-7ECC-4207-B510-1FC234F44066}" type="parTrans" cxnId="{59B16B85-BC1C-4412-BD3D-13D14182787D}">
      <dgm:prSet/>
      <dgm:spPr/>
      <dgm:t>
        <a:bodyPr/>
        <a:lstStyle/>
        <a:p>
          <a:endParaRPr lang="pt-BR" sz="2000"/>
        </a:p>
      </dgm:t>
    </dgm:pt>
    <dgm:pt modelId="{49864837-40C0-44F6-B9AE-68BBE4AE8DA6}" type="sibTrans" cxnId="{59B16B85-BC1C-4412-BD3D-13D14182787D}">
      <dgm:prSet custT="1"/>
      <dgm:spPr/>
      <dgm:t>
        <a:bodyPr/>
        <a:lstStyle/>
        <a:p>
          <a:endParaRPr lang="pt-BR" sz="1400"/>
        </a:p>
      </dgm:t>
    </dgm:pt>
    <dgm:pt modelId="{A4A0B413-EDDE-4DF6-B4D5-0116B5D458E1}">
      <dgm:prSet custT="1"/>
      <dgm:spPr/>
      <dgm:t>
        <a:bodyPr/>
        <a:lstStyle/>
        <a:p>
          <a:r>
            <a:rPr lang="pt-BR" sz="1800" b="0" i="0" dirty="0"/>
            <a:t>Desafios relacionados à integração entre academia, setor produtivo e serviços de saúde, limitam a escala e a aplicação prática de soluções desenvolvidas </a:t>
          </a:r>
          <a:endParaRPr lang="pt-BR" sz="1800" dirty="0"/>
        </a:p>
      </dgm:t>
    </dgm:pt>
    <dgm:pt modelId="{E0CE7A16-80A8-4E4C-8A9D-6B56C10209F7}" type="parTrans" cxnId="{8F47414E-3B46-490C-8262-33F511CF4FFC}">
      <dgm:prSet/>
      <dgm:spPr/>
      <dgm:t>
        <a:bodyPr/>
        <a:lstStyle/>
        <a:p>
          <a:endParaRPr lang="pt-BR" sz="2000"/>
        </a:p>
      </dgm:t>
    </dgm:pt>
    <dgm:pt modelId="{5E081A53-E05A-48C7-8023-B86FDF58839D}" type="sibTrans" cxnId="{8F47414E-3B46-490C-8262-33F511CF4FFC}">
      <dgm:prSet/>
      <dgm:spPr/>
      <dgm:t>
        <a:bodyPr/>
        <a:lstStyle/>
        <a:p>
          <a:endParaRPr lang="pt-BR" sz="2000"/>
        </a:p>
      </dgm:t>
    </dgm:pt>
    <dgm:pt modelId="{24C92EE2-9513-42BD-B5B6-3E65BA7B9A9F}" type="pres">
      <dgm:prSet presAssocID="{C53060F0-7D5E-42D2-A86E-330CBB0C77A8}" presName="linearFlow" presStyleCnt="0">
        <dgm:presLayoutVars>
          <dgm:resizeHandles val="exact"/>
        </dgm:presLayoutVars>
      </dgm:prSet>
      <dgm:spPr/>
    </dgm:pt>
    <dgm:pt modelId="{3CCCDE1A-F62F-47EF-BA6D-791B9A241171}" type="pres">
      <dgm:prSet presAssocID="{2736B660-13DE-45DB-879D-99D49B633F77}" presName="node" presStyleLbl="node1" presStyleIdx="0" presStyleCnt="2">
        <dgm:presLayoutVars>
          <dgm:bulletEnabled val="1"/>
        </dgm:presLayoutVars>
      </dgm:prSet>
      <dgm:spPr/>
    </dgm:pt>
    <dgm:pt modelId="{8BAE77D7-4D43-43A7-BC82-296EC840EE81}" type="pres">
      <dgm:prSet presAssocID="{49864837-40C0-44F6-B9AE-68BBE4AE8DA6}" presName="sibTrans" presStyleLbl="sibTrans2D1" presStyleIdx="0" presStyleCnt="1"/>
      <dgm:spPr/>
    </dgm:pt>
    <dgm:pt modelId="{E4863992-733A-4E07-8DC6-33A434F7D942}" type="pres">
      <dgm:prSet presAssocID="{49864837-40C0-44F6-B9AE-68BBE4AE8DA6}" presName="connectorText" presStyleLbl="sibTrans2D1" presStyleIdx="0" presStyleCnt="1"/>
      <dgm:spPr/>
    </dgm:pt>
    <dgm:pt modelId="{36C9F9C8-5BE6-407C-89D4-D8F24E1C07FD}" type="pres">
      <dgm:prSet presAssocID="{A4A0B413-EDDE-4DF6-B4D5-0116B5D458E1}" presName="node" presStyleLbl="node1" presStyleIdx="1" presStyleCnt="2">
        <dgm:presLayoutVars>
          <dgm:bulletEnabled val="1"/>
        </dgm:presLayoutVars>
      </dgm:prSet>
      <dgm:spPr/>
    </dgm:pt>
  </dgm:ptLst>
  <dgm:cxnLst>
    <dgm:cxn modelId="{FD4F0E2D-0FDE-4477-8497-B9CCBC61528F}" type="presOf" srcId="{49864837-40C0-44F6-B9AE-68BBE4AE8DA6}" destId="{8BAE77D7-4D43-43A7-BC82-296EC840EE81}" srcOrd="0" destOrd="0" presId="urn:microsoft.com/office/officeart/2005/8/layout/process2"/>
    <dgm:cxn modelId="{8F47414E-3B46-490C-8262-33F511CF4FFC}" srcId="{C53060F0-7D5E-42D2-A86E-330CBB0C77A8}" destId="{A4A0B413-EDDE-4DF6-B4D5-0116B5D458E1}" srcOrd="1" destOrd="0" parTransId="{E0CE7A16-80A8-4E4C-8A9D-6B56C10209F7}" sibTransId="{5E081A53-E05A-48C7-8023-B86FDF58839D}"/>
    <dgm:cxn modelId="{59B16B85-BC1C-4412-BD3D-13D14182787D}" srcId="{C53060F0-7D5E-42D2-A86E-330CBB0C77A8}" destId="{2736B660-13DE-45DB-879D-99D49B633F77}" srcOrd="0" destOrd="0" parTransId="{3AFF89FB-7ECC-4207-B510-1FC234F44066}" sibTransId="{49864837-40C0-44F6-B9AE-68BBE4AE8DA6}"/>
    <dgm:cxn modelId="{ED9571D8-1267-4154-9A1F-18FFFEB71E27}" type="presOf" srcId="{C53060F0-7D5E-42D2-A86E-330CBB0C77A8}" destId="{24C92EE2-9513-42BD-B5B6-3E65BA7B9A9F}" srcOrd="0" destOrd="0" presId="urn:microsoft.com/office/officeart/2005/8/layout/process2"/>
    <dgm:cxn modelId="{96C1C3E5-7535-4838-863C-9A05F0FFCAD4}" type="presOf" srcId="{2736B660-13DE-45DB-879D-99D49B633F77}" destId="{3CCCDE1A-F62F-47EF-BA6D-791B9A241171}" srcOrd="0" destOrd="0" presId="urn:microsoft.com/office/officeart/2005/8/layout/process2"/>
    <dgm:cxn modelId="{52BA5FEC-1A3C-4994-B953-976D5AE26601}" type="presOf" srcId="{49864837-40C0-44F6-B9AE-68BBE4AE8DA6}" destId="{E4863992-733A-4E07-8DC6-33A434F7D942}" srcOrd="1" destOrd="0" presId="urn:microsoft.com/office/officeart/2005/8/layout/process2"/>
    <dgm:cxn modelId="{D9D78EFF-2A85-45DB-9AC9-B22A966F792E}" type="presOf" srcId="{A4A0B413-EDDE-4DF6-B4D5-0116B5D458E1}" destId="{36C9F9C8-5BE6-407C-89D4-D8F24E1C07FD}" srcOrd="0" destOrd="0" presId="urn:microsoft.com/office/officeart/2005/8/layout/process2"/>
    <dgm:cxn modelId="{261CEFF0-70A3-4AC8-94B6-9C2FCCFDCAB4}" type="presParOf" srcId="{24C92EE2-9513-42BD-B5B6-3E65BA7B9A9F}" destId="{3CCCDE1A-F62F-47EF-BA6D-791B9A241171}" srcOrd="0" destOrd="0" presId="urn:microsoft.com/office/officeart/2005/8/layout/process2"/>
    <dgm:cxn modelId="{DB74EB16-4C9C-4374-A4B2-3427D63FB722}" type="presParOf" srcId="{24C92EE2-9513-42BD-B5B6-3E65BA7B9A9F}" destId="{8BAE77D7-4D43-43A7-BC82-296EC840EE81}" srcOrd="1" destOrd="0" presId="urn:microsoft.com/office/officeart/2005/8/layout/process2"/>
    <dgm:cxn modelId="{167052E6-A10E-4087-AC35-7C458F0B06F4}" type="presParOf" srcId="{8BAE77D7-4D43-43A7-BC82-296EC840EE81}" destId="{E4863992-733A-4E07-8DC6-33A434F7D942}" srcOrd="0" destOrd="0" presId="urn:microsoft.com/office/officeart/2005/8/layout/process2"/>
    <dgm:cxn modelId="{F65F963C-5E82-42DB-8396-0699D8ACD290}" type="presParOf" srcId="{24C92EE2-9513-42BD-B5B6-3E65BA7B9A9F}" destId="{36C9F9C8-5BE6-407C-89D4-D8F24E1C07FD}" srcOrd="2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A66147-57D1-4B98-BDAA-0F931AA951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9057B5-F42E-41EE-9EC5-BC425411ABA5}">
      <dgm:prSet/>
      <dgm:spPr/>
      <dgm:t>
        <a:bodyPr/>
        <a:lstStyle/>
        <a:p>
          <a:r>
            <a:rPr lang="pt-BR" b="0" i="0" dirty="0"/>
            <a:t>Estimular parcerias entre instituições de saúde, centros de pesquisa e indústria</a:t>
          </a:r>
          <a:endParaRPr lang="pt-BR" dirty="0"/>
        </a:p>
      </dgm:t>
    </dgm:pt>
    <dgm:pt modelId="{6F7DD220-94CC-4F8C-8781-816971D01CC7}" type="parTrans" cxnId="{B9E107EF-12C7-4306-8FE1-0454DA2AC96B}">
      <dgm:prSet/>
      <dgm:spPr/>
      <dgm:t>
        <a:bodyPr/>
        <a:lstStyle/>
        <a:p>
          <a:endParaRPr lang="pt-BR"/>
        </a:p>
      </dgm:t>
    </dgm:pt>
    <dgm:pt modelId="{04791078-01D3-4758-8451-DB93E52D6316}" type="sibTrans" cxnId="{B9E107EF-12C7-4306-8FE1-0454DA2AC96B}">
      <dgm:prSet/>
      <dgm:spPr/>
      <dgm:t>
        <a:bodyPr/>
        <a:lstStyle/>
        <a:p>
          <a:endParaRPr lang="pt-BR"/>
        </a:p>
      </dgm:t>
    </dgm:pt>
    <dgm:pt modelId="{98652BD5-B197-487E-AC35-E9A12101B38F}">
      <dgm:prSet/>
      <dgm:spPr/>
      <dgm:t>
        <a:bodyPr/>
        <a:lstStyle/>
        <a:p>
          <a:r>
            <a:rPr lang="pt-BR" b="0" i="0" dirty="0"/>
            <a:t>Apoiar projetos que promovam eficiência, acessibilidade e inovação</a:t>
          </a:r>
          <a:endParaRPr lang="pt-BR" dirty="0"/>
        </a:p>
      </dgm:t>
    </dgm:pt>
    <dgm:pt modelId="{1BDA3EBC-A082-4BAB-BE5F-D91278FD7272}" type="parTrans" cxnId="{AFDBE32D-0F71-4DDF-AB56-C07756FB89CB}">
      <dgm:prSet/>
      <dgm:spPr/>
      <dgm:t>
        <a:bodyPr/>
        <a:lstStyle/>
        <a:p>
          <a:endParaRPr lang="pt-BR"/>
        </a:p>
      </dgm:t>
    </dgm:pt>
    <dgm:pt modelId="{BF982553-F7D4-40BB-A4CB-045D6E69AA1C}" type="sibTrans" cxnId="{AFDBE32D-0F71-4DDF-AB56-C07756FB89CB}">
      <dgm:prSet/>
      <dgm:spPr/>
      <dgm:t>
        <a:bodyPr/>
        <a:lstStyle/>
        <a:p>
          <a:endParaRPr lang="pt-BR"/>
        </a:p>
      </dgm:t>
    </dgm:pt>
    <dgm:pt modelId="{B7E4A54E-2680-48E6-B313-9CBB9CC82CF3}">
      <dgm:prSet/>
      <dgm:spPr/>
      <dgm:t>
        <a:bodyPr/>
        <a:lstStyle/>
        <a:p>
          <a:r>
            <a:rPr lang="pt-BR" b="0" i="0" dirty="0"/>
            <a:t>Fortalecer a infraestrutura digital do SUS </a:t>
          </a:r>
          <a:endParaRPr lang="pt-BR" dirty="0"/>
        </a:p>
      </dgm:t>
    </dgm:pt>
    <dgm:pt modelId="{08ECA2A1-1DF3-4BDB-BA59-D07A4AA946D8}" type="parTrans" cxnId="{093320CA-272E-459F-8D64-447235430D53}">
      <dgm:prSet/>
      <dgm:spPr/>
      <dgm:t>
        <a:bodyPr/>
        <a:lstStyle/>
        <a:p>
          <a:endParaRPr lang="pt-BR"/>
        </a:p>
      </dgm:t>
    </dgm:pt>
    <dgm:pt modelId="{909FDCAF-B4BD-455E-A033-A871F088DE4A}" type="sibTrans" cxnId="{093320CA-272E-459F-8D64-447235430D53}">
      <dgm:prSet/>
      <dgm:spPr/>
      <dgm:t>
        <a:bodyPr/>
        <a:lstStyle/>
        <a:p>
          <a:endParaRPr lang="pt-BR"/>
        </a:p>
      </dgm:t>
    </dgm:pt>
    <dgm:pt modelId="{FCD1C47E-D975-4536-A9A9-7A11E75C737D}">
      <dgm:prSet/>
      <dgm:spPr/>
      <dgm:t>
        <a:bodyPr/>
        <a:lstStyle/>
        <a:p>
          <a:r>
            <a:rPr lang="pt-BR" b="0" i="0" dirty="0"/>
            <a:t>Valorizar iniciativas como a RUTE e os </a:t>
          </a:r>
          <a:r>
            <a:rPr lang="pt-BR" b="0" i="0" dirty="0" err="1"/>
            <a:t>SIGs</a:t>
          </a:r>
          <a:r>
            <a:rPr lang="pt-BR" b="0" i="0" dirty="0"/>
            <a:t> como ambientes de experimentação e validação</a:t>
          </a:r>
          <a:endParaRPr lang="pt-BR" dirty="0"/>
        </a:p>
      </dgm:t>
    </dgm:pt>
    <dgm:pt modelId="{C8A8EF8C-632A-4E41-98F2-B7137BC69B39}" type="sibTrans" cxnId="{183ADBA8-C421-4683-B1EB-AD15476C7BAB}">
      <dgm:prSet/>
      <dgm:spPr/>
      <dgm:t>
        <a:bodyPr/>
        <a:lstStyle/>
        <a:p>
          <a:endParaRPr lang="pt-BR"/>
        </a:p>
      </dgm:t>
    </dgm:pt>
    <dgm:pt modelId="{E8B85A0B-9277-4DC7-8A1B-65CEA1B9EA43}" type="parTrans" cxnId="{183ADBA8-C421-4683-B1EB-AD15476C7BAB}">
      <dgm:prSet/>
      <dgm:spPr/>
      <dgm:t>
        <a:bodyPr/>
        <a:lstStyle/>
        <a:p>
          <a:endParaRPr lang="pt-BR"/>
        </a:p>
      </dgm:t>
    </dgm:pt>
    <dgm:pt modelId="{3C362A42-FCAF-46A7-8769-4293B84F1064}">
      <dgm:prSet/>
      <dgm:spPr/>
      <dgm:t>
        <a:bodyPr/>
        <a:lstStyle/>
        <a:p>
          <a:r>
            <a:rPr lang="pt-BR" b="0" i="0" dirty="0"/>
            <a:t>Promover a formação de competências em saúde digital. </a:t>
          </a:r>
          <a:endParaRPr lang="pt-BR" dirty="0"/>
        </a:p>
      </dgm:t>
    </dgm:pt>
    <dgm:pt modelId="{4FC66AEF-B313-41C1-B156-189D57B2F589}" type="sibTrans" cxnId="{813AD2E6-2A69-455E-8655-7B4717D72742}">
      <dgm:prSet/>
      <dgm:spPr/>
      <dgm:t>
        <a:bodyPr/>
        <a:lstStyle/>
        <a:p>
          <a:endParaRPr lang="pt-BR"/>
        </a:p>
      </dgm:t>
    </dgm:pt>
    <dgm:pt modelId="{2769D233-3C4A-4443-9DA2-EEB5667912F2}" type="parTrans" cxnId="{813AD2E6-2A69-455E-8655-7B4717D72742}">
      <dgm:prSet/>
      <dgm:spPr/>
      <dgm:t>
        <a:bodyPr/>
        <a:lstStyle/>
        <a:p>
          <a:endParaRPr lang="pt-BR"/>
        </a:p>
      </dgm:t>
    </dgm:pt>
    <dgm:pt modelId="{81C65560-493B-4051-86F0-033791E7C6AE}" type="pres">
      <dgm:prSet presAssocID="{9FA66147-57D1-4B98-BDAA-0F931AA95128}" presName="linear" presStyleCnt="0">
        <dgm:presLayoutVars>
          <dgm:animLvl val="lvl"/>
          <dgm:resizeHandles val="exact"/>
        </dgm:presLayoutVars>
      </dgm:prSet>
      <dgm:spPr/>
    </dgm:pt>
    <dgm:pt modelId="{74157F59-1275-4CDD-90BF-9F1D30A6A4D8}" type="pres">
      <dgm:prSet presAssocID="{2C9057B5-F42E-41EE-9EC5-BC425411ABA5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C4655B0-62C1-4170-BE2E-C6EBDCEB0F71}" type="pres">
      <dgm:prSet presAssocID="{04791078-01D3-4758-8451-DB93E52D6316}" presName="spacer" presStyleCnt="0"/>
      <dgm:spPr/>
    </dgm:pt>
    <dgm:pt modelId="{CE7133DF-8878-408C-9F84-05C22E6A51FE}" type="pres">
      <dgm:prSet presAssocID="{98652BD5-B197-487E-AC35-E9A12101B38F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27C12672-4516-466A-8CB0-664FA03D86C7}" type="pres">
      <dgm:prSet presAssocID="{BF982553-F7D4-40BB-A4CB-045D6E69AA1C}" presName="spacer" presStyleCnt="0"/>
      <dgm:spPr/>
    </dgm:pt>
    <dgm:pt modelId="{823407BD-050B-467C-B362-D1429C0C29EC}" type="pres">
      <dgm:prSet presAssocID="{B7E4A54E-2680-48E6-B313-9CBB9CC82CF3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D2D081DD-0312-4FF1-9903-E18A61F0203F}" type="pres">
      <dgm:prSet presAssocID="{909FDCAF-B4BD-455E-A033-A871F088DE4A}" presName="spacer" presStyleCnt="0"/>
      <dgm:spPr/>
    </dgm:pt>
    <dgm:pt modelId="{C12C4F75-2CD5-4E74-B52D-B2511E1FD63D}" type="pres">
      <dgm:prSet presAssocID="{FCD1C47E-D975-4536-A9A9-7A11E75C737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D0F1B11-7D65-4E16-897F-28DA4CEFB9CA}" type="pres">
      <dgm:prSet presAssocID="{C8A8EF8C-632A-4E41-98F2-B7137BC69B39}" presName="spacer" presStyleCnt="0"/>
      <dgm:spPr/>
    </dgm:pt>
    <dgm:pt modelId="{AA227B0E-1A68-494A-A6A5-236A67220817}" type="pres">
      <dgm:prSet presAssocID="{3C362A42-FCAF-46A7-8769-4293B84F106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FD7BE901-53DF-4DCD-A77D-AE86609BF27B}" type="presOf" srcId="{3C362A42-FCAF-46A7-8769-4293B84F1064}" destId="{AA227B0E-1A68-494A-A6A5-236A67220817}" srcOrd="0" destOrd="0" presId="urn:microsoft.com/office/officeart/2005/8/layout/vList2"/>
    <dgm:cxn modelId="{9BA19827-D797-4202-834F-2B1B5C9D7F94}" type="presOf" srcId="{9FA66147-57D1-4B98-BDAA-0F931AA95128}" destId="{81C65560-493B-4051-86F0-033791E7C6AE}" srcOrd="0" destOrd="0" presId="urn:microsoft.com/office/officeart/2005/8/layout/vList2"/>
    <dgm:cxn modelId="{AFDBE32D-0F71-4DDF-AB56-C07756FB89CB}" srcId="{9FA66147-57D1-4B98-BDAA-0F931AA95128}" destId="{98652BD5-B197-487E-AC35-E9A12101B38F}" srcOrd="1" destOrd="0" parTransId="{1BDA3EBC-A082-4BAB-BE5F-D91278FD7272}" sibTransId="{BF982553-F7D4-40BB-A4CB-045D6E69AA1C}"/>
    <dgm:cxn modelId="{03E6E15F-DD33-4821-8EBC-E2BB1A82F067}" type="presOf" srcId="{2C9057B5-F42E-41EE-9EC5-BC425411ABA5}" destId="{74157F59-1275-4CDD-90BF-9F1D30A6A4D8}" srcOrd="0" destOrd="0" presId="urn:microsoft.com/office/officeart/2005/8/layout/vList2"/>
    <dgm:cxn modelId="{E2C05F4C-6876-494E-84D7-82D4D77B4224}" type="presOf" srcId="{98652BD5-B197-487E-AC35-E9A12101B38F}" destId="{CE7133DF-8878-408C-9F84-05C22E6A51FE}" srcOrd="0" destOrd="0" presId="urn:microsoft.com/office/officeart/2005/8/layout/vList2"/>
    <dgm:cxn modelId="{0533A8A1-E0B8-4A58-8C40-7AFEACF47858}" type="presOf" srcId="{FCD1C47E-D975-4536-A9A9-7A11E75C737D}" destId="{C12C4F75-2CD5-4E74-B52D-B2511E1FD63D}" srcOrd="0" destOrd="0" presId="urn:microsoft.com/office/officeart/2005/8/layout/vList2"/>
    <dgm:cxn modelId="{183ADBA8-C421-4683-B1EB-AD15476C7BAB}" srcId="{9FA66147-57D1-4B98-BDAA-0F931AA95128}" destId="{FCD1C47E-D975-4536-A9A9-7A11E75C737D}" srcOrd="3" destOrd="0" parTransId="{E8B85A0B-9277-4DC7-8A1B-65CEA1B9EA43}" sibTransId="{C8A8EF8C-632A-4E41-98F2-B7137BC69B39}"/>
    <dgm:cxn modelId="{01533DC7-ABC0-4A35-9018-2D0C2D50BAE0}" type="presOf" srcId="{B7E4A54E-2680-48E6-B313-9CBB9CC82CF3}" destId="{823407BD-050B-467C-B362-D1429C0C29EC}" srcOrd="0" destOrd="0" presId="urn:microsoft.com/office/officeart/2005/8/layout/vList2"/>
    <dgm:cxn modelId="{093320CA-272E-459F-8D64-447235430D53}" srcId="{9FA66147-57D1-4B98-BDAA-0F931AA95128}" destId="{B7E4A54E-2680-48E6-B313-9CBB9CC82CF3}" srcOrd="2" destOrd="0" parTransId="{08ECA2A1-1DF3-4BDB-BA59-D07A4AA946D8}" sibTransId="{909FDCAF-B4BD-455E-A033-A871F088DE4A}"/>
    <dgm:cxn modelId="{813AD2E6-2A69-455E-8655-7B4717D72742}" srcId="{9FA66147-57D1-4B98-BDAA-0F931AA95128}" destId="{3C362A42-FCAF-46A7-8769-4293B84F1064}" srcOrd="4" destOrd="0" parTransId="{2769D233-3C4A-4443-9DA2-EEB5667912F2}" sibTransId="{4FC66AEF-B313-41C1-B156-189D57B2F589}"/>
    <dgm:cxn modelId="{B9E107EF-12C7-4306-8FE1-0454DA2AC96B}" srcId="{9FA66147-57D1-4B98-BDAA-0F931AA95128}" destId="{2C9057B5-F42E-41EE-9EC5-BC425411ABA5}" srcOrd="0" destOrd="0" parTransId="{6F7DD220-94CC-4F8C-8781-816971D01CC7}" sibTransId="{04791078-01D3-4758-8451-DB93E52D6316}"/>
    <dgm:cxn modelId="{16710EB9-A976-46C6-AA1C-C569E18C56EB}" type="presParOf" srcId="{81C65560-493B-4051-86F0-033791E7C6AE}" destId="{74157F59-1275-4CDD-90BF-9F1D30A6A4D8}" srcOrd="0" destOrd="0" presId="urn:microsoft.com/office/officeart/2005/8/layout/vList2"/>
    <dgm:cxn modelId="{4C5F75A7-88DA-4103-9FE7-6987AA4C4117}" type="presParOf" srcId="{81C65560-493B-4051-86F0-033791E7C6AE}" destId="{4C4655B0-62C1-4170-BE2E-C6EBDCEB0F71}" srcOrd="1" destOrd="0" presId="urn:microsoft.com/office/officeart/2005/8/layout/vList2"/>
    <dgm:cxn modelId="{E1C061B3-969C-41FA-8B08-DD280AD19BF0}" type="presParOf" srcId="{81C65560-493B-4051-86F0-033791E7C6AE}" destId="{CE7133DF-8878-408C-9F84-05C22E6A51FE}" srcOrd="2" destOrd="0" presId="urn:microsoft.com/office/officeart/2005/8/layout/vList2"/>
    <dgm:cxn modelId="{438C6CAD-7E3A-4D26-8995-4D7E8039F9EF}" type="presParOf" srcId="{81C65560-493B-4051-86F0-033791E7C6AE}" destId="{27C12672-4516-466A-8CB0-664FA03D86C7}" srcOrd="3" destOrd="0" presId="urn:microsoft.com/office/officeart/2005/8/layout/vList2"/>
    <dgm:cxn modelId="{A7D144AB-41F1-4465-98D0-86DAB99B817B}" type="presParOf" srcId="{81C65560-493B-4051-86F0-033791E7C6AE}" destId="{823407BD-050B-467C-B362-D1429C0C29EC}" srcOrd="4" destOrd="0" presId="urn:microsoft.com/office/officeart/2005/8/layout/vList2"/>
    <dgm:cxn modelId="{841A916D-F525-453B-AC48-E04966F9C50B}" type="presParOf" srcId="{81C65560-493B-4051-86F0-033791E7C6AE}" destId="{D2D081DD-0312-4FF1-9903-E18A61F0203F}" srcOrd="5" destOrd="0" presId="urn:microsoft.com/office/officeart/2005/8/layout/vList2"/>
    <dgm:cxn modelId="{A8E027A9-AC6E-4BEA-AF5B-8D0563375D04}" type="presParOf" srcId="{81C65560-493B-4051-86F0-033791E7C6AE}" destId="{C12C4F75-2CD5-4E74-B52D-B2511E1FD63D}" srcOrd="6" destOrd="0" presId="urn:microsoft.com/office/officeart/2005/8/layout/vList2"/>
    <dgm:cxn modelId="{5D7F99DB-DA79-4ED7-B677-7BDFC396968D}" type="presParOf" srcId="{81C65560-493B-4051-86F0-033791E7C6AE}" destId="{0D0F1B11-7D65-4E16-897F-28DA4CEFB9CA}" srcOrd="7" destOrd="0" presId="urn:microsoft.com/office/officeart/2005/8/layout/vList2"/>
    <dgm:cxn modelId="{E18A3959-561F-4FDE-B110-1CC1BAA8FBA2}" type="presParOf" srcId="{81C65560-493B-4051-86F0-033791E7C6AE}" destId="{AA227B0E-1A68-494A-A6A5-236A6722081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7B7382-1AC5-49B0-8B91-0657C2F7BD9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A611026A-8CC3-4310-AFD4-D3DACE45F977}">
      <dgm:prSet/>
      <dgm:spPr/>
      <dgm:t>
        <a:bodyPr/>
        <a:lstStyle/>
        <a:p>
          <a:r>
            <a:rPr lang="pt-BR" b="0" i="0"/>
            <a:t>152 propostas submetidas</a:t>
          </a:r>
          <a:endParaRPr lang="pt-BR"/>
        </a:p>
      </dgm:t>
    </dgm:pt>
    <dgm:pt modelId="{53923178-3914-4D4E-B546-187A74E13AD5}" type="parTrans" cxnId="{73A07519-18E5-4F43-8A80-72258297FF52}">
      <dgm:prSet/>
      <dgm:spPr/>
      <dgm:t>
        <a:bodyPr/>
        <a:lstStyle/>
        <a:p>
          <a:endParaRPr lang="pt-BR"/>
        </a:p>
      </dgm:t>
    </dgm:pt>
    <dgm:pt modelId="{C849AC06-E0C2-4F7F-8D88-2B43D0F78FFF}" type="sibTrans" cxnId="{73A07519-18E5-4F43-8A80-72258297FF52}">
      <dgm:prSet/>
      <dgm:spPr/>
      <dgm:t>
        <a:bodyPr/>
        <a:lstStyle/>
        <a:p>
          <a:endParaRPr lang="pt-BR"/>
        </a:p>
      </dgm:t>
    </dgm:pt>
    <dgm:pt modelId="{114EA199-1872-4F00-A089-3CE55201F72B}">
      <dgm:prSet/>
      <dgm:spPr/>
      <dgm:t>
        <a:bodyPr/>
        <a:lstStyle/>
        <a:p>
          <a:r>
            <a:rPr lang="pt-BR" b="0" i="0" dirty="0"/>
            <a:t>89 projetos selecionados na fase 1</a:t>
          </a:r>
          <a:endParaRPr lang="pt-BR" dirty="0"/>
        </a:p>
      </dgm:t>
    </dgm:pt>
    <dgm:pt modelId="{B87D2A3C-E3AF-42FF-AEBB-0AF0294F27F0}" type="parTrans" cxnId="{D9410538-7F93-422F-97EB-74770C63883D}">
      <dgm:prSet/>
      <dgm:spPr/>
      <dgm:t>
        <a:bodyPr/>
        <a:lstStyle/>
        <a:p>
          <a:endParaRPr lang="pt-BR"/>
        </a:p>
      </dgm:t>
    </dgm:pt>
    <dgm:pt modelId="{F224ED6B-4D2F-44C8-98FA-F9EB51A1C4F2}" type="sibTrans" cxnId="{D9410538-7F93-422F-97EB-74770C63883D}">
      <dgm:prSet/>
      <dgm:spPr/>
      <dgm:t>
        <a:bodyPr/>
        <a:lstStyle/>
        <a:p>
          <a:endParaRPr lang="pt-BR"/>
        </a:p>
      </dgm:t>
    </dgm:pt>
    <dgm:pt modelId="{5695D515-A442-4707-83EA-D7408F4B5A64}">
      <dgm:prSet/>
      <dgm:spPr/>
      <dgm:t>
        <a:bodyPr/>
        <a:lstStyle/>
        <a:p>
          <a:r>
            <a:rPr lang="pt-BR" b="0" i="0"/>
            <a:t>18 redes foram compostas</a:t>
          </a:r>
          <a:endParaRPr lang="pt-BR"/>
        </a:p>
      </dgm:t>
    </dgm:pt>
    <dgm:pt modelId="{C3AAC765-BBD3-4A8B-88BD-8EB9638DDFC3}" type="parTrans" cxnId="{6B23FD4C-9E70-4E6F-9930-B4DD031694E7}">
      <dgm:prSet/>
      <dgm:spPr/>
      <dgm:t>
        <a:bodyPr/>
        <a:lstStyle/>
        <a:p>
          <a:endParaRPr lang="pt-BR"/>
        </a:p>
      </dgm:t>
    </dgm:pt>
    <dgm:pt modelId="{955970FC-889F-44F4-93AC-569290ACB3EC}" type="sibTrans" cxnId="{6B23FD4C-9E70-4E6F-9930-B4DD031694E7}">
      <dgm:prSet/>
      <dgm:spPr/>
      <dgm:t>
        <a:bodyPr/>
        <a:lstStyle/>
        <a:p>
          <a:endParaRPr lang="pt-BR"/>
        </a:p>
      </dgm:t>
    </dgm:pt>
    <dgm:pt modelId="{81D7CDAF-B486-4761-A2CD-B28FBA600836}">
      <dgm:prSet/>
      <dgm:spPr/>
      <dgm:t>
        <a:bodyPr/>
        <a:lstStyle/>
        <a:p>
          <a:r>
            <a:rPr lang="pt-BR" b="0" i="0"/>
            <a:t>6 projetos aprovados</a:t>
          </a:r>
          <a:endParaRPr lang="pt-BR"/>
        </a:p>
      </dgm:t>
    </dgm:pt>
    <dgm:pt modelId="{0DBC4012-78C8-495C-804D-E9EE5EB43B23}" type="parTrans" cxnId="{97E8E8E1-3A97-4CCC-86C6-D737EC067254}">
      <dgm:prSet/>
      <dgm:spPr/>
      <dgm:t>
        <a:bodyPr/>
        <a:lstStyle/>
        <a:p>
          <a:endParaRPr lang="pt-BR"/>
        </a:p>
      </dgm:t>
    </dgm:pt>
    <dgm:pt modelId="{2C928767-DE59-4EAB-BFED-96CBEB70806D}" type="sibTrans" cxnId="{97E8E8E1-3A97-4CCC-86C6-D737EC067254}">
      <dgm:prSet/>
      <dgm:spPr/>
      <dgm:t>
        <a:bodyPr/>
        <a:lstStyle/>
        <a:p>
          <a:endParaRPr lang="pt-BR"/>
        </a:p>
      </dgm:t>
    </dgm:pt>
    <dgm:pt modelId="{F727CF1B-8062-43FC-91BF-F3EE525BCCD0}">
      <dgm:prSet/>
      <dgm:spPr/>
      <dgm:t>
        <a:bodyPr/>
        <a:lstStyle/>
        <a:p>
          <a:r>
            <a:rPr lang="pt-BR" b="0" i="0"/>
            <a:t>4 projetos iniciados</a:t>
          </a:r>
          <a:endParaRPr lang="pt-BR"/>
        </a:p>
      </dgm:t>
    </dgm:pt>
    <dgm:pt modelId="{FE4570B6-0282-4909-B7FC-DC11DF908A77}" type="parTrans" cxnId="{C8C7E45B-4801-4D0B-9CB8-F3BFFE35A3EB}">
      <dgm:prSet/>
      <dgm:spPr/>
      <dgm:t>
        <a:bodyPr/>
        <a:lstStyle/>
        <a:p>
          <a:endParaRPr lang="pt-BR"/>
        </a:p>
      </dgm:t>
    </dgm:pt>
    <dgm:pt modelId="{0A4967CA-6F9F-4628-9899-DB8E658B918B}" type="sibTrans" cxnId="{C8C7E45B-4801-4D0B-9CB8-F3BFFE35A3EB}">
      <dgm:prSet/>
      <dgm:spPr/>
      <dgm:t>
        <a:bodyPr/>
        <a:lstStyle/>
        <a:p>
          <a:endParaRPr lang="pt-BR"/>
        </a:p>
      </dgm:t>
    </dgm:pt>
    <dgm:pt modelId="{1C637CE0-0136-4754-A1EA-27E089D83AC0}" type="pres">
      <dgm:prSet presAssocID="{DB7B7382-1AC5-49B0-8B91-0657C2F7BD92}" presName="CompostProcess" presStyleCnt="0">
        <dgm:presLayoutVars>
          <dgm:dir/>
          <dgm:resizeHandles val="exact"/>
        </dgm:presLayoutVars>
      </dgm:prSet>
      <dgm:spPr/>
    </dgm:pt>
    <dgm:pt modelId="{23CD5717-97FD-4F42-B083-DDCAD25B207A}" type="pres">
      <dgm:prSet presAssocID="{DB7B7382-1AC5-49B0-8B91-0657C2F7BD92}" presName="arrow" presStyleLbl="bgShp" presStyleIdx="0" presStyleCnt="1"/>
      <dgm:spPr/>
    </dgm:pt>
    <dgm:pt modelId="{98EC7EB3-3143-4EE9-A88A-3F41F5C95D2B}" type="pres">
      <dgm:prSet presAssocID="{DB7B7382-1AC5-49B0-8B91-0657C2F7BD92}" presName="linearProcess" presStyleCnt="0"/>
      <dgm:spPr/>
    </dgm:pt>
    <dgm:pt modelId="{6C12BB20-8F6E-4278-8341-619BFC3C17BF}" type="pres">
      <dgm:prSet presAssocID="{A611026A-8CC3-4310-AFD4-D3DACE45F977}" presName="textNode" presStyleLbl="node1" presStyleIdx="0" presStyleCnt="5">
        <dgm:presLayoutVars>
          <dgm:bulletEnabled val="1"/>
        </dgm:presLayoutVars>
      </dgm:prSet>
      <dgm:spPr/>
    </dgm:pt>
    <dgm:pt modelId="{03AF53CC-A3C5-4850-99EB-43E3DDB0DDD7}" type="pres">
      <dgm:prSet presAssocID="{C849AC06-E0C2-4F7F-8D88-2B43D0F78FFF}" presName="sibTrans" presStyleCnt="0"/>
      <dgm:spPr/>
    </dgm:pt>
    <dgm:pt modelId="{D6BB17DF-EE18-4687-B65B-50B8225B0930}" type="pres">
      <dgm:prSet presAssocID="{114EA199-1872-4F00-A089-3CE55201F72B}" presName="textNode" presStyleLbl="node1" presStyleIdx="1" presStyleCnt="5">
        <dgm:presLayoutVars>
          <dgm:bulletEnabled val="1"/>
        </dgm:presLayoutVars>
      </dgm:prSet>
      <dgm:spPr/>
    </dgm:pt>
    <dgm:pt modelId="{061DE48F-74C7-4C4B-8D72-D69188627AB3}" type="pres">
      <dgm:prSet presAssocID="{F224ED6B-4D2F-44C8-98FA-F9EB51A1C4F2}" presName="sibTrans" presStyleCnt="0"/>
      <dgm:spPr/>
    </dgm:pt>
    <dgm:pt modelId="{7D6EB5DC-3C50-49CF-9559-F1A1C324D9A2}" type="pres">
      <dgm:prSet presAssocID="{5695D515-A442-4707-83EA-D7408F4B5A64}" presName="textNode" presStyleLbl="node1" presStyleIdx="2" presStyleCnt="5">
        <dgm:presLayoutVars>
          <dgm:bulletEnabled val="1"/>
        </dgm:presLayoutVars>
      </dgm:prSet>
      <dgm:spPr/>
    </dgm:pt>
    <dgm:pt modelId="{7483F7C6-6AC8-45BF-A04C-304231EF8ABE}" type="pres">
      <dgm:prSet presAssocID="{955970FC-889F-44F4-93AC-569290ACB3EC}" presName="sibTrans" presStyleCnt="0"/>
      <dgm:spPr/>
    </dgm:pt>
    <dgm:pt modelId="{0B90DD88-1792-4A1E-9340-79EBEBDCB2C8}" type="pres">
      <dgm:prSet presAssocID="{81D7CDAF-B486-4761-A2CD-B28FBA600836}" presName="textNode" presStyleLbl="node1" presStyleIdx="3" presStyleCnt="5">
        <dgm:presLayoutVars>
          <dgm:bulletEnabled val="1"/>
        </dgm:presLayoutVars>
      </dgm:prSet>
      <dgm:spPr/>
    </dgm:pt>
    <dgm:pt modelId="{392D386A-4984-484C-B942-76520BA02B2C}" type="pres">
      <dgm:prSet presAssocID="{2C928767-DE59-4EAB-BFED-96CBEB70806D}" presName="sibTrans" presStyleCnt="0"/>
      <dgm:spPr/>
    </dgm:pt>
    <dgm:pt modelId="{343965AD-CCAE-416D-839D-ABFD71F4ADAD}" type="pres">
      <dgm:prSet presAssocID="{F727CF1B-8062-43FC-91BF-F3EE525BCCD0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73A07519-18E5-4F43-8A80-72258297FF52}" srcId="{DB7B7382-1AC5-49B0-8B91-0657C2F7BD92}" destId="{A611026A-8CC3-4310-AFD4-D3DACE45F977}" srcOrd="0" destOrd="0" parTransId="{53923178-3914-4D4E-B546-187A74E13AD5}" sibTransId="{C849AC06-E0C2-4F7F-8D88-2B43D0F78FFF}"/>
    <dgm:cxn modelId="{36A89C1F-F6CB-4E62-B305-148E2CF8A54F}" type="presOf" srcId="{F727CF1B-8062-43FC-91BF-F3EE525BCCD0}" destId="{343965AD-CCAE-416D-839D-ABFD71F4ADAD}" srcOrd="0" destOrd="0" presId="urn:microsoft.com/office/officeart/2005/8/layout/hProcess9"/>
    <dgm:cxn modelId="{684B2F20-04F5-4AA9-96EA-F72C0D2E0BCF}" type="presOf" srcId="{A611026A-8CC3-4310-AFD4-D3DACE45F977}" destId="{6C12BB20-8F6E-4278-8341-619BFC3C17BF}" srcOrd="0" destOrd="0" presId="urn:microsoft.com/office/officeart/2005/8/layout/hProcess9"/>
    <dgm:cxn modelId="{D26F9E27-1811-4341-BF49-57192AA64E2F}" type="presOf" srcId="{DB7B7382-1AC5-49B0-8B91-0657C2F7BD92}" destId="{1C637CE0-0136-4754-A1EA-27E089D83AC0}" srcOrd="0" destOrd="0" presId="urn:microsoft.com/office/officeart/2005/8/layout/hProcess9"/>
    <dgm:cxn modelId="{D9410538-7F93-422F-97EB-74770C63883D}" srcId="{DB7B7382-1AC5-49B0-8B91-0657C2F7BD92}" destId="{114EA199-1872-4F00-A089-3CE55201F72B}" srcOrd="1" destOrd="0" parTransId="{B87D2A3C-E3AF-42FF-AEBB-0AF0294F27F0}" sibTransId="{F224ED6B-4D2F-44C8-98FA-F9EB51A1C4F2}"/>
    <dgm:cxn modelId="{C8C7E45B-4801-4D0B-9CB8-F3BFFE35A3EB}" srcId="{DB7B7382-1AC5-49B0-8B91-0657C2F7BD92}" destId="{F727CF1B-8062-43FC-91BF-F3EE525BCCD0}" srcOrd="4" destOrd="0" parTransId="{FE4570B6-0282-4909-B7FC-DC11DF908A77}" sibTransId="{0A4967CA-6F9F-4628-9899-DB8E658B918B}"/>
    <dgm:cxn modelId="{13E0D56A-E34C-40E7-8C05-0A9B0E217837}" type="presOf" srcId="{114EA199-1872-4F00-A089-3CE55201F72B}" destId="{D6BB17DF-EE18-4687-B65B-50B8225B0930}" srcOrd="0" destOrd="0" presId="urn:microsoft.com/office/officeart/2005/8/layout/hProcess9"/>
    <dgm:cxn modelId="{6B23FD4C-9E70-4E6F-9930-B4DD031694E7}" srcId="{DB7B7382-1AC5-49B0-8B91-0657C2F7BD92}" destId="{5695D515-A442-4707-83EA-D7408F4B5A64}" srcOrd="2" destOrd="0" parTransId="{C3AAC765-BBD3-4A8B-88BD-8EB9638DDFC3}" sibTransId="{955970FC-889F-44F4-93AC-569290ACB3EC}"/>
    <dgm:cxn modelId="{52D5C056-73C6-4C06-9470-6787723CBCFF}" type="presOf" srcId="{81D7CDAF-B486-4761-A2CD-B28FBA600836}" destId="{0B90DD88-1792-4A1E-9340-79EBEBDCB2C8}" srcOrd="0" destOrd="0" presId="urn:microsoft.com/office/officeart/2005/8/layout/hProcess9"/>
    <dgm:cxn modelId="{959C64BC-5C20-4CBF-A45A-DD5C7FAF4E1B}" type="presOf" srcId="{5695D515-A442-4707-83EA-D7408F4B5A64}" destId="{7D6EB5DC-3C50-49CF-9559-F1A1C324D9A2}" srcOrd="0" destOrd="0" presId="urn:microsoft.com/office/officeart/2005/8/layout/hProcess9"/>
    <dgm:cxn modelId="{97E8E8E1-3A97-4CCC-86C6-D737EC067254}" srcId="{DB7B7382-1AC5-49B0-8B91-0657C2F7BD92}" destId="{81D7CDAF-B486-4761-A2CD-B28FBA600836}" srcOrd="3" destOrd="0" parTransId="{0DBC4012-78C8-495C-804D-E9EE5EB43B23}" sibTransId="{2C928767-DE59-4EAB-BFED-96CBEB70806D}"/>
    <dgm:cxn modelId="{A636F685-82AC-416E-A5A0-833CEC945A0B}" type="presParOf" srcId="{1C637CE0-0136-4754-A1EA-27E089D83AC0}" destId="{23CD5717-97FD-4F42-B083-DDCAD25B207A}" srcOrd="0" destOrd="0" presId="urn:microsoft.com/office/officeart/2005/8/layout/hProcess9"/>
    <dgm:cxn modelId="{8B529AF1-EBB7-4E8B-AF30-182049F90B32}" type="presParOf" srcId="{1C637CE0-0136-4754-A1EA-27E089D83AC0}" destId="{98EC7EB3-3143-4EE9-A88A-3F41F5C95D2B}" srcOrd="1" destOrd="0" presId="urn:microsoft.com/office/officeart/2005/8/layout/hProcess9"/>
    <dgm:cxn modelId="{8FBEFFBE-1FC2-4FBD-980E-968531FDE63B}" type="presParOf" srcId="{98EC7EB3-3143-4EE9-A88A-3F41F5C95D2B}" destId="{6C12BB20-8F6E-4278-8341-619BFC3C17BF}" srcOrd="0" destOrd="0" presId="urn:microsoft.com/office/officeart/2005/8/layout/hProcess9"/>
    <dgm:cxn modelId="{639E0ED9-F09B-49E0-8B52-B2B568AFEA5C}" type="presParOf" srcId="{98EC7EB3-3143-4EE9-A88A-3F41F5C95D2B}" destId="{03AF53CC-A3C5-4850-99EB-43E3DDB0DDD7}" srcOrd="1" destOrd="0" presId="urn:microsoft.com/office/officeart/2005/8/layout/hProcess9"/>
    <dgm:cxn modelId="{F2A11706-DF3C-4636-938F-4459CD37AD19}" type="presParOf" srcId="{98EC7EB3-3143-4EE9-A88A-3F41F5C95D2B}" destId="{D6BB17DF-EE18-4687-B65B-50B8225B0930}" srcOrd="2" destOrd="0" presId="urn:microsoft.com/office/officeart/2005/8/layout/hProcess9"/>
    <dgm:cxn modelId="{3ABB87C8-D726-470D-A84A-46B4F2DB8DF4}" type="presParOf" srcId="{98EC7EB3-3143-4EE9-A88A-3F41F5C95D2B}" destId="{061DE48F-74C7-4C4B-8D72-D69188627AB3}" srcOrd="3" destOrd="0" presId="urn:microsoft.com/office/officeart/2005/8/layout/hProcess9"/>
    <dgm:cxn modelId="{9DB48918-2A9F-40D3-9411-27F5D2DA219F}" type="presParOf" srcId="{98EC7EB3-3143-4EE9-A88A-3F41F5C95D2B}" destId="{7D6EB5DC-3C50-49CF-9559-F1A1C324D9A2}" srcOrd="4" destOrd="0" presId="urn:microsoft.com/office/officeart/2005/8/layout/hProcess9"/>
    <dgm:cxn modelId="{CE9A5D05-5873-443E-B074-193510D89E2C}" type="presParOf" srcId="{98EC7EB3-3143-4EE9-A88A-3F41F5C95D2B}" destId="{7483F7C6-6AC8-45BF-A04C-304231EF8ABE}" srcOrd="5" destOrd="0" presId="urn:microsoft.com/office/officeart/2005/8/layout/hProcess9"/>
    <dgm:cxn modelId="{88604141-46F9-4EAF-99A7-5D5B625C1CAE}" type="presParOf" srcId="{98EC7EB3-3143-4EE9-A88A-3F41F5C95D2B}" destId="{0B90DD88-1792-4A1E-9340-79EBEBDCB2C8}" srcOrd="6" destOrd="0" presId="urn:microsoft.com/office/officeart/2005/8/layout/hProcess9"/>
    <dgm:cxn modelId="{A80A7F67-2F15-4CA8-A293-320D63FD09A5}" type="presParOf" srcId="{98EC7EB3-3143-4EE9-A88A-3F41F5C95D2B}" destId="{392D386A-4984-484C-B942-76520BA02B2C}" srcOrd="7" destOrd="0" presId="urn:microsoft.com/office/officeart/2005/8/layout/hProcess9"/>
    <dgm:cxn modelId="{A5165239-7760-4E2A-9A28-693AB96CAE37}" type="presParOf" srcId="{98EC7EB3-3143-4EE9-A88A-3F41F5C95D2B}" destId="{343965AD-CCAE-416D-839D-ABFD71F4ADAD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891DE0-D74B-4DD8-B506-3700168CF95E}">
      <dsp:nvSpPr>
        <dsp:cNvPr id="0" name=""/>
        <dsp:cNvSpPr/>
      </dsp:nvSpPr>
      <dsp:spPr>
        <a:xfrm>
          <a:off x="-3432338" y="-527753"/>
          <a:ext cx="4092447" cy="4092447"/>
        </a:xfrm>
        <a:prstGeom prst="blockArc">
          <a:avLst>
            <a:gd name="adj1" fmla="val 18900000"/>
            <a:gd name="adj2" fmla="val 2700000"/>
            <a:gd name="adj3" fmla="val 52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EEBE13-F344-4C98-813F-700C2C35D1DF}">
      <dsp:nvSpPr>
        <dsp:cNvPr id="0" name=""/>
        <dsp:cNvSpPr/>
      </dsp:nvSpPr>
      <dsp:spPr>
        <a:xfrm>
          <a:off x="346118" y="233479"/>
          <a:ext cx="5697976" cy="467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/>
            <a:t>PPI em Saúde Digital coordenado pela RNP</a:t>
          </a:r>
          <a:endParaRPr lang="pt-BR" sz="1800" kern="1200"/>
        </a:p>
      </dsp:txBody>
      <dsp:txXfrm>
        <a:off x="346118" y="233479"/>
        <a:ext cx="5697976" cy="467202"/>
      </dsp:txXfrm>
    </dsp:sp>
    <dsp:sp modelId="{CAD8E022-E6DD-407E-AC6A-04EEC3AA363D}">
      <dsp:nvSpPr>
        <dsp:cNvPr id="0" name=""/>
        <dsp:cNvSpPr/>
      </dsp:nvSpPr>
      <dsp:spPr>
        <a:xfrm>
          <a:off x="54116" y="175079"/>
          <a:ext cx="584003" cy="58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E71170-7B53-441B-93A8-8FC8F51BBB8F}">
      <dsp:nvSpPr>
        <dsp:cNvPr id="0" name=""/>
        <dsp:cNvSpPr/>
      </dsp:nvSpPr>
      <dsp:spPr>
        <a:xfrm>
          <a:off x="613976" y="934405"/>
          <a:ext cx="5430117" cy="467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/>
            <a:t>Programa Redes de Colaboração em Saúde Digital</a:t>
          </a:r>
          <a:endParaRPr lang="pt-BR" sz="1800" kern="1200"/>
        </a:p>
      </dsp:txBody>
      <dsp:txXfrm>
        <a:off x="613976" y="934405"/>
        <a:ext cx="5430117" cy="467202"/>
      </dsp:txXfrm>
    </dsp:sp>
    <dsp:sp modelId="{A6EAB462-282E-4493-8898-8D195EB32F71}">
      <dsp:nvSpPr>
        <dsp:cNvPr id="0" name=""/>
        <dsp:cNvSpPr/>
      </dsp:nvSpPr>
      <dsp:spPr>
        <a:xfrm>
          <a:off x="321975" y="876005"/>
          <a:ext cx="584003" cy="58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DEFEE75-91D7-410E-8610-271FD392646B}">
      <dsp:nvSpPr>
        <dsp:cNvPr id="0" name=""/>
        <dsp:cNvSpPr/>
      </dsp:nvSpPr>
      <dsp:spPr>
        <a:xfrm>
          <a:off x="613976" y="1635331"/>
          <a:ext cx="5430117" cy="467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Apresentação das redes de competências aprovadas</a:t>
          </a:r>
          <a:endParaRPr lang="pt-BR" sz="1800" kern="1200" dirty="0"/>
        </a:p>
      </dsp:txBody>
      <dsp:txXfrm>
        <a:off x="613976" y="1635331"/>
        <a:ext cx="5430117" cy="467202"/>
      </dsp:txXfrm>
    </dsp:sp>
    <dsp:sp modelId="{83B33D5E-F424-4625-884D-95A0D17B40B8}">
      <dsp:nvSpPr>
        <dsp:cNvPr id="0" name=""/>
        <dsp:cNvSpPr/>
      </dsp:nvSpPr>
      <dsp:spPr>
        <a:xfrm>
          <a:off x="321975" y="1576931"/>
          <a:ext cx="584003" cy="58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F884A4-21A1-4DFA-99F4-CE7C1C18B790}">
      <dsp:nvSpPr>
        <dsp:cNvPr id="0" name=""/>
        <dsp:cNvSpPr/>
      </dsp:nvSpPr>
      <dsp:spPr>
        <a:xfrm>
          <a:off x="346118" y="2336257"/>
          <a:ext cx="5697976" cy="467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70842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Considerações Finais</a:t>
          </a:r>
        </a:p>
      </dsp:txBody>
      <dsp:txXfrm>
        <a:off x="346118" y="2336257"/>
        <a:ext cx="5697976" cy="467202"/>
      </dsp:txXfrm>
    </dsp:sp>
    <dsp:sp modelId="{B81EEBDF-BCE5-482E-93A3-F78A66958076}">
      <dsp:nvSpPr>
        <dsp:cNvPr id="0" name=""/>
        <dsp:cNvSpPr/>
      </dsp:nvSpPr>
      <dsp:spPr>
        <a:xfrm>
          <a:off x="54116" y="2277856"/>
          <a:ext cx="584003" cy="58400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CCDE1A-F62F-47EF-BA6D-791B9A241171}">
      <dsp:nvSpPr>
        <dsp:cNvPr id="0" name=""/>
        <dsp:cNvSpPr/>
      </dsp:nvSpPr>
      <dsp:spPr>
        <a:xfrm>
          <a:off x="1317291" y="1686"/>
          <a:ext cx="4415343" cy="1103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Estruturar um ambiente nacional PD&amp;I voltado à transformação digital do setor de saúde, com foco no fortalecimento do SUS</a:t>
          </a:r>
          <a:endParaRPr lang="pt-BR" sz="1800" kern="1200" dirty="0"/>
        </a:p>
      </dsp:txBody>
      <dsp:txXfrm>
        <a:off x="1349621" y="34016"/>
        <a:ext cx="4350683" cy="1039175"/>
      </dsp:txXfrm>
    </dsp:sp>
    <dsp:sp modelId="{8BAE77D7-4D43-43A7-BC82-296EC840EE81}">
      <dsp:nvSpPr>
        <dsp:cNvPr id="0" name=""/>
        <dsp:cNvSpPr/>
      </dsp:nvSpPr>
      <dsp:spPr>
        <a:xfrm rot="5400000">
          <a:off x="3317993" y="1133117"/>
          <a:ext cx="413938" cy="4967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400" kern="1200"/>
        </a:p>
      </dsp:txBody>
      <dsp:txXfrm rot="-5400000">
        <a:off x="3375945" y="1174511"/>
        <a:ext cx="298036" cy="289757"/>
      </dsp:txXfrm>
    </dsp:sp>
    <dsp:sp modelId="{36C9F9C8-5BE6-407C-89D4-D8F24E1C07FD}">
      <dsp:nvSpPr>
        <dsp:cNvPr id="0" name=""/>
        <dsp:cNvSpPr/>
      </dsp:nvSpPr>
      <dsp:spPr>
        <a:xfrm>
          <a:off x="1317291" y="1657439"/>
          <a:ext cx="4415343" cy="11038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0" i="0" kern="1200" dirty="0"/>
            <a:t>Desafios relacionados à integração entre academia, setor produtivo e serviços de saúde, limitam a escala e a aplicação prática de soluções desenvolvidas </a:t>
          </a:r>
          <a:endParaRPr lang="pt-BR" sz="1800" kern="1200" dirty="0"/>
        </a:p>
      </dsp:txBody>
      <dsp:txXfrm>
        <a:off x="1349621" y="1689769"/>
        <a:ext cx="4350683" cy="10391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157F59-1275-4CDD-90BF-9F1D30A6A4D8}">
      <dsp:nvSpPr>
        <dsp:cNvPr id="0" name=""/>
        <dsp:cNvSpPr/>
      </dsp:nvSpPr>
      <dsp:spPr>
        <a:xfrm>
          <a:off x="0" y="47449"/>
          <a:ext cx="6510213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dirty="0"/>
            <a:t>Estimular parcerias entre instituições de saúde, centros de pesquisa e indústria</a:t>
          </a:r>
          <a:endParaRPr lang="pt-BR" sz="1400" kern="1200" dirty="0"/>
        </a:p>
      </dsp:txBody>
      <dsp:txXfrm>
        <a:off x="27149" y="74598"/>
        <a:ext cx="6455915" cy="501854"/>
      </dsp:txXfrm>
    </dsp:sp>
    <dsp:sp modelId="{CE7133DF-8878-408C-9F84-05C22E6A51FE}">
      <dsp:nvSpPr>
        <dsp:cNvPr id="0" name=""/>
        <dsp:cNvSpPr/>
      </dsp:nvSpPr>
      <dsp:spPr>
        <a:xfrm>
          <a:off x="0" y="643921"/>
          <a:ext cx="6510213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dirty="0"/>
            <a:t>Apoiar projetos que promovam eficiência, acessibilidade e inovação</a:t>
          </a:r>
          <a:endParaRPr lang="pt-BR" sz="1400" kern="1200" dirty="0"/>
        </a:p>
      </dsp:txBody>
      <dsp:txXfrm>
        <a:off x="27149" y="671070"/>
        <a:ext cx="6455915" cy="501854"/>
      </dsp:txXfrm>
    </dsp:sp>
    <dsp:sp modelId="{823407BD-050B-467C-B362-D1429C0C29EC}">
      <dsp:nvSpPr>
        <dsp:cNvPr id="0" name=""/>
        <dsp:cNvSpPr/>
      </dsp:nvSpPr>
      <dsp:spPr>
        <a:xfrm>
          <a:off x="0" y="1240393"/>
          <a:ext cx="6510213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dirty="0"/>
            <a:t>Fortalecer a infraestrutura digital do SUS </a:t>
          </a:r>
          <a:endParaRPr lang="pt-BR" sz="1400" kern="1200" dirty="0"/>
        </a:p>
      </dsp:txBody>
      <dsp:txXfrm>
        <a:off x="27149" y="1267542"/>
        <a:ext cx="6455915" cy="501854"/>
      </dsp:txXfrm>
    </dsp:sp>
    <dsp:sp modelId="{C12C4F75-2CD5-4E74-B52D-B2511E1FD63D}">
      <dsp:nvSpPr>
        <dsp:cNvPr id="0" name=""/>
        <dsp:cNvSpPr/>
      </dsp:nvSpPr>
      <dsp:spPr>
        <a:xfrm>
          <a:off x="0" y="1836866"/>
          <a:ext cx="6510213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dirty="0"/>
            <a:t>Valorizar iniciativas como a RUTE e os </a:t>
          </a:r>
          <a:r>
            <a:rPr lang="pt-BR" sz="1400" b="0" i="0" kern="1200" dirty="0" err="1"/>
            <a:t>SIGs</a:t>
          </a:r>
          <a:r>
            <a:rPr lang="pt-BR" sz="1400" b="0" i="0" kern="1200" dirty="0"/>
            <a:t> como ambientes de experimentação e validação</a:t>
          </a:r>
          <a:endParaRPr lang="pt-BR" sz="1400" kern="1200" dirty="0"/>
        </a:p>
      </dsp:txBody>
      <dsp:txXfrm>
        <a:off x="27149" y="1864015"/>
        <a:ext cx="6455915" cy="501854"/>
      </dsp:txXfrm>
    </dsp:sp>
    <dsp:sp modelId="{AA227B0E-1A68-494A-A6A5-236A67220817}">
      <dsp:nvSpPr>
        <dsp:cNvPr id="0" name=""/>
        <dsp:cNvSpPr/>
      </dsp:nvSpPr>
      <dsp:spPr>
        <a:xfrm>
          <a:off x="0" y="2433338"/>
          <a:ext cx="6510213" cy="5561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kern="1200" dirty="0"/>
            <a:t>Promover a formação de competências em saúde digital. </a:t>
          </a:r>
          <a:endParaRPr lang="pt-BR" sz="1400" kern="1200" dirty="0"/>
        </a:p>
      </dsp:txBody>
      <dsp:txXfrm>
        <a:off x="27149" y="2460487"/>
        <a:ext cx="6455915" cy="5018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CD5717-97FD-4F42-B083-DDCAD25B207A}">
      <dsp:nvSpPr>
        <dsp:cNvPr id="0" name=""/>
        <dsp:cNvSpPr/>
      </dsp:nvSpPr>
      <dsp:spPr>
        <a:xfrm>
          <a:off x="439483" y="0"/>
          <a:ext cx="4980813" cy="186297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2BB20-8F6E-4278-8341-619BFC3C17BF}">
      <dsp:nvSpPr>
        <dsp:cNvPr id="0" name=""/>
        <dsp:cNvSpPr/>
      </dsp:nvSpPr>
      <dsp:spPr>
        <a:xfrm>
          <a:off x="2575" y="558891"/>
          <a:ext cx="1125890" cy="74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152 propostas submetidas</a:t>
          </a:r>
          <a:endParaRPr lang="pt-BR" sz="1300" kern="1200"/>
        </a:p>
      </dsp:txBody>
      <dsp:txXfrm>
        <a:off x="38952" y="595268"/>
        <a:ext cx="1053136" cy="672434"/>
      </dsp:txXfrm>
    </dsp:sp>
    <dsp:sp modelId="{D6BB17DF-EE18-4687-B65B-50B8225B0930}">
      <dsp:nvSpPr>
        <dsp:cNvPr id="0" name=""/>
        <dsp:cNvSpPr/>
      </dsp:nvSpPr>
      <dsp:spPr>
        <a:xfrm>
          <a:off x="1184759" y="558891"/>
          <a:ext cx="1125890" cy="74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 dirty="0"/>
            <a:t>89 projetos selecionados na fase 1</a:t>
          </a:r>
          <a:endParaRPr lang="pt-BR" sz="1300" kern="1200" dirty="0"/>
        </a:p>
      </dsp:txBody>
      <dsp:txXfrm>
        <a:off x="1221136" y="595268"/>
        <a:ext cx="1053136" cy="672434"/>
      </dsp:txXfrm>
    </dsp:sp>
    <dsp:sp modelId="{7D6EB5DC-3C50-49CF-9559-F1A1C324D9A2}">
      <dsp:nvSpPr>
        <dsp:cNvPr id="0" name=""/>
        <dsp:cNvSpPr/>
      </dsp:nvSpPr>
      <dsp:spPr>
        <a:xfrm>
          <a:off x="2366944" y="558891"/>
          <a:ext cx="1125890" cy="74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18 redes foram compostas</a:t>
          </a:r>
          <a:endParaRPr lang="pt-BR" sz="1300" kern="1200"/>
        </a:p>
      </dsp:txBody>
      <dsp:txXfrm>
        <a:off x="2403321" y="595268"/>
        <a:ext cx="1053136" cy="672434"/>
      </dsp:txXfrm>
    </dsp:sp>
    <dsp:sp modelId="{0B90DD88-1792-4A1E-9340-79EBEBDCB2C8}">
      <dsp:nvSpPr>
        <dsp:cNvPr id="0" name=""/>
        <dsp:cNvSpPr/>
      </dsp:nvSpPr>
      <dsp:spPr>
        <a:xfrm>
          <a:off x="3549129" y="558891"/>
          <a:ext cx="1125890" cy="74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6 projetos aprovados</a:t>
          </a:r>
          <a:endParaRPr lang="pt-BR" sz="1300" kern="1200"/>
        </a:p>
      </dsp:txBody>
      <dsp:txXfrm>
        <a:off x="3585506" y="595268"/>
        <a:ext cx="1053136" cy="672434"/>
      </dsp:txXfrm>
    </dsp:sp>
    <dsp:sp modelId="{343965AD-CCAE-416D-839D-ABFD71F4ADAD}">
      <dsp:nvSpPr>
        <dsp:cNvPr id="0" name=""/>
        <dsp:cNvSpPr/>
      </dsp:nvSpPr>
      <dsp:spPr>
        <a:xfrm>
          <a:off x="4731314" y="558891"/>
          <a:ext cx="1125890" cy="745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300" b="0" i="0" kern="1200"/>
            <a:t>4 projetos iniciados</a:t>
          </a:r>
          <a:endParaRPr lang="pt-BR" sz="1300" kern="1200"/>
        </a:p>
      </dsp:txBody>
      <dsp:txXfrm>
        <a:off x="4767691" y="595268"/>
        <a:ext cx="1053136" cy="672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6D92-F9AE-BE40-B8DC-7EFEA2BCA01F}" type="datetimeFigureOut">
              <a:rPr lang="pt-BR" smtClean="0"/>
              <a:t>23/05/2026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50279-B371-2540-9EEC-102D418A1CC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014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B50279-B371-2540-9EEC-102D418A1CCD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727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12862" y="1943030"/>
            <a:ext cx="3344982" cy="753277"/>
          </a:xfrm>
        </p:spPr>
        <p:txBody>
          <a:bodyPr anchor="b">
            <a:normAutofit/>
          </a:bodyPr>
          <a:lstStyle>
            <a:lvl1pPr algn="l">
              <a:defRPr sz="2200" b="0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5332" y="3518168"/>
            <a:ext cx="3332514" cy="600540"/>
          </a:xfrm>
        </p:spPr>
        <p:txBody>
          <a:bodyPr>
            <a:noAutofit/>
          </a:bodyPr>
          <a:lstStyle>
            <a:lvl1pPr marL="0" indent="0" algn="l">
              <a:buNone/>
              <a:defRPr sz="1700" b="0" i="0">
                <a:solidFill>
                  <a:schemeClr val="tx1"/>
                </a:solidFill>
                <a:latin typeface="Barlow" pitchFamily="2" charset="77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NOME PALESTRANTE</a:t>
            </a:r>
          </a:p>
          <a:p>
            <a:endParaRPr lang="en-US"/>
          </a:p>
        </p:txBody>
      </p:sp>
      <p:sp>
        <p:nvSpPr>
          <p:cNvPr id="13" name="Espaço Reservado para Conteúdo 12">
            <a:extLst>
              <a:ext uri="{FF2B5EF4-FFF2-40B4-BE49-F238E27FC236}">
                <a16:creationId xmlns:a16="http://schemas.microsoft.com/office/drawing/2014/main" id="{998E250F-0937-D913-0888-E8FDEE0D29D6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12861" y="4414322"/>
            <a:ext cx="3344983" cy="326572"/>
          </a:xfrm>
        </p:spPr>
        <p:txBody>
          <a:bodyPr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lang="pt-BR" sz="1700" b="0" i="1" kern="1200" dirty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</a:lstStyle>
          <a:p>
            <a:pPr lvl="0"/>
            <a:r>
              <a:rPr lang="pt-BR"/>
              <a:t>Clique para editar CARGO</a:t>
            </a:r>
          </a:p>
        </p:txBody>
      </p:sp>
    </p:spTree>
    <p:extLst>
      <p:ext uri="{BB962C8B-B14F-4D97-AF65-F5344CB8AC3E}">
        <p14:creationId xmlns:p14="http://schemas.microsoft.com/office/powerpoint/2010/main" val="3135460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1COLU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AAE6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</p:spTree>
    <p:extLst>
      <p:ext uri="{BB962C8B-B14F-4D97-AF65-F5344CB8AC3E}">
        <p14:creationId xmlns:p14="http://schemas.microsoft.com/office/powerpoint/2010/main" val="17447309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RNP25_MIOLO_2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AAE6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6510214" cy="3036940"/>
          </a:xfrm>
          <a:prstGeom prst="rect">
            <a:avLst/>
          </a:prstGeom>
        </p:spPr>
        <p:txBody>
          <a:bodyPr numCol="2" spcCol="360000"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2 COLUNAS</a:t>
            </a:r>
          </a:p>
        </p:txBody>
      </p:sp>
    </p:spTree>
    <p:extLst>
      <p:ext uri="{BB962C8B-B14F-4D97-AF65-F5344CB8AC3E}">
        <p14:creationId xmlns:p14="http://schemas.microsoft.com/office/powerpoint/2010/main" val="62201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1COLUNA+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AAE6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21E14165-E4C0-E7C7-C8D7-AD396FFC886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2266462" y="1808593"/>
            <a:ext cx="3110523" cy="30369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pt-BR" sz="1700" b="0" i="0" kern="1200" dirty="0" smtClean="0">
                <a:solidFill>
                  <a:schemeClr val="tx1"/>
                </a:solidFill>
                <a:latin typeface="Barlow" pitchFamily="2" charset="77"/>
                <a:ea typeface="+mn-ea"/>
                <a:cs typeface="+mn-cs"/>
              </a:defRPr>
            </a:lvl1pPr>
            <a:lvl2pPr marL="457200" indent="0">
              <a:buNone/>
              <a:defRPr/>
            </a:lvl2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pt-BR"/>
              <a:t>Clique para editar os estilos de TEXTO CORRIDO – 1 COLUNA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0" y="1828800"/>
            <a:ext cx="2986088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962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NP25_MIOLO_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BA84C-D28B-7B20-37D8-C1CACF0F3E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66461" y="274638"/>
            <a:ext cx="6510215" cy="509133"/>
          </a:xfrm>
          <a:prstGeom prst="rect">
            <a:avLst/>
          </a:prstGeom>
        </p:spPr>
        <p:txBody>
          <a:bodyPr/>
          <a:lstStyle>
            <a:lvl1pPr>
              <a:defRPr sz="2000" b="1" i="0">
                <a:solidFill>
                  <a:schemeClr val="tx1"/>
                </a:solidFill>
                <a:latin typeface="Barlow" pitchFamily="2" charset="77"/>
              </a:defRPr>
            </a:lvl1pPr>
          </a:lstStyle>
          <a:p>
            <a:r>
              <a:rPr lang="pt-BR"/>
              <a:t>Clique para editar o título Mestre da PALESTRA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31EC9F-C6DB-F568-D9A0-69FF494EF9A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66462" y="1168855"/>
            <a:ext cx="6510214" cy="3823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>
                <a:solidFill>
                  <a:srgbClr val="00AAE6"/>
                </a:solidFill>
                <a:latin typeface="Barlow" pitchFamily="2" charset="77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/>
              <a:t>Clique para editar os estilos de TÍTULO</a:t>
            </a:r>
          </a:p>
        </p:txBody>
      </p:sp>
      <p:sp>
        <p:nvSpPr>
          <p:cNvPr id="5" name="Espaço Reservado para Imagem 4">
            <a:extLst>
              <a:ext uri="{FF2B5EF4-FFF2-40B4-BE49-F238E27FC236}">
                <a16:creationId xmlns:a16="http://schemas.microsoft.com/office/drawing/2014/main" id="{73FED905-7FEC-941A-50D2-EB714E65791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66461" y="1828800"/>
            <a:ext cx="6510827" cy="3040063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11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4141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WRNP25_ENCERRAME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6DD00-D899-CE72-DE7B-CAD0DD0146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42708" y="2008064"/>
            <a:ext cx="3243314" cy="334737"/>
          </a:xfrm>
          <a:prstGeom prst="rect">
            <a:avLst/>
          </a:prstGeom>
        </p:spPr>
        <p:txBody>
          <a:bodyPr anchor="b"/>
          <a:lstStyle>
            <a:lvl1pPr algn="l">
              <a:defRPr sz="2000" b="1" i="0">
                <a:solidFill>
                  <a:schemeClr val="bg1"/>
                </a:solidFill>
                <a:latin typeface="Barlow" pitchFamily="2" charset="77"/>
              </a:defRPr>
            </a:lvl1pPr>
          </a:lstStyle>
          <a:p>
            <a:r>
              <a:rPr lang="pt-BR"/>
              <a:t>OBRIGADO (A)!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7B4AAF-35FD-FC08-7FFA-20632D614D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2706" y="2579565"/>
            <a:ext cx="3243313" cy="33473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i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Contato palestrante</a:t>
            </a:r>
          </a:p>
        </p:txBody>
      </p:sp>
    </p:spTree>
    <p:extLst>
      <p:ext uri="{BB962C8B-B14F-4D97-AF65-F5344CB8AC3E}">
        <p14:creationId xmlns:p14="http://schemas.microsoft.com/office/powerpoint/2010/main" val="3781979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B0C0A7-A2BE-7F43-977C-5F04F40EA1F3}" type="datetimeFigureOut">
              <a:rPr lang="pt-BR" smtClean="0"/>
              <a:t>23/05/2026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3CB45-47E9-9545-833C-EE867628789B}" type="slidenum">
              <a:rPr lang="pt-BR" smtClean="0"/>
              <a:t>‹nº›</a:t>
            </a:fld>
            <a:endParaRPr lang="pt-BR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6CE3EB70-C8A0-4FC1-9AEA-72632F681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0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01B840-A3C7-40A4-B3F0-0DAA426B313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6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4" r:id="rId2"/>
    <p:sldLayoutId id="2147483675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28773A1-F4D9-4F72-9D04-5D1ABA69FF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88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8.png"/><Relationship Id="rId7" Type="http://schemas.openxmlformats.org/officeDocument/2006/relationships/diagramData" Target="../diagrams/data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svg"/><Relationship Id="rId11" Type="http://schemas.microsoft.com/office/2007/relationships/diagramDrawing" Target="../diagrams/drawing4.xml"/><Relationship Id="rId5" Type="http://schemas.openxmlformats.org/officeDocument/2006/relationships/image" Target="../media/image10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9.png"/><Relationship Id="rId9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E4FC3E-CF6A-1CCA-26FA-1672DBBCB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2212946"/>
            <a:ext cx="4077356" cy="717608"/>
          </a:xfrm>
        </p:spPr>
        <p:txBody>
          <a:bodyPr>
            <a:noAutofit/>
          </a:bodyPr>
          <a:lstStyle/>
          <a:p>
            <a:pPr algn="r"/>
            <a:r>
              <a:rPr lang="pt-BR" sz="2300">
                <a:solidFill>
                  <a:schemeClr val="bg1"/>
                </a:solidFill>
              </a:rPr>
              <a:t>Pesquisa e Desenvolvimento em Saúde Digital: O Papel das Redes Colaborativas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ADA4C62-6BA6-1881-64F0-E7158E96F6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1" y="3644225"/>
            <a:ext cx="4077356" cy="326572"/>
          </a:xfrm>
        </p:spPr>
        <p:txBody>
          <a:bodyPr/>
          <a:lstStyle/>
          <a:p>
            <a:pPr algn="r"/>
            <a:r>
              <a:rPr lang="pt-BR">
                <a:solidFill>
                  <a:schemeClr val="bg1"/>
                </a:solidFill>
              </a:rPr>
              <a:t>Michelle Silva </a:t>
            </a:r>
            <a:r>
              <a:rPr lang="pt-BR" err="1">
                <a:solidFill>
                  <a:schemeClr val="bg1"/>
                </a:solidFill>
              </a:rPr>
              <a:t>Wangham</a:t>
            </a:r>
            <a:endParaRPr lang="pt-BR">
              <a:solidFill>
                <a:schemeClr val="bg1"/>
              </a:solidFill>
            </a:endParaRP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6D5401-8468-01AF-52B1-747043254BB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1" y="4078732"/>
            <a:ext cx="4077356" cy="707572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algn="r"/>
            <a:r>
              <a:rPr lang="pt-BR" sz="1200" dirty="0">
                <a:solidFill>
                  <a:schemeClr val="bg1"/>
                </a:solidFill>
                <a:latin typeface="Barlow"/>
              </a:rPr>
              <a:t>Diretora Adjunta de P&amp;D (DAPD)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latin typeface="Barlow"/>
              </a:rPr>
              <a:t>Diretoria de Pesquisa, Desenvolvimento e Inovação (DPDI)</a:t>
            </a:r>
          </a:p>
          <a:p>
            <a:pPr algn="r"/>
            <a:r>
              <a:rPr lang="pt-BR" sz="1200" dirty="0">
                <a:solidFill>
                  <a:schemeClr val="bg1"/>
                </a:solidFill>
                <a:latin typeface="Barlow"/>
              </a:rPr>
              <a:t>Rede Nacional de Ensino e Pesquisa (RNP)</a:t>
            </a:r>
          </a:p>
        </p:txBody>
      </p:sp>
    </p:spTree>
    <p:extLst>
      <p:ext uri="{BB962C8B-B14F-4D97-AF65-F5344CB8AC3E}">
        <p14:creationId xmlns:p14="http://schemas.microsoft.com/office/powerpoint/2010/main" val="2609800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AE276A-F1FD-68E4-0E7C-0C4E504A85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20694FE0-747A-C989-FACE-C8B29E3CC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Colaboração em Saúde Digital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19C83A7-72C5-4C3D-71E9-6648EBE26E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REDI-SUS: Rede de Saúde Digital Inteligente</a:t>
            </a:r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4951057C-CED3-50A7-17C4-E2B2B4AC7E0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r>
              <a:rPr lang="pt-BR" dirty="0"/>
              <a:t> </a:t>
            </a: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E9C72B6C-9CFD-95D0-4F90-A443C003E731}"/>
              </a:ext>
            </a:extLst>
          </p:cNvPr>
          <p:cNvSpPr/>
          <p:nvPr/>
        </p:nvSpPr>
        <p:spPr>
          <a:xfrm>
            <a:off x="6662125" y="3237550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852272BD-3D8C-5E15-B227-CD73518C4DD1}"/>
              </a:ext>
            </a:extLst>
          </p:cNvPr>
          <p:cNvSpPr/>
          <p:nvPr/>
        </p:nvSpPr>
        <p:spPr>
          <a:xfrm>
            <a:off x="6654939" y="4361252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825FFCC6-AB5D-37AB-1A62-1021BA4BD568}"/>
              </a:ext>
            </a:extLst>
          </p:cNvPr>
          <p:cNvSpPr/>
          <p:nvPr/>
        </p:nvSpPr>
        <p:spPr>
          <a:xfrm>
            <a:off x="6662125" y="4940665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63064C61-D492-D3D3-2F4D-EC8246A305F0}"/>
              </a:ext>
            </a:extLst>
          </p:cNvPr>
          <p:cNvSpPr txBox="1"/>
          <p:nvPr/>
        </p:nvSpPr>
        <p:spPr>
          <a:xfrm>
            <a:off x="2263733" y="1851808"/>
            <a:ext cx="6318136" cy="241604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200" spc="1" dirty="0">
                <a:solidFill>
                  <a:srgbClr val="00A6D6"/>
                </a:solidFill>
                <a:latin typeface="Barlow"/>
                <a:ea typeface="Inter ExtraBold"/>
                <a:cs typeface="Inter ExtraBold"/>
              </a:rPr>
              <a:t>OBJETIVOS</a:t>
            </a: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Fortalecer o cuidado remoto na APS e no domicílio</a:t>
            </a:r>
            <a:endParaRPr lang="pt-BR" sz="1200" b="1" dirty="0">
              <a:latin typeface="Barlow"/>
            </a:endParaRPr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Desenvolver soluções digitais para acompanhamento longitudinal, triagem, vigilância e suporte ao cuidado remoto de usuários do SUS, com uso de dados clínicos, territoriais e de sensores.</a:t>
            </a:r>
            <a:endParaRPr lang="pt-BR" sz="1100" dirty="0">
              <a:latin typeface="Barlow"/>
            </a:endParaRPr>
          </a:p>
          <a:p>
            <a:endParaRPr lang="pt-BR" sz="1200" dirty="0"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PROPOSTA </a:t>
            </a:r>
            <a:endParaRPr lang="pt-BR" sz="1200" dirty="0">
              <a:latin typeface="Barlow"/>
            </a:endParaRP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Fluxo integrado de monitoramento</a:t>
            </a:r>
            <a:endParaRPr lang="pt-BR" sz="1200" dirty="0">
              <a:latin typeface="Barlow"/>
            </a:endParaRPr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Combinar aplicações de </a:t>
            </a:r>
            <a:r>
              <a:rPr lang="pt-BR" sz="1100" dirty="0" err="1">
                <a:solidFill>
                  <a:srgbClr val="1F2937"/>
                </a:solidFill>
                <a:latin typeface="Barlow"/>
                <a:ea typeface="+mn-lt"/>
                <a:cs typeface="+mn-lt"/>
              </a:rPr>
              <a:t>telemonitoramento</a:t>
            </a: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, imagens, sensores, georreferenciamento, painéis e APIs interoperáveis para apoiar decisão clínica e gestão do cuidado.</a:t>
            </a:r>
          </a:p>
          <a:p>
            <a:endParaRPr lang="pt-BR" sz="1200" b="1" dirty="0">
              <a:solidFill>
                <a:srgbClr val="1F2937"/>
              </a:solidFill>
              <a:latin typeface="Barlow"/>
              <a:ea typeface="Calibri" panose="020F0502020204030204"/>
              <a:cs typeface="Calibri" panose="020F0502020204030204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TECNOLOGIAS E INOVAÇÃO</a:t>
            </a:r>
            <a:endParaRPr lang="pt-BR" sz="1200" dirty="0">
              <a:latin typeface="Barlow"/>
              <a:ea typeface="+mn-lt"/>
              <a:cs typeface="+mn-lt"/>
            </a:endParaRP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Gêmeos digitais, APIs FHIR, </a:t>
            </a:r>
            <a:r>
              <a:rPr lang="pt-BR" sz="1200" b="1" dirty="0" err="1">
                <a:solidFill>
                  <a:srgbClr val="083B66"/>
                </a:solidFill>
                <a:latin typeface="Barlow"/>
                <a:ea typeface="+mn-lt"/>
                <a:cs typeface="+mn-lt"/>
              </a:rPr>
              <a:t>telemonitoramento</a:t>
            </a:r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, triagem por imagem, georreferenciamento</a:t>
            </a:r>
            <a:r>
              <a:rPr lang="pt-BR" sz="12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 </a:t>
            </a: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e estratificação de risco orientada por dados.</a:t>
            </a:r>
            <a:endParaRPr lang="pt-BR" sz="1100" dirty="0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32836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2BE5B-D407-9120-EBFF-3901B1888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0660257-1704-A0BD-C724-C94DE4E5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REDI-SUS: Cuidado Remoto Orientado por Dados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AAB187-A11C-9955-1AB1-E9558DFD3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899914"/>
            <a:ext cx="6510214" cy="382360"/>
          </a:xfrm>
        </p:spPr>
        <p:txBody>
          <a:bodyPr/>
          <a:lstStyle/>
          <a:p>
            <a:r>
              <a:rPr lang="pt-BR" sz="1700"/>
              <a:t>Equipe Técnica, Pesquisadores e RUTE Vinculada</a:t>
            </a: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64778B02-19C2-1E8E-42D3-5372FC172F6E}"/>
              </a:ext>
            </a:extLst>
          </p:cNvPr>
          <p:cNvSpPr/>
          <p:nvPr/>
        </p:nvSpPr>
        <p:spPr>
          <a:xfrm>
            <a:off x="2357901" y="1557279"/>
            <a:ext cx="245105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Instituições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Participantes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A23A4D25-B1AD-956E-A94F-AB0B57C03DBB}"/>
              </a:ext>
            </a:extLst>
          </p:cNvPr>
          <p:cNvSpPr/>
          <p:nvPr/>
        </p:nvSpPr>
        <p:spPr>
          <a:xfrm>
            <a:off x="2336424" y="2754318"/>
            <a:ext cx="2166996" cy="119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Érika F. Cota – UFRGS (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Coordenação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900" b="1">
              <a:latin typeface="Barlow" panose="00000500000000000000" pitchFamily="2" charset="0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4961EB25-11F3-59E7-3CD9-1455C95CF50D}"/>
              </a:ext>
            </a:extLst>
          </p:cNvPr>
          <p:cNvSpPr/>
          <p:nvPr/>
        </p:nvSpPr>
        <p:spPr>
          <a:xfrm>
            <a:off x="2336424" y="2893788"/>
            <a:ext cx="2729914" cy="2646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Geração automática de apps e planos de cuidado </a:t>
            </a:r>
          </a:p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computáveis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36070024-3499-9F3E-0F6C-93C91A2AA61F}"/>
              </a:ext>
            </a:extLst>
          </p:cNvPr>
          <p:cNvSpPr/>
          <p:nvPr/>
        </p:nvSpPr>
        <p:spPr>
          <a:xfrm>
            <a:off x="5679194" y="2754318"/>
            <a:ext cx="1324080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Vinicius M. Oliveira – FURG</a:t>
            </a:r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79CCFB12-0DEA-A9F6-32A3-665AB12E2831}"/>
              </a:ext>
            </a:extLst>
          </p:cNvPr>
          <p:cNvSpPr/>
          <p:nvPr/>
        </p:nvSpPr>
        <p:spPr>
          <a:xfrm>
            <a:off x="5679194" y="2886420"/>
            <a:ext cx="2725105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Gêmeos</a:t>
            </a:r>
            <a:r>
              <a:rPr lang="en-US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</a:t>
            </a:r>
            <a:r>
              <a:rPr lang="en-US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digitais</a:t>
            </a:r>
            <a:r>
              <a:rPr lang="en-US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, IoT, wearables e dashboards 3D.</a:t>
            </a:r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0C5F3A2B-DBFA-184C-2300-D6EDFC3B1237}"/>
              </a:ext>
            </a:extLst>
          </p:cNvPr>
          <p:cNvSpPr/>
          <p:nvPr/>
        </p:nvSpPr>
        <p:spPr>
          <a:xfrm>
            <a:off x="2336423" y="3228532"/>
            <a:ext cx="1396216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Marcia 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Bissaco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 – FATEC-SP</a:t>
            </a:r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295F0906-22AA-5483-8AEC-D55311610665}"/>
              </a:ext>
            </a:extLst>
          </p:cNvPr>
          <p:cNvSpPr/>
          <p:nvPr/>
        </p:nvSpPr>
        <p:spPr>
          <a:xfrm>
            <a:off x="2336423" y="3336945"/>
            <a:ext cx="3040897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IA para feridas crônicas, alertas e painéis.</a:t>
            </a:r>
            <a:endParaRPr lang="pt-BR" sz="1000" err="1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3CF4BCB4-0B36-024D-BFB1-BBD82174D0F3}"/>
              </a:ext>
            </a:extLst>
          </p:cNvPr>
          <p:cNvSpPr/>
          <p:nvPr/>
        </p:nvSpPr>
        <p:spPr>
          <a:xfrm>
            <a:off x="5679194" y="3229603"/>
            <a:ext cx="2839653" cy="23827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86400"/>
              </a:lnSpc>
            </a:pP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Camila A. Proença – SENAI de </a:t>
            </a:r>
            <a:r>
              <a:rPr lang="en-US" sz="900" b="1" err="1">
                <a:latin typeface="Barlow"/>
                <a:ea typeface="Barlow Bold" pitchFamily="34" charset="-122"/>
                <a:cs typeface="Barlow Bold" pitchFamily="34" charset="-120"/>
              </a:rPr>
              <a:t>Inovação</a:t>
            </a: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 </a:t>
            </a:r>
            <a:r>
              <a:rPr lang="en-US" sz="900" b="1" err="1">
                <a:latin typeface="Barlow"/>
                <a:ea typeface="Barlow Bold" pitchFamily="34" charset="-122"/>
                <a:cs typeface="Barlow Bold" pitchFamily="34" charset="-120"/>
              </a:rPr>
              <a:t>em</a:t>
            </a: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 </a:t>
            </a:r>
            <a:r>
              <a:rPr lang="en-US" sz="900" b="1" err="1">
                <a:latin typeface="Barlow"/>
                <a:ea typeface="Barlow Bold" pitchFamily="34" charset="-122"/>
                <a:cs typeface="Barlow Bold" pitchFamily="34" charset="-120"/>
              </a:rPr>
              <a:t>Eletroquímica</a:t>
            </a: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 - PR </a:t>
            </a:r>
            <a:endParaRPr lang="en-US" sz="900" b="1">
              <a:latin typeface="Barlow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44" name="Text 37">
            <a:extLst>
              <a:ext uri="{FF2B5EF4-FFF2-40B4-BE49-F238E27FC236}">
                <a16:creationId xmlns:a16="http://schemas.microsoft.com/office/drawing/2014/main" id="{A582B60A-A459-35BE-81FD-194BC854E3C6}"/>
              </a:ext>
            </a:extLst>
          </p:cNvPr>
          <p:cNvSpPr/>
          <p:nvPr/>
        </p:nvSpPr>
        <p:spPr>
          <a:xfrm>
            <a:off x="5679194" y="3490557"/>
            <a:ext cx="2725105" cy="264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Telemedicina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, smartphone, FHIR e </a:t>
            </a: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vigilância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 </a:t>
            </a: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georreferenciada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.</a:t>
            </a:r>
          </a:p>
        </p:txBody>
      </p:sp>
      <p:sp>
        <p:nvSpPr>
          <p:cNvPr id="48" name="Text 40">
            <a:extLst>
              <a:ext uri="{FF2B5EF4-FFF2-40B4-BE49-F238E27FC236}">
                <a16:creationId xmlns:a16="http://schemas.microsoft.com/office/drawing/2014/main" id="{D39C0502-88C5-D627-454A-6133176C3429}"/>
              </a:ext>
            </a:extLst>
          </p:cNvPr>
          <p:cNvSpPr/>
          <p:nvPr/>
        </p:nvSpPr>
        <p:spPr>
          <a:xfrm>
            <a:off x="2336423" y="3567530"/>
            <a:ext cx="1373774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Robson P. de Sousa – UEPB</a:t>
            </a:r>
          </a:p>
        </p:txBody>
      </p:sp>
      <p:sp>
        <p:nvSpPr>
          <p:cNvPr id="7" name="Text 10">
            <a:extLst>
              <a:ext uri="{FF2B5EF4-FFF2-40B4-BE49-F238E27FC236}">
                <a16:creationId xmlns:a16="http://schemas.microsoft.com/office/drawing/2014/main" id="{BC431D26-2C5B-DF53-5019-F8A85B6A6242}"/>
              </a:ext>
            </a:extLst>
          </p:cNvPr>
          <p:cNvSpPr/>
          <p:nvPr/>
        </p:nvSpPr>
        <p:spPr>
          <a:xfrm>
            <a:off x="2336424" y="1918872"/>
            <a:ext cx="830885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UFRGS</a:t>
            </a:r>
            <a:endParaRPr lang="en-US" sz="1150"/>
          </a:p>
        </p:txBody>
      </p:sp>
      <p:sp>
        <p:nvSpPr>
          <p:cNvPr id="49" name="Text 41">
            <a:extLst>
              <a:ext uri="{FF2B5EF4-FFF2-40B4-BE49-F238E27FC236}">
                <a16:creationId xmlns:a16="http://schemas.microsoft.com/office/drawing/2014/main" id="{3D0277C8-3763-71F5-B413-1F43AF0502EA}"/>
              </a:ext>
            </a:extLst>
          </p:cNvPr>
          <p:cNvSpPr/>
          <p:nvPr/>
        </p:nvSpPr>
        <p:spPr>
          <a:xfrm>
            <a:off x="2339233" y="3709300"/>
            <a:ext cx="2806859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/>
                <a:ea typeface="Barlow" pitchFamily="34" charset="-122"/>
                <a:cs typeface="Barlow" pitchFamily="34" charset="-120"/>
              </a:rPr>
              <a:t>Triagem automatizada de lesões tumorais de pele.</a:t>
            </a:r>
            <a:endParaRPr lang="pt-BR" sz="1000" err="1">
              <a:latin typeface="Barlow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83556627-6A1B-E771-D421-BB22A4BA1AFD}"/>
              </a:ext>
            </a:extLst>
          </p:cNvPr>
          <p:cNvSpPr/>
          <p:nvPr/>
        </p:nvSpPr>
        <p:spPr>
          <a:xfrm>
            <a:off x="10366045" y="4970264"/>
            <a:ext cx="50006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>
                <a:solidFill>
                  <a:srgbClr val="00AEE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</a:t>
            </a:r>
            <a:endParaRPr lang="en-US" sz="70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832DDB86-1FCA-E4E2-3FDA-FA6875B1AD51}"/>
              </a:ext>
            </a:extLst>
          </p:cNvPr>
          <p:cNvSpPr/>
          <p:nvPr/>
        </p:nvSpPr>
        <p:spPr>
          <a:xfrm>
            <a:off x="2336423" y="2440546"/>
            <a:ext cx="165783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Equipe Técnica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53" name="Text 46">
            <a:extLst>
              <a:ext uri="{FF2B5EF4-FFF2-40B4-BE49-F238E27FC236}">
                <a16:creationId xmlns:a16="http://schemas.microsoft.com/office/drawing/2014/main" id="{83A68953-F36A-FA71-2BB8-0F46E44E9690}"/>
              </a:ext>
            </a:extLst>
          </p:cNvPr>
          <p:cNvSpPr/>
          <p:nvPr/>
        </p:nvSpPr>
        <p:spPr>
          <a:xfrm>
            <a:off x="2354724" y="3817788"/>
            <a:ext cx="6648939" cy="1248675"/>
          </a:xfrm>
          <a:prstGeom prst="rect">
            <a:avLst/>
          </a:prstGeom>
          <a:noFill/>
          <a:ln/>
        </p:spPr>
        <p:txBody>
          <a:bodyPr wrap="square" lIns="0" tIns="93599" rIns="0" bIns="0" rtlCol="0" anchor="t">
            <a:spAutoFit/>
          </a:bodyPr>
          <a:lstStyle/>
          <a:p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Unidades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 RUTE </a:t>
            </a:r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participantes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: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HCPA: Hospital de Clínicas de Porto Alegre (UFRGS);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AMAREDE-UEA: </a:t>
            </a: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Amazon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 Rede de Telemedicina - Universidade do Estado do Amazonas;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HU-FURG: Hospital Universitário Dr. Miguel </a:t>
            </a: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Riet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 Corrêa Jr. (Universidade Federal do Rio Grande);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CHC-UFPR: Complexo Hospital de Clínicas da Universidade Federal do Paraná;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HU-UEM: Hospital Universitário de Maringá (Universidade Estadual de Maringá);</a:t>
            </a:r>
            <a:endParaRPr lang="pt-BR" sz="1050">
              <a:latin typeface="Barlow" pitchFamily="34" charset="0"/>
              <a:ea typeface="Barlow" pitchFamily="34" charset="-122"/>
              <a:cs typeface="Barlow" pitchFamily="34" charset="-120"/>
            </a:endParaRP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HUAC/UFCG: Hospital Universitário Alcides Carneiro (Universidade Federal de Campina Grande)</a:t>
            </a:r>
            <a:r>
              <a:rPr lang="en-US" sz="1050">
                <a:latin typeface="Barlow"/>
                <a:ea typeface="Barlow" pitchFamily="34" charset="-122"/>
                <a:cs typeface="Barlow" pitchFamily="34" charset="-120"/>
              </a:rPr>
              <a:t>.</a:t>
            </a:r>
            <a:endParaRPr lang="en-US" sz="1050">
              <a:latin typeface="Barlow"/>
            </a:endParaRP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1C70595D-6C77-4842-BFDF-FE6926D8AAD9}"/>
              </a:ext>
            </a:extLst>
          </p:cNvPr>
          <p:cNvSpPr/>
          <p:nvPr/>
        </p:nvSpPr>
        <p:spPr>
          <a:xfrm>
            <a:off x="2336423" y="1896606"/>
            <a:ext cx="830885" cy="407012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1749CCB2-3698-1659-3EC7-726157E826AD}"/>
              </a:ext>
            </a:extLst>
          </p:cNvPr>
          <p:cNvSpPr/>
          <p:nvPr/>
        </p:nvSpPr>
        <p:spPr>
          <a:xfrm>
            <a:off x="2336423" y="1896606"/>
            <a:ext cx="830885" cy="36093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8" name="Shape 11">
            <a:extLst>
              <a:ext uri="{FF2B5EF4-FFF2-40B4-BE49-F238E27FC236}">
                <a16:creationId xmlns:a16="http://schemas.microsoft.com/office/drawing/2014/main" id="{B1013E7D-1828-8179-0024-C231F9BDB9BB}"/>
              </a:ext>
            </a:extLst>
          </p:cNvPr>
          <p:cNvSpPr/>
          <p:nvPr/>
        </p:nvSpPr>
        <p:spPr>
          <a:xfrm>
            <a:off x="3261042" y="1896924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F0F2AC00-4C9B-564A-AFE5-1BFF632CE127}"/>
              </a:ext>
            </a:extLst>
          </p:cNvPr>
          <p:cNvSpPr/>
          <p:nvPr/>
        </p:nvSpPr>
        <p:spPr>
          <a:xfrm>
            <a:off x="3261042" y="1896924"/>
            <a:ext cx="1080000" cy="35997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2B4793F6-30F5-187E-457C-1469E50980A0}"/>
              </a:ext>
            </a:extLst>
          </p:cNvPr>
          <p:cNvSpPr/>
          <p:nvPr/>
        </p:nvSpPr>
        <p:spPr>
          <a:xfrm>
            <a:off x="3261042" y="1916601"/>
            <a:ext cx="1080000" cy="387798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FATEC-SP</a:t>
            </a:r>
          </a:p>
          <a:p>
            <a:pPr algn="ctr"/>
            <a:r>
              <a:rPr lang="en-US" sz="700" err="1">
                <a:solidFill>
                  <a:srgbClr val="132B3A"/>
                </a:solidFill>
                <a:ea typeface="+mn-lt"/>
                <a:cs typeface="+mn-lt"/>
              </a:rPr>
              <a:t>Fatec</a:t>
            </a:r>
            <a:r>
              <a:rPr lang="en-US" sz="700">
                <a:solidFill>
                  <a:srgbClr val="132B3A"/>
                </a:solidFill>
                <a:ea typeface="+mn-lt"/>
                <a:cs typeface="+mn-lt"/>
              </a:rPr>
              <a:t> Ferraz de Vasconcelos</a:t>
            </a:r>
            <a:endParaRPr lang="en-US" sz="70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406A3A8D-9A7A-6CAC-118C-7BAB75E5D491}"/>
              </a:ext>
            </a:extLst>
          </p:cNvPr>
          <p:cNvSpPr/>
          <p:nvPr/>
        </p:nvSpPr>
        <p:spPr>
          <a:xfrm>
            <a:off x="4449431" y="1899261"/>
            <a:ext cx="823557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3A1734E7-ADF5-571E-8E3D-59B4C3B420FE}"/>
              </a:ext>
            </a:extLst>
          </p:cNvPr>
          <p:cNvSpPr/>
          <p:nvPr/>
        </p:nvSpPr>
        <p:spPr>
          <a:xfrm>
            <a:off x="4449431" y="1914104"/>
            <a:ext cx="823557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</a:rPr>
              <a:t>UFPR</a:t>
            </a:r>
            <a:endParaRPr lang="en-US" sz="1150"/>
          </a:p>
        </p:txBody>
      </p:sp>
      <p:sp>
        <p:nvSpPr>
          <p:cNvPr id="31" name="Shape 17">
            <a:extLst>
              <a:ext uri="{FF2B5EF4-FFF2-40B4-BE49-F238E27FC236}">
                <a16:creationId xmlns:a16="http://schemas.microsoft.com/office/drawing/2014/main" id="{EE4299A0-5B86-CE9A-7EF2-AFB7208B0E24}"/>
              </a:ext>
            </a:extLst>
          </p:cNvPr>
          <p:cNvSpPr/>
          <p:nvPr/>
        </p:nvSpPr>
        <p:spPr>
          <a:xfrm>
            <a:off x="5381376" y="1922674"/>
            <a:ext cx="867518" cy="377704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5" name="Text 19">
            <a:extLst>
              <a:ext uri="{FF2B5EF4-FFF2-40B4-BE49-F238E27FC236}">
                <a16:creationId xmlns:a16="http://schemas.microsoft.com/office/drawing/2014/main" id="{C91769DA-464B-F8DB-FEB3-5FBE71F328C2}"/>
              </a:ext>
            </a:extLst>
          </p:cNvPr>
          <p:cNvSpPr/>
          <p:nvPr/>
        </p:nvSpPr>
        <p:spPr>
          <a:xfrm>
            <a:off x="5403670" y="1917843"/>
            <a:ext cx="823557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</a:rPr>
              <a:t>UFCG</a:t>
            </a:r>
            <a:endParaRPr lang="en-US" sz="1150"/>
          </a:p>
        </p:txBody>
      </p:sp>
      <p:sp>
        <p:nvSpPr>
          <p:cNvPr id="36" name="Shape 20">
            <a:extLst>
              <a:ext uri="{FF2B5EF4-FFF2-40B4-BE49-F238E27FC236}">
                <a16:creationId xmlns:a16="http://schemas.microsoft.com/office/drawing/2014/main" id="{1FCBB993-9CF6-57C8-9C7F-5EC17063F459}"/>
              </a:ext>
            </a:extLst>
          </p:cNvPr>
          <p:cNvSpPr/>
          <p:nvPr/>
        </p:nvSpPr>
        <p:spPr>
          <a:xfrm>
            <a:off x="7287664" y="1895632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22">
            <a:extLst>
              <a:ext uri="{FF2B5EF4-FFF2-40B4-BE49-F238E27FC236}">
                <a16:creationId xmlns:a16="http://schemas.microsoft.com/office/drawing/2014/main" id="{78205042-091D-87FB-E002-D2953094297C}"/>
              </a:ext>
            </a:extLst>
          </p:cNvPr>
          <p:cNvSpPr/>
          <p:nvPr/>
        </p:nvSpPr>
        <p:spPr>
          <a:xfrm>
            <a:off x="7287664" y="1914456"/>
            <a:ext cx="1080000" cy="372410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</a:rPr>
              <a:t>SENAI (ISI-EQ)</a:t>
            </a:r>
            <a:endParaRPr lang="pt-BR"/>
          </a:p>
          <a:p>
            <a:pPr algn="ctr"/>
            <a:r>
              <a:rPr lang="en-US" sz="600" b="1">
                <a:solidFill>
                  <a:srgbClr val="132B3A"/>
                </a:solidFill>
                <a:latin typeface="Barlow ExtraBold"/>
              </a:rPr>
              <a:t>de </a:t>
            </a:r>
            <a:r>
              <a:rPr lang="en-US" sz="600" b="1" err="1">
                <a:solidFill>
                  <a:srgbClr val="132B3A"/>
                </a:solidFill>
                <a:latin typeface="Barlow ExtraBold"/>
              </a:rPr>
              <a:t>Inovação</a:t>
            </a:r>
            <a:r>
              <a:rPr lang="en-US" sz="600" b="1">
                <a:solidFill>
                  <a:srgbClr val="132B3A"/>
                </a:solidFill>
                <a:latin typeface="Barlow ExtraBold"/>
              </a:rPr>
              <a:t> </a:t>
            </a:r>
            <a:r>
              <a:rPr lang="en-US" sz="600" b="1" err="1">
                <a:solidFill>
                  <a:srgbClr val="132B3A"/>
                </a:solidFill>
                <a:latin typeface="Barlow ExtraBold"/>
              </a:rPr>
              <a:t>em</a:t>
            </a:r>
            <a:r>
              <a:rPr lang="en-US" sz="600" b="1">
                <a:solidFill>
                  <a:srgbClr val="132B3A"/>
                </a:solidFill>
                <a:latin typeface="Barlow ExtraBold"/>
              </a:rPr>
              <a:t> </a:t>
            </a:r>
            <a:r>
              <a:rPr lang="en-US" sz="600" b="1" err="1">
                <a:solidFill>
                  <a:srgbClr val="132B3A"/>
                </a:solidFill>
                <a:latin typeface="Barlow ExtraBold"/>
              </a:rPr>
              <a:t>Eletroquímica</a:t>
            </a:r>
            <a:endParaRPr lang="en-US" sz="1400" err="1">
              <a:ea typeface="Calibri"/>
              <a:cs typeface="Calibri"/>
            </a:endParaRPr>
          </a:p>
        </p:txBody>
      </p:sp>
      <p:sp>
        <p:nvSpPr>
          <p:cNvPr id="11" name="Shape 14">
            <a:extLst>
              <a:ext uri="{FF2B5EF4-FFF2-40B4-BE49-F238E27FC236}">
                <a16:creationId xmlns:a16="http://schemas.microsoft.com/office/drawing/2014/main" id="{82FC4841-9A18-D0A4-4D73-00A4063849AB}"/>
              </a:ext>
            </a:extLst>
          </p:cNvPr>
          <p:cNvSpPr/>
          <p:nvPr/>
        </p:nvSpPr>
        <p:spPr>
          <a:xfrm>
            <a:off x="6354431" y="1899356"/>
            <a:ext cx="823557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12" name="Shape 15">
            <a:extLst>
              <a:ext uri="{FF2B5EF4-FFF2-40B4-BE49-F238E27FC236}">
                <a16:creationId xmlns:a16="http://schemas.microsoft.com/office/drawing/2014/main" id="{E6279952-0247-8AF7-A8EC-1281129F24A2}"/>
              </a:ext>
            </a:extLst>
          </p:cNvPr>
          <p:cNvSpPr/>
          <p:nvPr/>
        </p:nvSpPr>
        <p:spPr>
          <a:xfrm>
            <a:off x="6354431" y="1906778"/>
            <a:ext cx="823557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Text 16">
            <a:extLst>
              <a:ext uri="{FF2B5EF4-FFF2-40B4-BE49-F238E27FC236}">
                <a16:creationId xmlns:a16="http://schemas.microsoft.com/office/drawing/2014/main" id="{13C51387-314A-B6FC-50F8-491438DDC8C1}"/>
              </a:ext>
            </a:extLst>
          </p:cNvPr>
          <p:cNvSpPr/>
          <p:nvPr/>
        </p:nvSpPr>
        <p:spPr>
          <a:xfrm>
            <a:off x="6354431" y="1914201"/>
            <a:ext cx="823557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UEPB</a:t>
            </a:r>
            <a:endParaRPr lang="en-US" sz="1150"/>
          </a:p>
        </p:txBody>
      </p:sp>
      <p:sp>
        <p:nvSpPr>
          <p:cNvPr id="9" name="Shape 12">
            <a:extLst>
              <a:ext uri="{FF2B5EF4-FFF2-40B4-BE49-F238E27FC236}">
                <a16:creationId xmlns:a16="http://schemas.microsoft.com/office/drawing/2014/main" id="{0DCC4885-6C67-D71B-7BAF-B7DDC1E86101}"/>
              </a:ext>
            </a:extLst>
          </p:cNvPr>
          <p:cNvSpPr/>
          <p:nvPr/>
        </p:nvSpPr>
        <p:spPr>
          <a:xfrm>
            <a:off x="4448574" y="1896924"/>
            <a:ext cx="820228" cy="35997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0" name="Shape 15">
            <a:extLst>
              <a:ext uri="{FF2B5EF4-FFF2-40B4-BE49-F238E27FC236}">
                <a16:creationId xmlns:a16="http://schemas.microsoft.com/office/drawing/2014/main" id="{1EE8EA46-92C7-B856-D9BF-1C197BF32903}"/>
              </a:ext>
            </a:extLst>
          </p:cNvPr>
          <p:cNvSpPr/>
          <p:nvPr/>
        </p:nvSpPr>
        <p:spPr>
          <a:xfrm>
            <a:off x="7289612" y="1899356"/>
            <a:ext cx="1075907" cy="35997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84F468CF-81BC-2BC9-9A9F-7531E94342E5}"/>
              </a:ext>
            </a:extLst>
          </p:cNvPr>
          <p:cNvSpPr/>
          <p:nvPr/>
        </p:nvSpPr>
        <p:spPr>
          <a:xfrm>
            <a:off x="5376333" y="1896924"/>
            <a:ext cx="864760" cy="35997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40ADB78D-59C6-B5E7-EE00-31A6E9119F28}"/>
              </a:ext>
            </a:extLst>
          </p:cNvPr>
          <p:cNvSpPr/>
          <p:nvPr/>
        </p:nvSpPr>
        <p:spPr>
          <a:xfrm>
            <a:off x="2341560" y="1899259"/>
            <a:ext cx="823557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</a:rPr>
              <a:t>UFRGS</a:t>
            </a:r>
            <a:endParaRPr lang="en-US" sz="1150"/>
          </a:p>
        </p:txBody>
      </p:sp>
    </p:spTree>
    <p:extLst>
      <p:ext uri="{BB962C8B-B14F-4D97-AF65-F5344CB8AC3E}">
        <p14:creationId xmlns:p14="http://schemas.microsoft.com/office/powerpoint/2010/main" val="13125026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844806-C872-A069-A456-0F0435D0E9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0D7E864-18E0-1F41-62AE-B02D9DA2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Colaboração em Saúde Digital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12ED254-4314-B32A-EB23-49145CC70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899914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 dirty="0" err="1">
                <a:latin typeface="Barlow"/>
              </a:rPr>
              <a:t>ReNTAI</a:t>
            </a:r>
            <a:r>
              <a:rPr lang="pt-BR" dirty="0">
                <a:latin typeface="Barlow"/>
              </a:rPr>
              <a:t>: Rede Nacional de Telessaúde Avançada, Diagnóstico e Monitoramento Inteligentes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44FFD31-1977-CC06-102C-1269940D758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16088"/>
            <a:ext cx="6510214" cy="3036940"/>
          </a:xfrm>
        </p:spPr>
        <p:txBody>
          <a:bodyPr lIns="91440" tIns="45720" rIns="91440" bIns="45720" anchor="t"/>
          <a:lstStyle/>
          <a:p>
            <a:r>
              <a:rPr lang="pt-BR" dirty="0"/>
              <a:t> </a:t>
            </a: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73E66DB8-8CE3-755E-0BE9-5F2289A85497}"/>
              </a:ext>
            </a:extLst>
          </p:cNvPr>
          <p:cNvSpPr/>
          <p:nvPr/>
        </p:nvSpPr>
        <p:spPr>
          <a:xfrm>
            <a:off x="6662125" y="3237550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9BFB5F26-DD68-BCDC-DFEB-7866993778CD}"/>
              </a:ext>
            </a:extLst>
          </p:cNvPr>
          <p:cNvSpPr/>
          <p:nvPr/>
        </p:nvSpPr>
        <p:spPr>
          <a:xfrm>
            <a:off x="6654939" y="4361252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482283C4-0BB4-DAAD-D0C1-2907E85C32A1}"/>
              </a:ext>
            </a:extLst>
          </p:cNvPr>
          <p:cNvSpPr/>
          <p:nvPr/>
        </p:nvSpPr>
        <p:spPr>
          <a:xfrm>
            <a:off x="6662125" y="4940665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BF76326-E4DA-C52C-F9A3-8BDE9C2AE87C}"/>
              </a:ext>
            </a:extLst>
          </p:cNvPr>
          <p:cNvSpPr txBox="1"/>
          <p:nvPr/>
        </p:nvSpPr>
        <p:spPr>
          <a:xfrm>
            <a:off x="2263733" y="1851808"/>
            <a:ext cx="6348116" cy="256993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200" spc="1" dirty="0">
                <a:solidFill>
                  <a:srgbClr val="00A6D6"/>
                </a:solidFill>
                <a:latin typeface="Barlow"/>
                <a:ea typeface="Inter ExtraBold"/>
                <a:cs typeface="Inter ExtraBold"/>
              </a:rPr>
              <a:t>OBJETIVOS</a:t>
            </a: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Viabilizar </a:t>
            </a:r>
            <a:r>
              <a:rPr lang="pt-BR" sz="1200" b="1" dirty="0" err="1">
                <a:solidFill>
                  <a:srgbClr val="083B66"/>
                </a:solidFill>
                <a:latin typeface="Barlow"/>
                <a:ea typeface="+mn-lt"/>
                <a:cs typeface="+mn-lt"/>
              </a:rPr>
              <a:t>telessaúde</a:t>
            </a:r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 em cenários críticos</a:t>
            </a:r>
            <a:endParaRPr lang="pt-BR" dirty="0"/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Calibri"/>
                <a:cs typeface="Calibri"/>
              </a:rPr>
              <a:t>Desenvolver e validar aplicações de telessaúde avançada que dependem de comunicação segura, baixa latência, alta disponibilidade e integração assistencial.</a:t>
            </a:r>
            <a:endParaRPr lang="pt-BR" sz="1100" dirty="0">
              <a:solidFill>
                <a:srgbClr val="000000"/>
              </a:solidFill>
              <a:latin typeface="Barlow"/>
              <a:ea typeface="Calibri"/>
              <a:cs typeface="Calibri"/>
            </a:endParaRPr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PROPOSTA</a:t>
            </a:r>
            <a:endParaRPr lang="pt-BR" sz="1200" dirty="0">
              <a:latin typeface="Barlow"/>
            </a:endParaRP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Rede avançada para serviços especializados</a:t>
            </a:r>
            <a:endParaRPr lang="pt-BR" dirty="0"/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Articular módulos de teleconsulta, telecirurgia, </a:t>
            </a:r>
            <a:r>
              <a:rPr lang="pt-BR" sz="1100" dirty="0" err="1">
                <a:solidFill>
                  <a:srgbClr val="1F2937"/>
                </a:solidFill>
                <a:latin typeface="Barlow"/>
                <a:ea typeface="+mn-lt"/>
                <a:cs typeface="+mn-lt"/>
              </a:rPr>
              <a:t>teleodontologia</a:t>
            </a: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, teleconsultoria cardiológica, triagem e monitoramento técnico da rede para apoiar serviços clínicos que exigem desempenho e confiabilidade.</a:t>
            </a:r>
            <a:endParaRPr lang="pt-BR" dirty="0"/>
          </a:p>
          <a:p>
            <a:endParaRPr lang="pt-BR" sz="1100" dirty="0">
              <a:solidFill>
                <a:srgbClr val="1F2937"/>
              </a:solidFill>
              <a:latin typeface="Barlow"/>
              <a:ea typeface="+mn-lt"/>
              <a:cs typeface="+mn-lt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TECNOLOGIAS E INOVAÇÃO</a:t>
            </a:r>
            <a:endParaRPr lang="pt-BR" sz="1200" dirty="0">
              <a:latin typeface="Barlow"/>
              <a:ea typeface="+mn-lt"/>
              <a:cs typeface="+mn-lt"/>
            </a:endParaRP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Baixa latência, redes programáveis, telecirurgia, segurança operacional, triagem inteligente </a:t>
            </a: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e indicadores técnicos de qualidade de serviço.</a:t>
            </a:r>
            <a:endParaRPr lang="pt-BR" sz="1100" dirty="0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2126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DC38D3-131D-051A-21A2-CDC6B3308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F5A5601-7615-034C-EFB8-F63831FD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ReNTAI</a:t>
            </a:r>
            <a:r>
              <a:rPr lang="pt-BR"/>
              <a:t>: Telessaúde Avançada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C56D12-C446-AA03-1BC8-F538EC5E8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700"/>
              <a:t>Equipe Técnica, Pesquisadores e RUTE Vinculada</a:t>
            </a: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E7C04774-DB17-4181-BBD7-763C32B98B4D}"/>
              </a:ext>
            </a:extLst>
          </p:cNvPr>
          <p:cNvSpPr/>
          <p:nvPr/>
        </p:nvSpPr>
        <p:spPr>
          <a:xfrm>
            <a:off x="2357901" y="1557279"/>
            <a:ext cx="245105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Instituições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Participantes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CBE15B1C-3A3E-78B7-641A-0DD8BCC8941D}"/>
              </a:ext>
            </a:extLst>
          </p:cNvPr>
          <p:cNvSpPr/>
          <p:nvPr/>
        </p:nvSpPr>
        <p:spPr>
          <a:xfrm>
            <a:off x="2336424" y="2754318"/>
            <a:ext cx="2451052" cy="119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Guido Lemos – UFPB (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Coordenação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900" b="1">
              <a:latin typeface="Barlow" panose="00000500000000000000" pitchFamily="2" charset="0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875F2B06-E78B-7F6C-57FD-17599E117651}"/>
              </a:ext>
            </a:extLst>
          </p:cNvPr>
          <p:cNvSpPr/>
          <p:nvPr/>
        </p:nvSpPr>
        <p:spPr>
          <a:xfrm>
            <a:off x="2336424" y="2893788"/>
            <a:ext cx="2996013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Telecirurgia robótica e comunicação de baixa latência.</a:t>
            </a: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0F08A1E1-B16B-7DB8-8244-4D71BA731A38}"/>
              </a:ext>
            </a:extLst>
          </p:cNvPr>
          <p:cNvSpPr/>
          <p:nvPr/>
        </p:nvSpPr>
        <p:spPr>
          <a:xfrm>
            <a:off x="5679194" y="2754318"/>
            <a:ext cx="2093522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André B. Wyzykowski – SENAI-CIMATEC</a:t>
            </a:r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A968D072-1173-F206-63CF-021AA74E1CFA}"/>
              </a:ext>
            </a:extLst>
          </p:cNvPr>
          <p:cNvSpPr/>
          <p:nvPr/>
        </p:nvSpPr>
        <p:spPr>
          <a:xfrm>
            <a:off x="5679194" y="2886420"/>
            <a:ext cx="2955937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Teleconsultoria cardiológica e integração com e-SUS.</a:t>
            </a:r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5B208DFF-599E-570F-D9A1-6DD4B572D86A}"/>
              </a:ext>
            </a:extLst>
          </p:cNvPr>
          <p:cNvSpPr/>
          <p:nvPr/>
        </p:nvSpPr>
        <p:spPr>
          <a:xfrm>
            <a:off x="2336423" y="3228532"/>
            <a:ext cx="1130118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Deise Garrido – FOUSP</a:t>
            </a:r>
            <a:endParaRPr lang="en-US" sz="900" b="1">
              <a:latin typeface="Barlow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E03F3EC5-8195-AFBC-A7B7-A1F522A7017B}"/>
              </a:ext>
            </a:extLst>
          </p:cNvPr>
          <p:cNvSpPr/>
          <p:nvPr/>
        </p:nvSpPr>
        <p:spPr>
          <a:xfrm>
            <a:off x="2336423" y="3336945"/>
            <a:ext cx="3040897" cy="264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Teleodontologia</a:t>
            </a: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, protocolos digitais e saúde bucal em rede</a:t>
            </a:r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5C818787-3BC2-1167-7F13-44FE8159D028}"/>
              </a:ext>
            </a:extLst>
          </p:cNvPr>
          <p:cNvSpPr/>
          <p:nvPr/>
        </p:nvSpPr>
        <p:spPr>
          <a:xfrm>
            <a:off x="5679194" y="3251583"/>
            <a:ext cx="1245534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Grace A. Doria – IFS/UFS</a:t>
            </a:r>
            <a:endParaRPr lang="en-US" sz="900" b="1">
              <a:latin typeface="Barlow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44" name="Text 37">
            <a:extLst>
              <a:ext uri="{FF2B5EF4-FFF2-40B4-BE49-F238E27FC236}">
                <a16:creationId xmlns:a16="http://schemas.microsoft.com/office/drawing/2014/main" id="{6CF93C03-EAD9-BE32-7160-C03D46D56E12}"/>
              </a:ext>
            </a:extLst>
          </p:cNvPr>
          <p:cNvSpPr/>
          <p:nvPr/>
        </p:nvSpPr>
        <p:spPr>
          <a:xfrm>
            <a:off x="5679194" y="3387980"/>
            <a:ext cx="2725105" cy="264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Oxigenoterapia, automação, simulação e telemetria.</a:t>
            </a:r>
          </a:p>
        </p:txBody>
      </p:sp>
      <p:sp>
        <p:nvSpPr>
          <p:cNvPr id="48" name="Text 40">
            <a:extLst>
              <a:ext uri="{FF2B5EF4-FFF2-40B4-BE49-F238E27FC236}">
                <a16:creationId xmlns:a16="http://schemas.microsoft.com/office/drawing/2014/main" id="{83BF3ECB-A1D7-D10F-B5BD-14048C26CC21}"/>
              </a:ext>
            </a:extLst>
          </p:cNvPr>
          <p:cNvSpPr/>
          <p:nvPr/>
        </p:nvSpPr>
        <p:spPr>
          <a:xfrm>
            <a:off x="2336423" y="3705645"/>
            <a:ext cx="1513235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900" b="1">
                <a:latin typeface="Barlow"/>
                <a:ea typeface="Barlow Bold" pitchFamily="34" charset="-122"/>
                <a:cs typeface="Barlow Bold" pitchFamily="34" charset="-120"/>
              </a:rPr>
              <a:t>Joaquim Costa Jr. – IFPI/UFPI</a:t>
            </a:r>
            <a:endParaRPr lang="pt-BR" sz="900" b="1">
              <a:latin typeface="Barlow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49" name="Text 41">
            <a:extLst>
              <a:ext uri="{FF2B5EF4-FFF2-40B4-BE49-F238E27FC236}">
                <a16:creationId xmlns:a16="http://schemas.microsoft.com/office/drawing/2014/main" id="{57E08660-5FBB-B5B0-4F52-B3FD1A1F8E26}"/>
              </a:ext>
            </a:extLst>
          </p:cNvPr>
          <p:cNvSpPr/>
          <p:nvPr/>
        </p:nvSpPr>
        <p:spPr>
          <a:xfrm>
            <a:off x="2339233" y="3847415"/>
            <a:ext cx="3004027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IA para doenças raras, triagem e georreferenciamento</a:t>
            </a: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36F23254-760A-D1C0-93F1-644D5CB4F381}"/>
              </a:ext>
            </a:extLst>
          </p:cNvPr>
          <p:cNvSpPr/>
          <p:nvPr/>
        </p:nvSpPr>
        <p:spPr>
          <a:xfrm>
            <a:off x="10366045" y="4970264"/>
            <a:ext cx="50006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>
                <a:solidFill>
                  <a:srgbClr val="00AEE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</a:t>
            </a:r>
            <a:endParaRPr lang="en-US" sz="70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55D63A96-6A2C-89CD-97BE-14CFB92A1F78}"/>
              </a:ext>
            </a:extLst>
          </p:cNvPr>
          <p:cNvSpPr/>
          <p:nvPr/>
        </p:nvSpPr>
        <p:spPr>
          <a:xfrm>
            <a:off x="2336423" y="2440546"/>
            <a:ext cx="165783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Equipe Técnica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53" name="Text 46">
            <a:extLst>
              <a:ext uri="{FF2B5EF4-FFF2-40B4-BE49-F238E27FC236}">
                <a16:creationId xmlns:a16="http://schemas.microsoft.com/office/drawing/2014/main" id="{AE51403D-F652-8F35-19C2-489BB9394173}"/>
              </a:ext>
            </a:extLst>
          </p:cNvPr>
          <p:cNvSpPr/>
          <p:nvPr/>
        </p:nvSpPr>
        <p:spPr>
          <a:xfrm>
            <a:off x="2333053" y="4060037"/>
            <a:ext cx="6648939" cy="763927"/>
          </a:xfrm>
          <a:prstGeom prst="rect">
            <a:avLst/>
          </a:prstGeom>
          <a:noFill/>
          <a:ln/>
        </p:spPr>
        <p:txBody>
          <a:bodyPr wrap="square" lIns="0" tIns="93599" rIns="0" bIns="0" rtlCol="0" anchor="t">
            <a:spAutoFit/>
          </a:bodyPr>
          <a:lstStyle/>
          <a:p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Unidades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 RUTE </a:t>
            </a:r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participantes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: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FOUSP: Faculdade de Odontologia da Universidade de São Paulo;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HU-UFPB: Hospital Universitário Lauro Wanderley, vinculado à Universidade Federal da Paraíba (UFPB) e à Rede </a:t>
            </a:r>
            <a:r>
              <a:rPr lang="pt-BR" sz="1050" err="1">
                <a:latin typeface="Barlow"/>
                <a:ea typeface="Barlow" pitchFamily="34" charset="-122"/>
                <a:cs typeface="Barlow" pitchFamily="34" charset="-120"/>
              </a:rPr>
              <a:t>Ebserh</a:t>
            </a:r>
            <a:r>
              <a:rPr lang="en-US" sz="1050">
                <a:latin typeface="Barlow"/>
                <a:ea typeface="Barlow" pitchFamily="34" charset="-122"/>
                <a:cs typeface="Barlow" pitchFamily="34" charset="-120"/>
              </a:rPr>
              <a:t>.</a:t>
            </a:r>
            <a:endParaRPr lang="en-US" sz="1050">
              <a:latin typeface="Barlow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A5B9D770-7C2A-AC51-C9DA-414D6FA70337}"/>
              </a:ext>
            </a:extLst>
          </p:cNvPr>
          <p:cNvSpPr/>
          <p:nvPr/>
        </p:nvSpPr>
        <p:spPr>
          <a:xfrm>
            <a:off x="6069728" y="1874436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13514047-3B76-D37E-8F61-CB106FE4ABC6}"/>
              </a:ext>
            </a:extLst>
          </p:cNvPr>
          <p:cNvSpPr/>
          <p:nvPr/>
        </p:nvSpPr>
        <p:spPr>
          <a:xfrm>
            <a:off x="6069728" y="1874436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10">
            <a:extLst>
              <a:ext uri="{FF2B5EF4-FFF2-40B4-BE49-F238E27FC236}">
                <a16:creationId xmlns:a16="http://schemas.microsoft.com/office/drawing/2014/main" id="{8956F6C9-7AE7-20A5-3871-BB4FFAF7AA43}"/>
              </a:ext>
            </a:extLst>
          </p:cNvPr>
          <p:cNvSpPr/>
          <p:nvPr/>
        </p:nvSpPr>
        <p:spPr>
          <a:xfrm>
            <a:off x="6069729" y="1874436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</a:rPr>
              <a:t>FOUSP</a:t>
            </a:r>
            <a:endParaRPr lang="en-US" sz="1150"/>
          </a:p>
        </p:txBody>
      </p:sp>
      <p:sp>
        <p:nvSpPr>
          <p:cNvPr id="8" name="Shape 11">
            <a:extLst>
              <a:ext uri="{FF2B5EF4-FFF2-40B4-BE49-F238E27FC236}">
                <a16:creationId xmlns:a16="http://schemas.microsoft.com/office/drawing/2014/main" id="{D07E5E96-C304-86AC-09D6-779D50553BBB}"/>
              </a:ext>
            </a:extLst>
          </p:cNvPr>
          <p:cNvSpPr/>
          <p:nvPr/>
        </p:nvSpPr>
        <p:spPr>
          <a:xfrm>
            <a:off x="3583427" y="188959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87D10C1F-6377-8F04-034E-359929F3CA7E}"/>
              </a:ext>
            </a:extLst>
          </p:cNvPr>
          <p:cNvSpPr/>
          <p:nvPr/>
        </p:nvSpPr>
        <p:spPr>
          <a:xfrm>
            <a:off x="3583427" y="188959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4CF5C364-2375-CC00-ECC4-CD8B9354BA83}"/>
              </a:ext>
            </a:extLst>
          </p:cNvPr>
          <p:cNvSpPr/>
          <p:nvPr/>
        </p:nvSpPr>
        <p:spPr>
          <a:xfrm>
            <a:off x="3583427" y="1901852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</a:rPr>
              <a:t>IFS/UFS</a:t>
            </a:r>
            <a:endParaRPr lang="en-US" sz="1150" err="1"/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48531F10-0120-2D89-CACB-504FDA949AF0}"/>
              </a:ext>
            </a:extLst>
          </p:cNvPr>
          <p:cNvSpPr/>
          <p:nvPr/>
        </p:nvSpPr>
        <p:spPr>
          <a:xfrm>
            <a:off x="4830430" y="188460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DB17D761-ED5F-1435-76E8-F37405BB1582}"/>
              </a:ext>
            </a:extLst>
          </p:cNvPr>
          <p:cNvSpPr/>
          <p:nvPr/>
        </p:nvSpPr>
        <p:spPr>
          <a:xfrm>
            <a:off x="4830430" y="188460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CE97A804-2B13-14FE-089E-41D31C15E8C2}"/>
              </a:ext>
            </a:extLst>
          </p:cNvPr>
          <p:cNvSpPr/>
          <p:nvPr/>
        </p:nvSpPr>
        <p:spPr>
          <a:xfrm>
            <a:off x="4830430" y="1884607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SENAI-CIMATEC</a:t>
            </a:r>
          </a:p>
        </p:txBody>
      </p:sp>
      <p:sp>
        <p:nvSpPr>
          <p:cNvPr id="31" name="Shape 17">
            <a:extLst>
              <a:ext uri="{FF2B5EF4-FFF2-40B4-BE49-F238E27FC236}">
                <a16:creationId xmlns:a16="http://schemas.microsoft.com/office/drawing/2014/main" id="{0085B94B-BF5A-DE77-139B-80EF36CFBBEF}"/>
              </a:ext>
            </a:extLst>
          </p:cNvPr>
          <p:cNvSpPr/>
          <p:nvPr/>
        </p:nvSpPr>
        <p:spPr>
          <a:xfrm>
            <a:off x="2366394" y="1893366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2" name="Shape 18">
            <a:extLst>
              <a:ext uri="{FF2B5EF4-FFF2-40B4-BE49-F238E27FC236}">
                <a16:creationId xmlns:a16="http://schemas.microsoft.com/office/drawing/2014/main" id="{3CB860B0-E861-7D16-ACF5-E4D1E32FB694}"/>
              </a:ext>
            </a:extLst>
          </p:cNvPr>
          <p:cNvSpPr/>
          <p:nvPr/>
        </p:nvSpPr>
        <p:spPr>
          <a:xfrm>
            <a:off x="2366422" y="1881111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19">
            <a:extLst>
              <a:ext uri="{FF2B5EF4-FFF2-40B4-BE49-F238E27FC236}">
                <a16:creationId xmlns:a16="http://schemas.microsoft.com/office/drawing/2014/main" id="{B9F8967C-D439-1726-D360-6603A878075F}"/>
              </a:ext>
            </a:extLst>
          </p:cNvPr>
          <p:cNvSpPr/>
          <p:nvPr/>
        </p:nvSpPr>
        <p:spPr>
          <a:xfrm>
            <a:off x="2366422" y="1881111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UFPB</a:t>
            </a:r>
          </a:p>
        </p:txBody>
      </p:sp>
      <p:sp>
        <p:nvSpPr>
          <p:cNvPr id="36" name="Shape 20">
            <a:extLst>
              <a:ext uri="{FF2B5EF4-FFF2-40B4-BE49-F238E27FC236}">
                <a16:creationId xmlns:a16="http://schemas.microsoft.com/office/drawing/2014/main" id="{D20EFA79-38A5-2FFA-A2FF-EB666CF8DA90}"/>
              </a:ext>
            </a:extLst>
          </p:cNvPr>
          <p:cNvSpPr/>
          <p:nvPr/>
        </p:nvSpPr>
        <p:spPr>
          <a:xfrm>
            <a:off x="7324299" y="1880978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21">
            <a:extLst>
              <a:ext uri="{FF2B5EF4-FFF2-40B4-BE49-F238E27FC236}">
                <a16:creationId xmlns:a16="http://schemas.microsoft.com/office/drawing/2014/main" id="{1CA11C94-24E9-6BAF-B914-77F9E3C31510}"/>
              </a:ext>
            </a:extLst>
          </p:cNvPr>
          <p:cNvSpPr/>
          <p:nvPr/>
        </p:nvSpPr>
        <p:spPr>
          <a:xfrm>
            <a:off x="7324299" y="1874423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22">
            <a:extLst>
              <a:ext uri="{FF2B5EF4-FFF2-40B4-BE49-F238E27FC236}">
                <a16:creationId xmlns:a16="http://schemas.microsoft.com/office/drawing/2014/main" id="{B72B4DE9-5F12-CDAE-5B5A-52BCF661A4F2}"/>
              </a:ext>
            </a:extLst>
          </p:cNvPr>
          <p:cNvSpPr/>
          <p:nvPr/>
        </p:nvSpPr>
        <p:spPr>
          <a:xfrm>
            <a:off x="7324299" y="1880977"/>
            <a:ext cx="1080000" cy="288000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/>
                <a:ea typeface="Barlow ExtraBold" pitchFamily="34" charset="-122"/>
                <a:cs typeface="Barlow ExtraBold" pitchFamily="34" charset="-120"/>
              </a:rPr>
              <a:t>IFPI/UFPI</a:t>
            </a:r>
            <a:endParaRPr lang="en-US" sz="1150" b="1">
              <a:solidFill>
                <a:srgbClr val="132B3A"/>
              </a:solidFill>
              <a:latin typeface="Barlow ExtraBold" pitchFamily="34" charset="0"/>
              <a:ea typeface="Barlow ExtraBold" pitchFamily="34" charset="-122"/>
              <a:cs typeface="Barlow ExtraBold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025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EE7566-D5BE-90F5-03D4-52FC9E9D4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B4D4ED9-766A-FB40-EDBA-1A813CD62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Colaboração em Saúde Digital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15A90477-0E05-4D07-A184-7BFC36F3E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 err="1">
                <a:latin typeface="Barlow"/>
              </a:rPr>
              <a:t>mareIA</a:t>
            </a:r>
            <a:r>
              <a:rPr lang="pt-BR" dirty="0">
                <a:latin typeface="Barlow"/>
              </a:rPr>
              <a:t>: Telemonitoramento Inteligente para </a:t>
            </a:r>
            <a:r>
              <a:rPr lang="pt-BR" dirty="0" err="1">
                <a:latin typeface="Barlow"/>
              </a:rPr>
              <a:t>Gest</a:t>
            </a:r>
            <a:r>
              <a:rPr lang="pt-BR" dirty="0">
                <a:latin typeface="Barlow"/>
              </a:rPr>
              <a:t>ão de Risco e Cuidado Integral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7BF16445-B81F-0731-75C5-79FAAA4F0BF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851807"/>
            <a:ext cx="6510214" cy="2993725"/>
          </a:xfrm>
        </p:spPr>
        <p:txBody>
          <a:bodyPr lIns="91440" tIns="45720" rIns="91440" bIns="45720" anchor="t"/>
          <a:lstStyle/>
          <a:p>
            <a:r>
              <a:rPr lang="pt-BR" dirty="0"/>
              <a:t> </a:t>
            </a: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2EDFBEF4-656E-DF6E-82A2-AEEDDCB28610}"/>
              </a:ext>
            </a:extLst>
          </p:cNvPr>
          <p:cNvSpPr/>
          <p:nvPr/>
        </p:nvSpPr>
        <p:spPr>
          <a:xfrm>
            <a:off x="6662125" y="3237550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42C3F423-A5DF-C7AA-B797-8DDE88D9BF35}"/>
              </a:ext>
            </a:extLst>
          </p:cNvPr>
          <p:cNvSpPr/>
          <p:nvPr/>
        </p:nvSpPr>
        <p:spPr>
          <a:xfrm>
            <a:off x="6654939" y="4361252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923B18C8-277F-AC9E-2802-BD84FFEADC62}"/>
              </a:ext>
            </a:extLst>
          </p:cNvPr>
          <p:cNvSpPr/>
          <p:nvPr/>
        </p:nvSpPr>
        <p:spPr>
          <a:xfrm>
            <a:off x="6662125" y="4940665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4E1413A6-B9A2-1BC8-A075-E91C7AD53F82}"/>
              </a:ext>
            </a:extLst>
          </p:cNvPr>
          <p:cNvSpPr txBox="1"/>
          <p:nvPr/>
        </p:nvSpPr>
        <p:spPr>
          <a:xfrm>
            <a:off x="2263733" y="1851808"/>
            <a:ext cx="6348116" cy="25006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200" spc="1" dirty="0">
                <a:solidFill>
                  <a:srgbClr val="00A6D6"/>
                </a:solidFill>
                <a:latin typeface="Barlow"/>
                <a:ea typeface="Inter ExtraBold"/>
                <a:cs typeface="Inter ExtraBold"/>
              </a:rPr>
              <a:t>OBJETIVOS</a:t>
            </a: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Aproximar IA do cuidado territorial</a:t>
            </a:r>
            <a:endParaRPr lang="pt-BR" dirty="0"/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Calibri"/>
                <a:cs typeface="Calibri"/>
              </a:rPr>
              <a:t>Desenvolver soluções digitais para equipes de atenção primária, cuidado domiciliar e acompanhamento de condições crônicas, considerando cenários com conectividade limitada e integração com redes de cuidado.</a:t>
            </a:r>
            <a:endParaRPr lang="pt-BR" dirty="0"/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PROPOSTA TÉCNICA</a:t>
            </a:r>
            <a:endParaRPr lang="pt-BR" sz="1200" dirty="0">
              <a:latin typeface="Barlow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Coleta, risco e decisão no território</a:t>
            </a:r>
            <a:endParaRPr lang="pt-BR" sz="1100" dirty="0">
              <a:latin typeface="Barlow"/>
              <a:ea typeface="Calibri"/>
              <a:cs typeface="Calibri"/>
            </a:endParaRPr>
          </a:p>
          <a:p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Combinar aplicativos offline, classificadores de risco, sensores, dashboards territoriais e protocolos computáveis para apoiar o acompanhamento longitudinal pela APS.</a:t>
            </a:r>
            <a:endParaRPr lang="pt-BR" sz="1050" dirty="0"/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TECNOLOGIAS E INOVAÇÃO</a:t>
            </a:r>
            <a:endParaRPr lang="pt-BR" sz="1200" dirty="0">
              <a:latin typeface="Barlow"/>
              <a:ea typeface="+mn-lt"/>
              <a:cs typeface="+mn-lt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Aplicações offline, IA para estratificação de risco, IoT, sensores, painéis territoriais</a:t>
            </a: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 e fluxos interoperáveis com RNDS/e-SUS.</a:t>
            </a:r>
            <a:endParaRPr lang="pt-BR" sz="1050" dirty="0">
              <a:latin typeface="Barl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78677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75193-595B-D977-5AC4-35F79D7CFC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A9D0CB0-B100-B6D1-DF62-632D4CBC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err="1"/>
              <a:t>mareIA</a:t>
            </a:r>
            <a:r>
              <a:rPr lang="pt-BR"/>
              <a:t>: Risco e Cuidado integral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AA91E09-4B38-501B-EB48-E807BAFD8A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700"/>
              <a:t>Equipe Técnica, Pesquisadores e RUTE Vinculada</a:t>
            </a: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74B8EB2E-57BC-CB28-50BD-99B6F86EB7C7}"/>
              </a:ext>
            </a:extLst>
          </p:cNvPr>
          <p:cNvSpPr/>
          <p:nvPr/>
        </p:nvSpPr>
        <p:spPr>
          <a:xfrm>
            <a:off x="2357901" y="1557279"/>
            <a:ext cx="245105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Instituições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Participantes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DEC9F40B-96A1-84CF-93AA-FCD503CD299E}"/>
              </a:ext>
            </a:extLst>
          </p:cNvPr>
          <p:cNvSpPr/>
          <p:nvPr/>
        </p:nvSpPr>
        <p:spPr>
          <a:xfrm>
            <a:off x="2336424" y="2754318"/>
            <a:ext cx="2166996" cy="119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Kiev Gama – UFPE (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Coordenação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900" b="1">
              <a:latin typeface="Barlow" panose="00000500000000000000" pitchFamily="2" charset="0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98056347-4C4D-45BE-6590-81F8468FB61E}"/>
              </a:ext>
            </a:extLst>
          </p:cNvPr>
          <p:cNvSpPr/>
          <p:nvPr/>
        </p:nvSpPr>
        <p:spPr>
          <a:xfrm>
            <a:off x="2336424" y="2893788"/>
            <a:ext cx="2665794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ATENTO60+: pessoa idosa, IoT, FHIR e </a:t>
            </a:r>
            <a:r>
              <a:rPr lang="pt-BR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XGBoost</a:t>
            </a: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.</a:t>
            </a: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38E76E29-9F72-E803-5764-EC6ADCBF75B7}"/>
              </a:ext>
            </a:extLst>
          </p:cNvPr>
          <p:cNvSpPr/>
          <p:nvPr/>
        </p:nvSpPr>
        <p:spPr>
          <a:xfrm>
            <a:off x="5679194" y="2754318"/>
            <a:ext cx="1458733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Anderson Ferrugem – UFPEL</a:t>
            </a:r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8CF878A0-169C-B2AA-3636-AAE78EE69C5C}"/>
              </a:ext>
            </a:extLst>
          </p:cNvPr>
          <p:cNvSpPr/>
          <p:nvPr/>
        </p:nvSpPr>
        <p:spPr>
          <a:xfrm>
            <a:off x="5679194" y="2886420"/>
            <a:ext cx="2826095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Cuidado paliativo, cuidadores e telemonitoramento</a:t>
            </a:r>
            <a:endParaRPr lang="en-US" sz="1000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540B9176-D216-D4F6-A57B-E31688263C09}"/>
              </a:ext>
            </a:extLst>
          </p:cNvPr>
          <p:cNvSpPr/>
          <p:nvPr/>
        </p:nvSpPr>
        <p:spPr>
          <a:xfrm>
            <a:off x="2336423" y="3173460"/>
            <a:ext cx="2790829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86400"/>
              </a:lnSpc>
            </a:pP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Fernando </a:t>
            </a:r>
            <a:r>
              <a:rPr lang="en-US" sz="900" b="1" err="1">
                <a:latin typeface="Barlow"/>
                <a:ea typeface="Barlow Bold" pitchFamily="34" charset="-122"/>
                <a:cs typeface="Barlow Bold" pitchFamily="34" charset="-120"/>
              </a:rPr>
              <a:t>Mucoucah</a:t>
            </a: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 – FATEC-SP (</a:t>
            </a:r>
            <a:r>
              <a:rPr lang="en-US" sz="900" b="1">
                <a:solidFill>
                  <a:srgbClr val="132B3A"/>
                </a:solidFill>
                <a:latin typeface="Calibri"/>
                <a:ea typeface="Calibri"/>
                <a:cs typeface="Calibri"/>
              </a:rPr>
              <a:t>Ferraz de Vasconcelos)</a:t>
            </a:r>
            <a:endParaRPr lang="en-US" sz="900" b="1">
              <a:latin typeface="Barlow" panose="00000500000000000000" pitchFamily="2" charset="0"/>
              <a:ea typeface="Barlow Bold" pitchFamily="34" charset="-122"/>
              <a:cs typeface="Barlow Bold" pitchFamily="34" charset="-120"/>
            </a:endParaRPr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0197FD7B-C3EB-1B32-A757-4A499637C6A4}"/>
              </a:ext>
            </a:extLst>
          </p:cNvPr>
          <p:cNvSpPr/>
          <p:nvPr/>
        </p:nvSpPr>
        <p:spPr>
          <a:xfrm>
            <a:off x="2329533" y="3292479"/>
            <a:ext cx="3040897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Saúde rural, app offline, IA e baixa conectividade</a:t>
            </a:r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E8FAB59B-7A86-1B62-2DD0-D7D36F21FDB7}"/>
              </a:ext>
            </a:extLst>
          </p:cNvPr>
          <p:cNvSpPr/>
          <p:nvPr/>
        </p:nvSpPr>
        <p:spPr>
          <a:xfrm>
            <a:off x="5679194" y="3251583"/>
            <a:ext cx="1197444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Clauirton Siebra – UFPB</a:t>
            </a:r>
          </a:p>
        </p:txBody>
      </p:sp>
      <p:sp>
        <p:nvSpPr>
          <p:cNvPr id="44" name="Text 37">
            <a:extLst>
              <a:ext uri="{FF2B5EF4-FFF2-40B4-BE49-F238E27FC236}">
                <a16:creationId xmlns:a16="http://schemas.microsoft.com/office/drawing/2014/main" id="{48011393-525F-E20C-D68B-16B0BCA8F6F6}"/>
              </a:ext>
            </a:extLst>
          </p:cNvPr>
          <p:cNvSpPr/>
          <p:nvPr/>
        </p:nvSpPr>
        <p:spPr>
          <a:xfrm>
            <a:off x="5679194" y="3387980"/>
            <a:ext cx="2725105" cy="264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CardioRemoto: risco cardiovascular e IA explicável.</a:t>
            </a:r>
            <a:endParaRPr lang="pt-BR" sz="1000" err="1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FBA01730-8AA0-6D94-CEC0-3EBDE28D08F5}"/>
              </a:ext>
            </a:extLst>
          </p:cNvPr>
          <p:cNvSpPr/>
          <p:nvPr/>
        </p:nvSpPr>
        <p:spPr>
          <a:xfrm>
            <a:off x="10366045" y="4970264"/>
            <a:ext cx="50006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>
                <a:solidFill>
                  <a:srgbClr val="00AEE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</a:t>
            </a:r>
            <a:endParaRPr lang="en-US" sz="70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F552FEE6-6145-9F5F-DB61-2FF4091EE507}"/>
              </a:ext>
            </a:extLst>
          </p:cNvPr>
          <p:cNvSpPr/>
          <p:nvPr/>
        </p:nvSpPr>
        <p:spPr>
          <a:xfrm>
            <a:off x="2336423" y="2440546"/>
            <a:ext cx="165783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Equipe Técnica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53" name="Text 46">
            <a:extLst>
              <a:ext uri="{FF2B5EF4-FFF2-40B4-BE49-F238E27FC236}">
                <a16:creationId xmlns:a16="http://schemas.microsoft.com/office/drawing/2014/main" id="{27C00416-6D4D-FF28-0DB9-754B32478EB8}"/>
              </a:ext>
            </a:extLst>
          </p:cNvPr>
          <p:cNvSpPr/>
          <p:nvPr/>
        </p:nvSpPr>
        <p:spPr>
          <a:xfrm>
            <a:off x="2329533" y="3634150"/>
            <a:ext cx="6648939" cy="1248675"/>
          </a:xfrm>
          <a:prstGeom prst="rect">
            <a:avLst/>
          </a:prstGeom>
          <a:noFill/>
          <a:ln/>
        </p:spPr>
        <p:txBody>
          <a:bodyPr wrap="square" lIns="0" tIns="93599" rIns="0" bIns="0" rtlCol="0" anchor="t">
            <a:spAutoFit/>
          </a:bodyPr>
          <a:lstStyle/>
          <a:p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Unidades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 RUTE </a:t>
            </a:r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participantes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: </a:t>
            </a:r>
          </a:p>
          <a:p>
            <a:pPr marL="228600" indent="-228600" algn="l">
              <a:buFont typeface="Arial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RUTE HULW/UFPB: Núcleo de Telemedicina do Hospital Universitário Lauro Wanderley - Universidade Federal da Paraíba (UFPB) e Rede </a:t>
            </a:r>
            <a:r>
              <a:rPr lang="pt-BR" sz="1050" err="1">
                <a:latin typeface="Barlow"/>
                <a:ea typeface="Barlow" pitchFamily="34" charset="-122"/>
                <a:cs typeface="Barlow" pitchFamily="34" charset="-120"/>
              </a:rPr>
              <a:t>Ebserh</a:t>
            </a: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NUTES/UFPE: Núcleo de Telessaúde da Universidade Federal de Pernambuco, sediado no Hospital das Clínicas da UFPE (HC-UFPE/</a:t>
            </a:r>
            <a:r>
              <a:rPr lang="pt-BR" sz="1050" err="1">
                <a:latin typeface="Barlow"/>
                <a:ea typeface="Barlow" pitchFamily="34" charset="-122"/>
                <a:cs typeface="Barlow" pitchFamily="34" charset="-120"/>
              </a:rPr>
              <a:t>Ebserh</a:t>
            </a: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);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RUTE UNIFESP: Núcleo da Rede Universitária de Telemedicina na Universidade Federal de São Paulo (UNIFESP)</a:t>
            </a:r>
            <a:r>
              <a:rPr lang="en-US" sz="1050"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050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15FF7806-9F61-3C36-054A-7B3B28DCCA60}"/>
              </a:ext>
            </a:extLst>
          </p:cNvPr>
          <p:cNvSpPr/>
          <p:nvPr/>
        </p:nvSpPr>
        <p:spPr>
          <a:xfrm>
            <a:off x="6062306" y="1881858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2A76AB61-1F0A-F4C5-FDD4-6A6A21686345}"/>
              </a:ext>
            </a:extLst>
          </p:cNvPr>
          <p:cNvSpPr/>
          <p:nvPr/>
        </p:nvSpPr>
        <p:spPr>
          <a:xfrm>
            <a:off x="6062306" y="1881858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10">
            <a:extLst>
              <a:ext uri="{FF2B5EF4-FFF2-40B4-BE49-F238E27FC236}">
                <a16:creationId xmlns:a16="http://schemas.microsoft.com/office/drawing/2014/main" id="{FAC9CDD0-EE3B-AEF7-4857-1D6A213F6C1F}"/>
              </a:ext>
            </a:extLst>
          </p:cNvPr>
          <p:cNvSpPr/>
          <p:nvPr/>
        </p:nvSpPr>
        <p:spPr>
          <a:xfrm>
            <a:off x="6062308" y="1881858"/>
            <a:ext cx="1080000" cy="272382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00" b="1">
                <a:solidFill>
                  <a:srgbClr val="132B3A"/>
                </a:solidFill>
                <a:latin typeface="Barlow ExtraBold"/>
              </a:rPr>
              <a:t>UFPEL</a:t>
            </a:r>
            <a:endParaRPr lang="en-US" sz="1100"/>
          </a:p>
        </p:txBody>
      </p:sp>
      <p:sp>
        <p:nvSpPr>
          <p:cNvPr id="8" name="Shape 11">
            <a:extLst>
              <a:ext uri="{FF2B5EF4-FFF2-40B4-BE49-F238E27FC236}">
                <a16:creationId xmlns:a16="http://schemas.microsoft.com/office/drawing/2014/main" id="{2D212970-ABE5-408E-8225-65E5127A49B3}"/>
              </a:ext>
            </a:extLst>
          </p:cNvPr>
          <p:cNvSpPr/>
          <p:nvPr/>
        </p:nvSpPr>
        <p:spPr>
          <a:xfrm>
            <a:off x="3583427" y="188959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D7031EEC-3470-4996-7BBD-ADE9F836DFA2}"/>
              </a:ext>
            </a:extLst>
          </p:cNvPr>
          <p:cNvSpPr/>
          <p:nvPr/>
        </p:nvSpPr>
        <p:spPr>
          <a:xfrm>
            <a:off x="3583427" y="188959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ECE37415-7907-E9C6-5A98-A0A2901C9F52}"/>
              </a:ext>
            </a:extLst>
          </p:cNvPr>
          <p:cNvSpPr/>
          <p:nvPr/>
        </p:nvSpPr>
        <p:spPr>
          <a:xfrm>
            <a:off x="3583427" y="1901852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UFPB</a:t>
            </a:r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3CAB9062-AF5B-553E-4CD6-D9CF2C2BA3A2}"/>
              </a:ext>
            </a:extLst>
          </p:cNvPr>
          <p:cNvSpPr/>
          <p:nvPr/>
        </p:nvSpPr>
        <p:spPr>
          <a:xfrm>
            <a:off x="4830430" y="188460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81230362-6AB8-2BDC-930E-68074F642AE2}"/>
              </a:ext>
            </a:extLst>
          </p:cNvPr>
          <p:cNvSpPr/>
          <p:nvPr/>
        </p:nvSpPr>
        <p:spPr>
          <a:xfrm>
            <a:off x="4830430" y="188460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EA5A8F43-E6DE-9078-708F-CD376EB5B1F9}"/>
              </a:ext>
            </a:extLst>
          </p:cNvPr>
          <p:cNvSpPr/>
          <p:nvPr/>
        </p:nvSpPr>
        <p:spPr>
          <a:xfrm>
            <a:off x="4830430" y="1884607"/>
            <a:ext cx="1080000" cy="595548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FATEC-SP</a:t>
            </a:r>
          </a:p>
          <a:p>
            <a:pPr algn="ctr"/>
            <a:r>
              <a:rPr lang="en-US" sz="900">
                <a:solidFill>
                  <a:srgbClr val="132B3A"/>
                </a:solidFill>
                <a:ea typeface="+mn-lt"/>
                <a:cs typeface="+mn-lt"/>
              </a:rPr>
              <a:t>Ferraz de Vasconcelos</a:t>
            </a:r>
            <a:endParaRPr lang="en-US" sz="800">
              <a:ea typeface="+mn-lt"/>
              <a:cs typeface="+mn-lt"/>
            </a:endParaRPr>
          </a:p>
          <a:p>
            <a:pPr algn="ctr"/>
            <a:endParaRPr lang="en-US" sz="1150" b="1">
              <a:solidFill>
                <a:srgbClr val="132B3A"/>
              </a:solidFill>
              <a:latin typeface="Barlow ExtraBold" pitchFamily="34" charset="0"/>
              <a:ea typeface="Barlow ExtraBold" pitchFamily="34" charset="-122"/>
              <a:cs typeface="Barlow ExtraBold" pitchFamily="34" charset="-120"/>
            </a:endParaRPr>
          </a:p>
        </p:txBody>
      </p:sp>
      <p:sp>
        <p:nvSpPr>
          <p:cNvPr id="31" name="Shape 17">
            <a:extLst>
              <a:ext uri="{FF2B5EF4-FFF2-40B4-BE49-F238E27FC236}">
                <a16:creationId xmlns:a16="http://schemas.microsoft.com/office/drawing/2014/main" id="{490D5729-7AC8-0373-52E2-ED6481459B5F}"/>
              </a:ext>
            </a:extLst>
          </p:cNvPr>
          <p:cNvSpPr/>
          <p:nvPr/>
        </p:nvSpPr>
        <p:spPr>
          <a:xfrm>
            <a:off x="2351550" y="1900788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2" name="Shape 18">
            <a:extLst>
              <a:ext uri="{FF2B5EF4-FFF2-40B4-BE49-F238E27FC236}">
                <a16:creationId xmlns:a16="http://schemas.microsoft.com/office/drawing/2014/main" id="{75BC332A-ABD0-35E0-E0A6-53A22997B592}"/>
              </a:ext>
            </a:extLst>
          </p:cNvPr>
          <p:cNvSpPr/>
          <p:nvPr/>
        </p:nvSpPr>
        <p:spPr>
          <a:xfrm>
            <a:off x="2351578" y="1888533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19">
            <a:extLst>
              <a:ext uri="{FF2B5EF4-FFF2-40B4-BE49-F238E27FC236}">
                <a16:creationId xmlns:a16="http://schemas.microsoft.com/office/drawing/2014/main" id="{772F1208-A15C-DA7C-D6AE-F9E084AEB5FC}"/>
              </a:ext>
            </a:extLst>
          </p:cNvPr>
          <p:cNvSpPr/>
          <p:nvPr/>
        </p:nvSpPr>
        <p:spPr>
          <a:xfrm>
            <a:off x="2351578" y="1888533"/>
            <a:ext cx="1080000" cy="272382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UFPE</a:t>
            </a:r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2245072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C079D-3323-A863-635A-DC9AE2AA71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5CA5144-BB91-CCD5-22E1-DEA8C491B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Colaboração em Saúde Digital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511DE2-F9F6-5F6A-0663-B240695B39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INTEROPCHAIN: Interoperabilidade, Blockchain e Análise Inteligente de Dados de Saúde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C1E7D8D3-0A02-B4D4-2C66-075015CC40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r>
              <a:rPr lang="pt-BR" dirty="0"/>
              <a:t> </a:t>
            </a: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AEA0CA54-EE09-479C-2AFA-7E3742A72574}"/>
              </a:ext>
            </a:extLst>
          </p:cNvPr>
          <p:cNvSpPr/>
          <p:nvPr/>
        </p:nvSpPr>
        <p:spPr>
          <a:xfrm>
            <a:off x="6662125" y="3237550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D3331997-0DE0-6545-B179-CEEDDBC5F3B3}"/>
              </a:ext>
            </a:extLst>
          </p:cNvPr>
          <p:cNvSpPr/>
          <p:nvPr/>
        </p:nvSpPr>
        <p:spPr>
          <a:xfrm>
            <a:off x="6654939" y="4361252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83450850-BB1D-F0C5-3DDC-7CBC1EB92387}"/>
              </a:ext>
            </a:extLst>
          </p:cNvPr>
          <p:cNvSpPr/>
          <p:nvPr/>
        </p:nvSpPr>
        <p:spPr>
          <a:xfrm>
            <a:off x="6662125" y="4940665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9AC9917-65E0-6BB5-CD88-988C6B810BC9}"/>
              </a:ext>
            </a:extLst>
          </p:cNvPr>
          <p:cNvSpPr txBox="1"/>
          <p:nvPr/>
        </p:nvSpPr>
        <p:spPr>
          <a:xfrm>
            <a:off x="2263733" y="1851808"/>
            <a:ext cx="6213205" cy="281615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200" spc="1" dirty="0">
                <a:solidFill>
                  <a:srgbClr val="00A6D6"/>
                </a:solidFill>
                <a:latin typeface="Barlow"/>
                <a:ea typeface="Inter ExtraBold"/>
                <a:cs typeface="Inter ExtraBold"/>
              </a:rPr>
              <a:t>OBJETIVOS</a:t>
            </a: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Garantir troca segura e rastreabilidade de dados</a:t>
            </a:r>
            <a:endParaRPr lang="pt-BR" sz="1200" b="1" dirty="0">
              <a:solidFill>
                <a:srgbClr val="083B66"/>
              </a:solidFill>
              <a:latin typeface="Barlow"/>
              <a:ea typeface="Calibri"/>
              <a:cs typeface="Calibri"/>
            </a:endParaRPr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Calibri"/>
                <a:cs typeface="Calibri"/>
              </a:rPr>
              <a:t>Desenvolver componentes de interoperabilidade, consentimento, auditoria e governança que apoiem a circulação segura de dados de saúde entre sistemas, serviços e instituições.</a:t>
            </a:r>
            <a:endParaRPr lang="pt-BR" dirty="0"/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PROPOSTA</a:t>
            </a:r>
            <a:endParaRPr lang="pt-BR" sz="1200" dirty="0">
              <a:latin typeface="Barlow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Camada técnica para integração confiável</a:t>
            </a:r>
            <a:endParaRPr lang="pt-BR" dirty="0"/>
          </a:p>
          <a:p>
            <a:pPr marL="171450" indent="-171450">
              <a:buFont typeface="Wingdings"/>
              <a:buChar char="ü"/>
            </a:pP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Construir gateways;</a:t>
            </a:r>
            <a:endParaRPr lang="pt-BR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Conectores e serviços de rastreabilidade alinhados a padrões de interoperabilidade, requisitos de privacidade;</a:t>
            </a:r>
            <a:endParaRPr lang="pt-BR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Governança de IA;</a:t>
            </a:r>
            <a:endParaRPr lang="pt-BR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Integração com sistemas legados.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TECNOLOGIAS E INOVAÇÃO</a:t>
            </a:r>
            <a:endParaRPr lang="pt-BR" sz="1200" dirty="0">
              <a:latin typeface="Barlow"/>
              <a:ea typeface="+mn-lt"/>
              <a:cs typeface="+mn-lt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FHIR, RNDS, blockchain/auditoria distribuída, consentimento granular, LGPD, terminologias </a:t>
            </a: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e governança de IA.</a:t>
            </a:r>
            <a:endParaRPr lang="pt-BR" sz="1050" dirty="0">
              <a:latin typeface="Barlow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3293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C3F86-7827-35EA-BE87-D13A2CAF8F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5015465F-00D0-023A-E9EB-3CCFC7FD7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INTEROPCHAIN: Confiança Para Dados de Saúde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50F7A7-8619-4444-916A-7F86D259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700"/>
              <a:t>Equipe Técnica, Pesquisadores e RUTE Vinculada</a:t>
            </a: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D55BCD6-1BBA-1036-08E1-912636A7F5A2}"/>
              </a:ext>
            </a:extLst>
          </p:cNvPr>
          <p:cNvSpPr/>
          <p:nvPr/>
        </p:nvSpPr>
        <p:spPr>
          <a:xfrm>
            <a:off x="2357901" y="1557279"/>
            <a:ext cx="245105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Instituições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Participantes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BFE94F54-EE82-597C-9686-D8B05AF33E45}"/>
              </a:ext>
            </a:extLst>
          </p:cNvPr>
          <p:cNvSpPr/>
          <p:nvPr/>
        </p:nvSpPr>
        <p:spPr>
          <a:xfrm>
            <a:off x="2377456" y="2779998"/>
            <a:ext cx="2497505" cy="119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Cristiano A. da Costa – UNISINOS (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Coordenação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900" b="1">
              <a:latin typeface="Barlow" panose="00000500000000000000" pitchFamily="2" charset="0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E03D11B0-B87F-E68F-0FE0-B719EBE311CC}"/>
              </a:ext>
            </a:extLst>
          </p:cNvPr>
          <p:cNvSpPr/>
          <p:nvPr/>
        </p:nvSpPr>
        <p:spPr>
          <a:xfrm>
            <a:off x="2377457" y="2919468"/>
            <a:ext cx="2508700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RES/PEP, consentimento digital e blockchain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2F867DCB-44B4-EA0A-8B12-F25914480594}"/>
              </a:ext>
            </a:extLst>
          </p:cNvPr>
          <p:cNvSpPr/>
          <p:nvPr/>
        </p:nvSpPr>
        <p:spPr>
          <a:xfrm>
            <a:off x="5720227" y="2779998"/>
            <a:ext cx="1391407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André L. Del Mestre – IFSUL</a:t>
            </a:r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17A9BE74-B649-B491-1C75-4666EA51C516}"/>
              </a:ext>
            </a:extLst>
          </p:cNvPr>
          <p:cNvSpPr/>
          <p:nvPr/>
        </p:nvSpPr>
        <p:spPr>
          <a:xfrm>
            <a:off x="5720227" y="2912100"/>
            <a:ext cx="2858155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APIs FHIR em nuvem, IoT, aplicações e perfis RNDS.</a:t>
            </a:r>
            <a:endParaRPr lang="pt-BR" sz="1000" err="1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04AF052C-8C3B-693E-0F36-5CCA2FB54726}"/>
              </a:ext>
            </a:extLst>
          </p:cNvPr>
          <p:cNvSpPr/>
          <p:nvPr/>
        </p:nvSpPr>
        <p:spPr>
          <a:xfrm>
            <a:off x="2377456" y="3316133"/>
            <a:ext cx="1686359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Priscila Schmidt Lora – UNISINOS</a:t>
            </a:r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F5AF6CB1-7D97-EF07-D5F9-D90E49E66B64}"/>
              </a:ext>
            </a:extLst>
          </p:cNvPr>
          <p:cNvSpPr/>
          <p:nvPr/>
        </p:nvSpPr>
        <p:spPr>
          <a:xfrm>
            <a:off x="2377456" y="3424546"/>
            <a:ext cx="3040897" cy="2646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saúde do idoso diabético, HL7/FHIR, LGPD.</a:t>
            </a:r>
          </a:p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.</a:t>
            </a:r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495E0825-00E8-A6C5-C9D0-C907F1FFBF83}"/>
              </a:ext>
            </a:extLst>
          </p:cNvPr>
          <p:cNvSpPr/>
          <p:nvPr/>
        </p:nvSpPr>
        <p:spPr>
          <a:xfrm>
            <a:off x="5720227" y="3339184"/>
            <a:ext cx="1737655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Roberto Badaró – SENAI-CIMATEC</a:t>
            </a:r>
          </a:p>
        </p:txBody>
      </p:sp>
      <p:sp>
        <p:nvSpPr>
          <p:cNvPr id="44" name="Text 37">
            <a:extLst>
              <a:ext uri="{FF2B5EF4-FFF2-40B4-BE49-F238E27FC236}">
                <a16:creationId xmlns:a16="http://schemas.microsoft.com/office/drawing/2014/main" id="{1C2FEE25-A9B5-6AA4-23A7-B006FE0B961D}"/>
              </a:ext>
            </a:extLst>
          </p:cNvPr>
          <p:cNvSpPr/>
          <p:nvPr/>
        </p:nvSpPr>
        <p:spPr>
          <a:xfrm>
            <a:off x="5720227" y="3475581"/>
            <a:ext cx="2725105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Biossinais</a:t>
            </a: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, </a:t>
            </a:r>
            <a:r>
              <a:rPr lang="pt-BR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wearables</a:t>
            </a: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, IA e terminologias clínicas</a:t>
            </a:r>
            <a:endParaRPr lang="en-US" sz="1000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70EEBCA4-E057-4872-52B6-FFC5E78DE337}"/>
              </a:ext>
            </a:extLst>
          </p:cNvPr>
          <p:cNvSpPr/>
          <p:nvPr/>
        </p:nvSpPr>
        <p:spPr>
          <a:xfrm>
            <a:off x="10366045" y="4970264"/>
            <a:ext cx="50006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>
                <a:solidFill>
                  <a:srgbClr val="00AEE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</a:t>
            </a:r>
            <a:endParaRPr lang="en-US" sz="70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4171B1F8-EE45-ACC6-11BC-87226BDD637E}"/>
              </a:ext>
            </a:extLst>
          </p:cNvPr>
          <p:cNvSpPr/>
          <p:nvPr/>
        </p:nvSpPr>
        <p:spPr>
          <a:xfrm>
            <a:off x="2380955" y="2440546"/>
            <a:ext cx="165783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Equipe Técnica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53" name="Text 46">
            <a:extLst>
              <a:ext uri="{FF2B5EF4-FFF2-40B4-BE49-F238E27FC236}">
                <a16:creationId xmlns:a16="http://schemas.microsoft.com/office/drawing/2014/main" id="{F685FA03-FC55-319C-410D-E32E486E3224}"/>
              </a:ext>
            </a:extLst>
          </p:cNvPr>
          <p:cNvSpPr/>
          <p:nvPr/>
        </p:nvSpPr>
        <p:spPr>
          <a:xfrm>
            <a:off x="2377456" y="3653917"/>
            <a:ext cx="6648939" cy="956287"/>
          </a:xfrm>
          <a:prstGeom prst="rect">
            <a:avLst/>
          </a:prstGeom>
          <a:noFill/>
          <a:ln/>
        </p:spPr>
        <p:txBody>
          <a:bodyPr wrap="square" lIns="0" tIns="93599" rIns="0" bIns="0" rtlCol="0" anchor="t">
            <a:spAutoFit/>
          </a:bodyPr>
          <a:lstStyle/>
          <a:p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Unidades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 RUTE </a:t>
            </a:r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participantes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: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HCPA: Hospital de Clínicas de Porto Alegre;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Complexo Hospitalar Santa Casa: Irmandade da Santa Casa de Misericórdia de Porto Alegre;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BR" sz="1100">
                <a:latin typeface="Barlow"/>
                <a:ea typeface="Barlow" pitchFamily="34" charset="-122"/>
                <a:cs typeface="Barlow" pitchFamily="34" charset="-120"/>
              </a:rPr>
              <a:t>GHC: </a:t>
            </a: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Grupo Hospitalar Conceição;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pt-BR" sz="1050">
                <a:latin typeface="Barlow"/>
                <a:ea typeface="Barlow" pitchFamily="34" charset="-122"/>
                <a:cs typeface="Barlow" pitchFamily="34" charset="-120"/>
              </a:rPr>
              <a:t>EBMSP: Escola Bahiana de Medicina e Saúde Pública.</a:t>
            </a:r>
            <a:endParaRPr lang="pt-BR" sz="1050">
              <a:latin typeface="Barlow"/>
            </a:endParaRP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FE5E582B-4BD9-29C7-F0B9-630235878EC5}"/>
              </a:ext>
            </a:extLst>
          </p:cNvPr>
          <p:cNvSpPr/>
          <p:nvPr/>
        </p:nvSpPr>
        <p:spPr>
          <a:xfrm>
            <a:off x="4867351" y="1881858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7A394F9D-512A-9023-B125-344BEB59E137}"/>
              </a:ext>
            </a:extLst>
          </p:cNvPr>
          <p:cNvSpPr/>
          <p:nvPr/>
        </p:nvSpPr>
        <p:spPr>
          <a:xfrm>
            <a:off x="4867351" y="1881858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10">
            <a:extLst>
              <a:ext uri="{FF2B5EF4-FFF2-40B4-BE49-F238E27FC236}">
                <a16:creationId xmlns:a16="http://schemas.microsoft.com/office/drawing/2014/main" id="{9353C361-2BE0-D15C-1FCD-E3C65651FCF9}"/>
              </a:ext>
            </a:extLst>
          </p:cNvPr>
          <p:cNvSpPr/>
          <p:nvPr/>
        </p:nvSpPr>
        <p:spPr>
          <a:xfrm>
            <a:off x="4867352" y="1881858"/>
            <a:ext cx="1080000" cy="272382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IFSUL</a:t>
            </a:r>
            <a:endParaRPr lang="en-US" sz="1100"/>
          </a:p>
        </p:txBody>
      </p:sp>
      <p:sp>
        <p:nvSpPr>
          <p:cNvPr id="8" name="Shape 11">
            <a:extLst>
              <a:ext uri="{FF2B5EF4-FFF2-40B4-BE49-F238E27FC236}">
                <a16:creationId xmlns:a16="http://schemas.microsoft.com/office/drawing/2014/main" id="{5EE81732-A7BD-F96E-C3BF-A617C56B9069}"/>
              </a:ext>
            </a:extLst>
          </p:cNvPr>
          <p:cNvSpPr/>
          <p:nvPr/>
        </p:nvSpPr>
        <p:spPr>
          <a:xfrm>
            <a:off x="2373628" y="188959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4" name="Shape 12">
            <a:extLst>
              <a:ext uri="{FF2B5EF4-FFF2-40B4-BE49-F238E27FC236}">
                <a16:creationId xmlns:a16="http://schemas.microsoft.com/office/drawing/2014/main" id="{B871168D-A5DA-C81F-3586-43BBD7E5A417}"/>
              </a:ext>
            </a:extLst>
          </p:cNvPr>
          <p:cNvSpPr/>
          <p:nvPr/>
        </p:nvSpPr>
        <p:spPr>
          <a:xfrm>
            <a:off x="2373628" y="188959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B2E7B9D0-ABFD-4075-2E8B-80E5D8B769B9}"/>
              </a:ext>
            </a:extLst>
          </p:cNvPr>
          <p:cNvSpPr/>
          <p:nvPr/>
        </p:nvSpPr>
        <p:spPr>
          <a:xfrm>
            <a:off x="2373628" y="1901852"/>
            <a:ext cx="1080000" cy="272382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UNISINOS</a:t>
            </a:r>
            <a:endParaRPr lang="en-US" sz="1100"/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9F1697D4-F4AB-41CB-8FF1-907E4059B342}"/>
              </a:ext>
            </a:extLst>
          </p:cNvPr>
          <p:cNvSpPr/>
          <p:nvPr/>
        </p:nvSpPr>
        <p:spPr>
          <a:xfrm>
            <a:off x="3620631" y="188460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7" name="Shape 15">
            <a:extLst>
              <a:ext uri="{FF2B5EF4-FFF2-40B4-BE49-F238E27FC236}">
                <a16:creationId xmlns:a16="http://schemas.microsoft.com/office/drawing/2014/main" id="{9690749D-74BE-B93A-D499-58292E306805}"/>
              </a:ext>
            </a:extLst>
          </p:cNvPr>
          <p:cNvSpPr/>
          <p:nvPr/>
        </p:nvSpPr>
        <p:spPr>
          <a:xfrm>
            <a:off x="3620631" y="188460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9CE0D0B2-B10B-56A2-48FE-2F58ED2FB8F3}"/>
              </a:ext>
            </a:extLst>
          </p:cNvPr>
          <p:cNvSpPr/>
          <p:nvPr/>
        </p:nvSpPr>
        <p:spPr>
          <a:xfrm>
            <a:off x="3620631" y="1884607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SENAI-CIMATEC</a:t>
            </a:r>
          </a:p>
        </p:txBody>
      </p:sp>
    </p:spTree>
    <p:extLst>
      <p:ext uri="{BB962C8B-B14F-4D97-AF65-F5344CB8AC3E}">
        <p14:creationId xmlns:p14="http://schemas.microsoft.com/office/powerpoint/2010/main" val="794318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980FF-5403-9D1E-A66E-95E047B19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0BDA1CF-560C-74E1-54F7-8875513CC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Colaboração em Saúde Digital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F4945BA-311D-0AD6-47B7-2138C60EB4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SOFIA: IA para Cuidado Materno-infantil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274DF0D0-3894-D431-54B8-20A44D1B25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r>
              <a:rPr lang="pt-BR" dirty="0"/>
              <a:t> </a:t>
            </a: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DAD5BE6C-D7E8-22E7-ACC0-E06959B25B57}"/>
              </a:ext>
            </a:extLst>
          </p:cNvPr>
          <p:cNvSpPr/>
          <p:nvPr/>
        </p:nvSpPr>
        <p:spPr>
          <a:xfrm>
            <a:off x="6662125" y="3237550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DE84A056-B339-8A3D-3EA9-E094A66B72AC}"/>
              </a:ext>
            </a:extLst>
          </p:cNvPr>
          <p:cNvSpPr/>
          <p:nvPr/>
        </p:nvSpPr>
        <p:spPr>
          <a:xfrm>
            <a:off x="6654939" y="4361252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41D33159-418A-A5F1-3D40-7A8F6730F4B3}"/>
              </a:ext>
            </a:extLst>
          </p:cNvPr>
          <p:cNvSpPr/>
          <p:nvPr/>
        </p:nvSpPr>
        <p:spPr>
          <a:xfrm>
            <a:off x="6662125" y="4940665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52983EA3-A018-29DC-691C-628EF3421543}"/>
              </a:ext>
            </a:extLst>
          </p:cNvPr>
          <p:cNvSpPr txBox="1"/>
          <p:nvPr/>
        </p:nvSpPr>
        <p:spPr>
          <a:xfrm>
            <a:off x="2263733" y="1866798"/>
            <a:ext cx="6138254" cy="23314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200" spc="1" dirty="0">
                <a:solidFill>
                  <a:srgbClr val="00A6D6"/>
                </a:solidFill>
                <a:latin typeface="Barlow"/>
                <a:ea typeface="Inter ExtraBold"/>
                <a:cs typeface="Inter ExtraBold"/>
              </a:rPr>
              <a:t>OBJETIVOS</a:t>
            </a: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Apoiar linhas de cuidado com IA e dados</a:t>
            </a:r>
            <a:endParaRPr lang="pt-BR" dirty="0"/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Calibri"/>
                <a:cs typeface="Calibri"/>
              </a:rPr>
              <a:t>Desenvolver soluções inteligentes para acompanhamento materno-infantil, neonatal e assistencial, integrando sinais, evidências clínicas, formação e suporte à decisão.</a:t>
            </a:r>
            <a:endParaRPr lang="pt-BR" dirty="0"/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PROPOSTA</a:t>
            </a:r>
            <a:endParaRPr lang="pt-BR" sz="1200" dirty="0">
              <a:latin typeface="Barlow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Plataforma de apoio clínico e formativo</a:t>
            </a:r>
            <a:endParaRPr lang="pt-BR" dirty="0"/>
          </a:p>
          <a:p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Combinar painéis, agentes de conhecimento, módulos de sinais, </a:t>
            </a:r>
            <a:r>
              <a:rPr lang="pt-BR" sz="1050" dirty="0" err="1">
                <a:solidFill>
                  <a:srgbClr val="1F2937"/>
                </a:solidFill>
                <a:latin typeface="Barlow"/>
                <a:ea typeface="+mn-lt"/>
                <a:cs typeface="+mn-lt"/>
              </a:rPr>
              <a:t>IoT</a:t>
            </a: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 e conectores assistenciais para qualificar cuidado, contrarreferência e tomada de decisão nas linhas de cuidado.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TECNOLOGIAS E INOVAÇÃO</a:t>
            </a:r>
            <a:endParaRPr lang="pt-BR" sz="1200" dirty="0">
              <a:latin typeface="Barlow"/>
              <a:ea typeface="+mn-lt"/>
              <a:cs typeface="+mn-lt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IA embarcada, agentes RAG, EEG/NIRS, IoT, painéis clínicos, integração /e-SUS/RNDS </a:t>
            </a:r>
            <a:r>
              <a:rPr lang="pt-BR" sz="105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e apoio à formação.</a:t>
            </a:r>
          </a:p>
        </p:txBody>
      </p:sp>
    </p:spTree>
    <p:extLst>
      <p:ext uri="{BB962C8B-B14F-4D97-AF65-F5344CB8AC3E}">
        <p14:creationId xmlns:p14="http://schemas.microsoft.com/office/powerpoint/2010/main" val="1213931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54048-3B8B-F021-E4A3-62401809A4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D7FD94E8-FF95-6C75-FA66-1DB2C6CE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1600"/>
              </a:lnSpc>
            </a:pPr>
            <a:r>
              <a:rPr lang="en-US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SOFIA: </a:t>
            </a:r>
            <a:r>
              <a:rPr lang="en-US" err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Saúde</a:t>
            </a:r>
            <a:r>
              <a:rPr lang="en-US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 Materno-</a:t>
            </a:r>
            <a:r>
              <a:rPr lang="en-US" err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infantil</a:t>
            </a:r>
            <a:r>
              <a:rPr lang="en-US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err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Federada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D68F568-5D86-7C1C-929F-236E101F9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700"/>
              <a:t>Equipe Técnica, Pesquisadores e RUTE Vinculada</a:t>
            </a: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D2761FB2-E6B8-434C-DB90-C5314B6C05FC}"/>
              </a:ext>
            </a:extLst>
          </p:cNvPr>
          <p:cNvSpPr/>
          <p:nvPr/>
        </p:nvSpPr>
        <p:spPr>
          <a:xfrm>
            <a:off x="2357901" y="1557279"/>
            <a:ext cx="245105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Instituições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Participantes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0722C06A-EA6B-51CF-F5C3-CEB27636DAD7}"/>
              </a:ext>
            </a:extLst>
          </p:cNvPr>
          <p:cNvSpPr/>
          <p:nvPr/>
        </p:nvSpPr>
        <p:spPr>
          <a:xfrm>
            <a:off x="2336424" y="2754318"/>
            <a:ext cx="2451052" cy="11913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Marcelo C. Fernandes – UFRN (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Coordenação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900" b="1">
              <a:latin typeface="Barlow" panose="00000500000000000000" pitchFamily="2" charset="0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5A62B517-6B91-ACD0-63E9-B649B8311954}"/>
              </a:ext>
            </a:extLst>
          </p:cNvPr>
          <p:cNvSpPr/>
          <p:nvPr/>
        </p:nvSpPr>
        <p:spPr>
          <a:xfrm>
            <a:off x="2336424" y="2893788"/>
            <a:ext cx="2059859" cy="26468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LLM, RAG, XAI e transmissão vertical.</a:t>
            </a:r>
          </a:p>
          <a:p>
            <a:pPr marL="0" indent="0" algn="l">
              <a:lnSpc>
                <a:spcPct val="86400"/>
              </a:lnSpc>
              <a:buNone/>
            </a:pPr>
            <a:endParaRPr lang="pt-BR" sz="1000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A7FFC02F-B548-D8E7-80E8-6F3337B471A2}"/>
              </a:ext>
            </a:extLst>
          </p:cNvPr>
          <p:cNvSpPr/>
          <p:nvPr/>
        </p:nvSpPr>
        <p:spPr>
          <a:xfrm>
            <a:off x="5679194" y="2754318"/>
            <a:ext cx="1316066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Marcelo C. Oliveira – UFAL</a:t>
            </a:r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EBE3DCF4-9D81-3E5A-6469-51F99612AA62}"/>
              </a:ext>
            </a:extLst>
          </p:cNvPr>
          <p:cNvSpPr/>
          <p:nvPr/>
        </p:nvSpPr>
        <p:spPr>
          <a:xfrm>
            <a:off x="5679194" y="2886420"/>
            <a:ext cx="2543966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Contrarreferência, AGHU, e-SUS/PEC e RNDS.</a:t>
            </a:r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557F8636-C793-A668-C3AA-524131AEA0DB}"/>
              </a:ext>
            </a:extLst>
          </p:cNvPr>
          <p:cNvSpPr/>
          <p:nvPr/>
        </p:nvSpPr>
        <p:spPr>
          <a:xfrm>
            <a:off x="2336423" y="3167758"/>
            <a:ext cx="1242328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Cláudia A. Araújo – UFRJ</a:t>
            </a:r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EBA34C51-0571-0817-A62F-DEC4DE4FBFA2}"/>
              </a:ext>
            </a:extLst>
          </p:cNvPr>
          <p:cNvSpPr/>
          <p:nvPr/>
        </p:nvSpPr>
        <p:spPr>
          <a:xfrm>
            <a:off x="2336423" y="3276171"/>
            <a:ext cx="3040897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IA, teleducação e gestantes transplantadas.</a:t>
            </a:r>
            <a:endParaRPr lang="pt-BR" sz="1000" err="1">
              <a:latin typeface="Barlow" panose="00000500000000000000" pitchFamily="2" charset="0"/>
              <a:ea typeface="Barlow" pitchFamily="34" charset="-122"/>
              <a:cs typeface="Barlow" pitchFamily="34" charset="-120"/>
            </a:endParaRPr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82574CA5-8F01-8233-73C1-3EBD53F4F074}"/>
              </a:ext>
            </a:extLst>
          </p:cNvPr>
          <p:cNvSpPr/>
          <p:nvPr/>
        </p:nvSpPr>
        <p:spPr>
          <a:xfrm>
            <a:off x="5679194" y="3152221"/>
            <a:ext cx="1162178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Idna Taumaturgo – IFPI</a:t>
            </a:r>
          </a:p>
        </p:txBody>
      </p:sp>
      <p:sp>
        <p:nvSpPr>
          <p:cNvPr id="44" name="Text 37">
            <a:extLst>
              <a:ext uri="{FF2B5EF4-FFF2-40B4-BE49-F238E27FC236}">
                <a16:creationId xmlns:a16="http://schemas.microsoft.com/office/drawing/2014/main" id="{B0EB1D3B-722F-BE1C-C8BC-1FD16D1BE578}"/>
              </a:ext>
            </a:extLst>
          </p:cNvPr>
          <p:cNvSpPr/>
          <p:nvPr/>
        </p:nvSpPr>
        <p:spPr>
          <a:xfrm>
            <a:off x="5679194" y="3311077"/>
            <a:ext cx="2725105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IA para alimentação oral em recém-nascidos.</a:t>
            </a:r>
          </a:p>
        </p:txBody>
      </p:sp>
      <p:sp>
        <p:nvSpPr>
          <p:cNvPr id="48" name="Text 40">
            <a:extLst>
              <a:ext uri="{FF2B5EF4-FFF2-40B4-BE49-F238E27FC236}">
                <a16:creationId xmlns:a16="http://schemas.microsoft.com/office/drawing/2014/main" id="{DE914C1C-9708-DAF5-563A-907FF125C213}"/>
              </a:ext>
            </a:extLst>
          </p:cNvPr>
          <p:cNvSpPr/>
          <p:nvPr/>
        </p:nvSpPr>
        <p:spPr>
          <a:xfrm>
            <a:off x="2336423" y="3576073"/>
            <a:ext cx="1324080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Emanuele M. Santos – UFC</a:t>
            </a:r>
          </a:p>
        </p:txBody>
      </p:sp>
      <p:sp>
        <p:nvSpPr>
          <p:cNvPr id="49" name="Text 41">
            <a:extLst>
              <a:ext uri="{FF2B5EF4-FFF2-40B4-BE49-F238E27FC236}">
                <a16:creationId xmlns:a16="http://schemas.microsoft.com/office/drawing/2014/main" id="{1AB2FB01-2C5B-F4A1-06B0-5BEDF2662252}"/>
              </a:ext>
            </a:extLst>
          </p:cNvPr>
          <p:cNvSpPr/>
          <p:nvPr/>
        </p:nvSpPr>
        <p:spPr>
          <a:xfrm>
            <a:off x="2339233" y="3717843"/>
            <a:ext cx="2436564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Painéis, dados públicos e pré-natal regional.</a:t>
            </a: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98CE6B01-1D72-DD57-CD8F-FD8C59DE1A9A}"/>
              </a:ext>
            </a:extLst>
          </p:cNvPr>
          <p:cNvSpPr/>
          <p:nvPr/>
        </p:nvSpPr>
        <p:spPr>
          <a:xfrm>
            <a:off x="10366045" y="4970264"/>
            <a:ext cx="50006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>
                <a:solidFill>
                  <a:srgbClr val="00AEE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</a:t>
            </a:r>
            <a:endParaRPr lang="en-US" sz="70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85F99D60-2A17-9A43-C2C2-6F4495A29993}"/>
              </a:ext>
            </a:extLst>
          </p:cNvPr>
          <p:cNvSpPr/>
          <p:nvPr/>
        </p:nvSpPr>
        <p:spPr>
          <a:xfrm>
            <a:off x="2336423" y="2440546"/>
            <a:ext cx="165783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Equipe Técnica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53" name="Text 46">
            <a:extLst>
              <a:ext uri="{FF2B5EF4-FFF2-40B4-BE49-F238E27FC236}">
                <a16:creationId xmlns:a16="http://schemas.microsoft.com/office/drawing/2014/main" id="{B3ACC7EF-3648-9FC1-8B7F-213E8FC6D214}"/>
              </a:ext>
            </a:extLst>
          </p:cNvPr>
          <p:cNvSpPr/>
          <p:nvPr/>
        </p:nvSpPr>
        <p:spPr>
          <a:xfrm>
            <a:off x="2354724" y="3915636"/>
            <a:ext cx="6648939" cy="1087092"/>
          </a:xfrm>
          <a:prstGeom prst="rect">
            <a:avLst/>
          </a:prstGeom>
          <a:noFill/>
          <a:ln/>
        </p:spPr>
        <p:txBody>
          <a:bodyPr wrap="square" lIns="0" tIns="93599" rIns="0" bIns="0" rtlCol="0" anchor="t">
            <a:spAutoFit/>
          </a:bodyPr>
          <a:lstStyle/>
          <a:p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</a:rPr>
              <a:t>Unidades RUTE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</a:rPr>
              <a:t>participantes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</a:rPr>
              <a:t>: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SIGs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 (</a:t>
            </a: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Special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Interest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Groups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) da RUTE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Centro de Neuroproteção Infantil (CNI) - MEJC/UFRN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Rede de UTIs Inteligentes: Iniciativa do Ministério da Saúde com participação da </a:t>
            </a:r>
            <a:r>
              <a:rPr lang="pt-BR" sz="1050" err="1">
                <a:latin typeface="Barlow" pitchFamily="34" charset="0"/>
                <a:ea typeface="Barlow" pitchFamily="34" charset="-122"/>
                <a:cs typeface="Barlow" pitchFamily="34" charset="-120"/>
              </a:rPr>
              <a:t>Ebserh</a:t>
            </a: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Gestão de Sustentabilidade (ESG) - MEJC/UFRN</a:t>
            </a:r>
          </a:p>
          <a:p>
            <a:pPr marL="228600" indent="-228600" algn="l">
              <a:buFont typeface="Arial" panose="020B0604020202020204" pitchFamily="34" charset="0"/>
              <a:buChar char="•"/>
            </a:pPr>
            <a:r>
              <a:rPr lang="pt-BR" sz="1050">
                <a:latin typeface="Barlow" pitchFamily="34" charset="0"/>
                <a:ea typeface="Barlow" pitchFamily="34" charset="-122"/>
                <a:cs typeface="Barlow" pitchFamily="34" charset="-120"/>
              </a:rPr>
              <a:t>Núcleos de Avaliação de Tecnologias em Saúde (NATS)</a:t>
            </a:r>
            <a:r>
              <a:rPr lang="en-US" sz="1050">
                <a:latin typeface="Barlow" pitchFamily="34" charset="0"/>
                <a:ea typeface="Barlow" pitchFamily="34" charset="-122"/>
                <a:cs typeface="Barlow" pitchFamily="34" charset="-120"/>
              </a:rPr>
              <a:t>.</a:t>
            </a:r>
            <a:endParaRPr lang="en-US" sz="1050"/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FF82E77D-37C2-555A-3E12-88D8D0BF3657}"/>
              </a:ext>
            </a:extLst>
          </p:cNvPr>
          <p:cNvSpPr/>
          <p:nvPr/>
        </p:nvSpPr>
        <p:spPr>
          <a:xfrm>
            <a:off x="3538800" y="1881858"/>
            <a:ext cx="90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" name="Shape 9">
            <a:extLst>
              <a:ext uri="{FF2B5EF4-FFF2-40B4-BE49-F238E27FC236}">
                <a16:creationId xmlns:a16="http://schemas.microsoft.com/office/drawing/2014/main" id="{05DB1263-EEC7-4329-36BB-537B901AF226}"/>
              </a:ext>
            </a:extLst>
          </p:cNvPr>
          <p:cNvSpPr/>
          <p:nvPr/>
        </p:nvSpPr>
        <p:spPr>
          <a:xfrm>
            <a:off x="3538800" y="1859876"/>
            <a:ext cx="904154" cy="35902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7" name="Text 10">
            <a:extLst>
              <a:ext uri="{FF2B5EF4-FFF2-40B4-BE49-F238E27FC236}">
                <a16:creationId xmlns:a16="http://schemas.microsoft.com/office/drawing/2014/main" id="{2AD889BD-B26C-9DAA-FDF7-815E511D9916}"/>
              </a:ext>
            </a:extLst>
          </p:cNvPr>
          <p:cNvSpPr/>
          <p:nvPr/>
        </p:nvSpPr>
        <p:spPr>
          <a:xfrm>
            <a:off x="3538801" y="1911165"/>
            <a:ext cx="904154" cy="287771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2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UFRJ</a:t>
            </a:r>
            <a:endParaRPr lang="en-US" sz="1200"/>
          </a:p>
        </p:txBody>
      </p:sp>
      <p:sp>
        <p:nvSpPr>
          <p:cNvPr id="8" name="Shape 11">
            <a:extLst>
              <a:ext uri="{FF2B5EF4-FFF2-40B4-BE49-F238E27FC236}">
                <a16:creationId xmlns:a16="http://schemas.microsoft.com/office/drawing/2014/main" id="{4C780103-8A41-A280-7EA5-39F26A64D9A6}"/>
              </a:ext>
            </a:extLst>
          </p:cNvPr>
          <p:cNvSpPr/>
          <p:nvPr/>
        </p:nvSpPr>
        <p:spPr>
          <a:xfrm>
            <a:off x="4536497" y="1874847"/>
            <a:ext cx="904152" cy="407012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25" name="Text 13">
            <a:extLst>
              <a:ext uri="{FF2B5EF4-FFF2-40B4-BE49-F238E27FC236}">
                <a16:creationId xmlns:a16="http://schemas.microsoft.com/office/drawing/2014/main" id="{7CBAB636-3FA2-9EAA-240C-BF7115CDCCFE}"/>
              </a:ext>
            </a:extLst>
          </p:cNvPr>
          <p:cNvSpPr/>
          <p:nvPr/>
        </p:nvSpPr>
        <p:spPr>
          <a:xfrm>
            <a:off x="4536497" y="1894429"/>
            <a:ext cx="904155" cy="287771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2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UFC</a:t>
            </a:r>
            <a:endParaRPr lang="en-US" sz="1200"/>
          </a:p>
        </p:txBody>
      </p:sp>
      <p:sp>
        <p:nvSpPr>
          <p:cNvPr id="26" name="Shape 14">
            <a:extLst>
              <a:ext uri="{FF2B5EF4-FFF2-40B4-BE49-F238E27FC236}">
                <a16:creationId xmlns:a16="http://schemas.microsoft.com/office/drawing/2014/main" id="{A78BB4FA-CB05-54EB-21C4-A7ACF2AC9A27}"/>
              </a:ext>
            </a:extLst>
          </p:cNvPr>
          <p:cNvSpPr/>
          <p:nvPr/>
        </p:nvSpPr>
        <p:spPr>
          <a:xfrm>
            <a:off x="5541712" y="1855301"/>
            <a:ext cx="896828" cy="428990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0" name="Text 16">
            <a:extLst>
              <a:ext uri="{FF2B5EF4-FFF2-40B4-BE49-F238E27FC236}">
                <a16:creationId xmlns:a16="http://schemas.microsoft.com/office/drawing/2014/main" id="{CE217B0D-5FCF-3B95-C93F-9B42C36BCF69}"/>
              </a:ext>
            </a:extLst>
          </p:cNvPr>
          <p:cNvSpPr/>
          <p:nvPr/>
        </p:nvSpPr>
        <p:spPr>
          <a:xfrm>
            <a:off x="5512405" y="1899261"/>
            <a:ext cx="955442" cy="287771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2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IFPI</a:t>
            </a:r>
            <a:endParaRPr lang="en-US" sz="1200"/>
          </a:p>
        </p:txBody>
      </p:sp>
      <p:sp>
        <p:nvSpPr>
          <p:cNvPr id="31" name="Shape 17">
            <a:extLst>
              <a:ext uri="{FF2B5EF4-FFF2-40B4-BE49-F238E27FC236}">
                <a16:creationId xmlns:a16="http://schemas.microsoft.com/office/drawing/2014/main" id="{5EE13680-1E66-21F0-FF4B-0D214CD1A9C4}"/>
              </a:ext>
            </a:extLst>
          </p:cNvPr>
          <p:cNvSpPr/>
          <p:nvPr/>
        </p:nvSpPr>
        <p:spPr>
          <a:xfrm>
            <a:off x="2362682" y="187880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32" name="Shape 18">
            <a:extLst>
              <a:ext uri="{FF2B5EF4-FFF2-40B4-BE49-F238E27FC236}">
                <a16:creationId xmlns:a16="http://schemas.microsoft.com/office/drawing/2014/main" id="{2903E479-9B32-2D8B-CB8F-DE4C0364E147}"/>
              </a:ext>
            </a:extLst>
          </p:cNvPr>
          <p:cNvSpPr/>
          <p:nvPr/>
        </p:nvSpPr>
        <p:spPr>
          <a:xfrm>
            <a:off x="2362710" y="1866552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5" name="Text 19">
            <a:extLst>
              <a:ext uri="{FF2B5EF4-FFF2-40B4-BE49-F238E27FC236}">
                <a16:creationId xmlns:a16="http://schemas.microsoft.com/office/drawing/2014/main" id="{BA184C66-FF83-AD9E-4191-63A9694FCC8E}"/>
              </a:ext>
            </a:extLst>
          </p:cNvPr>
          <p:cNvSpPr/>
          <p:nvPr/>
        </p:nvSpPr>
        <p:spPr>
          <a:xfrm>
            <a:off x="2362710" y="1866552"/>
            <a:ext cx="1080000" cy="287771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2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UFRN</a:t>
            </a:r>
            <a:endParaRPr lang="en-US" sz="1200"/>
          </a:p>
        </p:txBody>
      </p:sp>
      <p:sp>
        <p:nvSpPr>
          <p:cNvPr id="36" name="Shape 20">
            <a:extLst>
              <a:ext uri="{FF2B5EF4-FFF2-40B4-BE49-F238E27FC236}">
                <a16:creationId xmlns:a16="http://schemas.microsoft.com/office/drawing/2014/main" id="{A4F68BA4-15D5-0EBC-A624-4E4765B2FE8F}"/>
              </a:ext>
            </a:extLst>
          </p:cNvPr>
          <p:cNvSpPr/>
          <p:nvPr/>
        </p:nvSpPr>
        <p:spPr>
          <a:xfrm>
            <a:off x="7536780" y="185899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7" name="Shape 21">
            <a:extLst>
              <a:ext uri="{FF2B5EF4-FFF2-40B4-BE49-F238E27FC236}">
                <a16:creationId xmlns:a16="http://schemas.microsoft.com/office/drawing/2014/main" id="{126A34D0-798B-6448-A7A4-96004A97BDF3}"/>
              </a:ext>
            </a:extLst>
          </p:cNvPr>
          <p:cNvSpPr/>
          <p:nvPr/>
        </p:nvSpPr>
        <p:spPr>
          <a:xfrm>
            <a:off x="7536780" y="1859864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40" name="Text 22">
            <a:extLst>
              <a:ext uri="{FF2B5EF4-FFF2-40B4-BE49-F238E27FC236}">
                <a16:creationId xmlns:a16="http://schemas.microsoft.com/office/drawing/2014/main" id="{2762BD82-0583-3633-8018-AAB0B8EAB6C4}"/>
              </a:ext>
            </a:extLst>
          </p:cNvPr>
          <p:cNvSpPr/>
          <p:nvPr/>
        </p:nvSpPr>
        <p:spPr>
          <a:xfrm>
            <a:off x="7536780" y="1858996"/>
            <a:ext cx="1080000" cy="287771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2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UFAL</a:t>
            </a:r>
            <a:endParaRPr lang="en-US" sz="1200"/>
          </a:p>
        </p:txBody>
      </p:sp>
      <p:sp>
        <p:nvSpPr>
          <p:cNvPr id="9" name="Text 36">
            <a:extLst>
              <a:ext uri="{FF2B5EF4-FFF2-40B4-BE49-F238E27FC236}">
                <a16:creationId xmlns:a16="http://schemas.microsoft.com/office/drawing/2014/main" id="{83EB98C0-6E09-0AF6-5357-D09F3DEE01D4}"/>
              </a:ext>
            </a:extLst>
          </p:cNvPr>
          <p:cNvSpPr/>
          <p:nvPr/>
        </p:nvSpPr>
        <p:spPr>
          <a:xfrm>
            <a:off x="5679194" y="3599740"/>
            <a:ext cx="1239122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Richardson Leão – UFRN</a:t>
            </a:r>
          </a:p>
        </p:txBody>
      </p:sp>
      <p:sp>
        <p:nvSpPr>
          <p:cNvPr id="10" name="Text 37">
            <a:extLst>
              <a:ext uri="{FF2B5EF4-FFF2-40B4-BE49-F238E27FC236}">
                <a16:creationId xmlns:a16="http://schemas.microsoft.com/office/drawing/2014/main" id="{2A9F13FD-8FFC-E8F4-A1DE-69A59CA2F6D7}"/>
              </a:ext>
            </a:extLst>
          </p:cNvPr>
          <p:cNvSpPr/>
          <p:nvPr/>
        </p:nvSpPr>
        <p:spPr>
          <a:xfrm>
            <a:off x="5679194" y="3706330"/>
            <a:ext cx="2725105" cy="13234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pt-BR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EEG/NIRS, IoT e IA embarcada neonatal.</a:t>
            </a:r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A063ACB-1C32-00FB-7862-45850E59E9B1}"/>
              </a:ext>
            </a:extLst>
          </p:cNvPr>
          <p:cNvSpPr/>
          <p:nvPr/>
        </p:nvSpPr>
        <p:spPr>
          <a:xfrm>
            <a:off x="5531437" y="1860066"/>
            <a:ext cx="904154" cy="35902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3" name="Shape 9">
            <a:extLst>
              <a:ext uri="{FF2B5EF4-FFF2-40B4-BE49-F238E27FC236}">
                <a16:creationId xmlns:a16="http://schemas.microsoft.com/office/drawing/2014/main" id="{049A2697-755F-882A-97AC-DEA119DB1384}"/>
              </a:ext>
            </a:extLst>
          </p:cNvPr>
          <p:cNvSpPr/>
          <p:nvPr/>
        </p:nvSpPr>
        <p:spPr>
          <a:xfrm>
            <a:off x="4535070" y="1859876"/>
            <a:ext cx="904154" cy="35902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Shape 14">
            <a:extLst>
              <a:ext uri="{FF2B5EF4-FFF2-40B4-BE49-F238E27FC236}">
                <a16:creationId xmlns:a16="http://schemas.microsoft.com/office/drawing/2014/main" id="{8048B05B-88D0-F73E-E38F-66A59006E28A}"/>
              </a:ext>
            </a:extLst>
          </p:cNvPr>
          <p:cNvSpPr/>
          <p:nvPr/>
        </p:nvSpPr>
        <p:spPr>
          <a:xfrm>
            <a:off x="6538173" y="1855301"/>
            <a:ext cx="896828" cy="428990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15" name="Text 16">
            <a:extLst>
              <a:ext uri="{FF2B5EF4-FFF2-40B4-BE49-F238E27FC236}">
                <a16:creationId xmlns:a16="http://schemas.microsoft.com/office/drawing/2014/main" id="{D61E33BC-C585-C639-7C5D-C183C39CAF9B}"/>
              </a:ext>
            </a:extLst>
          </p:cNvPr>
          <p:cNvSpPr/>
          <p:nvPr/>
        </p:nvSpPr>
        <p:spPr>
          <a:xfrm>
            <a:off x="6508866" y="1899261"/>
            <a:ext cx="955442" cy="287771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200" b="1" err="1">
                <a:solidFill>
                  <a:srgbClr val="132B3A"/>
                </a:solidFill>
                <a:ea typeface="+mn-lt"/>
                <a:cs typeface="+mn-lt"/>
              </a:rPr>
              <a:t>ICe</a:t>
            </a:r>
            <a:r>
              <a:rPr lang="en-US" sz="1200" b="1">
                <a:solidFill>
                  <a:srgbClr val="132B3A"/>
                </a:solidFill>
                <a:ea typeface="+mn-lt"/>
                <a:cs typeface="+mn-lt"/>
              </a:rPr>
              <a:t>-UFRN</a:t>
            </a:r>
            <a:endParaRPr lang="pt-BR" b="1">
              <a:ea typeface="Calibri"/>
              <a:cs typeface="Calibri"/>
            </a:endParaRPr>
          </a:p>
        </p:txBody>
      </p:sp>
      <p:sp>
        <p:nvSpPr>
          <p:cNvPr id="16" name="Shape 9">
            <a:extLst>
              <a:ext uri="{FF2B5EF4-FFF2-40B4-BE49-F238E27FC236}">
                <a16:creationId xmlns:a16="http://schemas.microsoft.com/office/drawing/2014/main" id="{06D9C83C-6971-DF49-866B-70E266DFD9E9}"/>
              </a:ext>
            </a:extLst>
          </p:cNvPr>
          <p:cNvSpPr/>
          <p:nvPr/>
        </p:nvSpPr>
        <p:spPr>
          <a:xfrm>
            <a:off x="6527898" y="1860066"/>
            <a:ext cx="904154" cy="35902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0153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7078D7-609D-4255-9DC5-D9602449B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>
                <a:solidFill>
                  <a:srgbClr val="00AAE6"/>
                </a:solidFill>
                <a:ea typeface="+mn-ea"/>
                <a:cs typeface="+mn-cs"/>
              </a:rPr>
              <a:t>Agenda</a:t>
            </a:r>
            <a:endParaRPr lang="pt-BR" sz="1800" dirty="0">
              <a:solidFill>
                <a:srgbClr val="00AAE6"/>
              </a:solidFill>
              <a:ea typeface="+mn-ea"/>
              <a:cs typeface="+mn-cs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78DE5-8346-4AEE-BB49-CADEE8869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BBE8542B-02D8-46FF-AFE5-91A8C3453D27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60050975"/>
              </p:ext>
            </p:extLst>
          </p:nvPr>
        </p:nvGraphicFramePr>
        <p:xfrm>
          <a:off x="2266461" y="1168855"/>
          <a:ext cx="6083060" cy="303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505227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AAF91-40C7-0182-8785-4BAEC916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815F966-2E08-106F-51B9-777B867F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Redes de Colaboração em Saúde Digital</a:t>
            </a:r>
            <a:endParaRPr lang="en-US"/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91B9FDF-D0B3-0962-48F5-6BD57ED570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lIns="91440" tIns="45720" rIns="91440" bIns="45720" anchor="t"/>
          <a:lstStyle/>
          <a:p>
            <a:r>
              <a:rPr lang="pt-BR" dirty="0">
                <a:latin typeface="Barlow"/>
              </a:rPr>
              <a:t>CareNet.AI: Rede Colaborativa de Serviços Inteligentes para Cuidado em Saúde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A26F2F1F-8BBB-D524-FB69-04AFB0BD4928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lIns="91440" tIns="45720" rIns="91440" bIns="45720" anchor="t"/>
          <a:lstStyle/>
          <a:p>
            <a:r>
              <a:rPr lang="pt-BR" dirty="0"/>
              <a:t> </a:t>
            </a:r>
          </a:p>
        </p:txBody>
      </p:sp>
      <p:sp>
        <p:nvSpPr>
          <p:cNvPr id="25" name="Text 23">
            <a:extLst>
              <a:ext uri="{FF2B5EF4-FFF2-40B4-BE49-F238E27FC236}">
                <a16:creationId xmlns:a16="http://schemas.microsoft.com/office/drawing/2014/main" id="{DC70EE1D-B9F8-EEF3-AAAE-7EF5390A87E3}"/>
              </a:ext>
            </a:extLst>
          </p:cNvPr>
          <p:cNvSpPr/>
          <p:nvPr/>
        </p:nvSpPr>
        <p:spPr>
          <a:xfrm>
            <a:off x="6662125" y="3237550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0" name="Text 28">
            <a:extLst>
              <a:ext uri="{FF2B5EF4-FFF2-40B4-BE49-F238E27FC236}">
                <a16:creationId xmlns:a16="http://schemas.microsoft.com/office/drawing/2014/main" id="{769EE9D7-78A7-B7DD-10F7-F8A988392B6C}"/>
              </a:ext>
            </a:extLst>
          </p:cNvPr>
          <p:cNvSpPr/>
          <p:nvPr/>
        </p:nvSpPr>
        <p:spPr>
          <a:xfrm>
            <a:off x="6654939" y="4361252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3" name="Text 31">
            <a:extLst>
              <a:ext uri="{FF2B5EF4-FFF2-40B4-BE49-F238E27FC236}">
                <a16:creationId xmlns:a16="http://schemas.microsoft.com/office/drawing/2014/main" id="{83B324D0-E5FC-2A6F-B453-088404A682CF}"/>
              </a:ext>
            </a:extLst>
          </p:cNvPr>
          <p:cNvSpPr/>
          <p:nvPr/>
        </p:nvSpPr>
        <p:spPr>
          <a:xfrm>
            <a:off x="6662125" y="4940665"/>
            <a:ext cx="65" cy="1177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9600"/>
              </a:lnSpc>
              <a:buNone/>
            </a:pPr>
            <a:endParaRPr lang="en-US" sz="8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1F78872-A754-245A-0C8B-6A2689D0198F}"/>
              </a:ext>
            </a:extLst>
          </p:cNvPr>
          <p:cNvSpPr txBox="1"/>
          <p:nvPr/>
        </p:nvSpPr>
        <p:spPr>
          <a:xfrm>
            <a:off x="2263733" y="1851808"/>
            <a:ext cx="6093283" cy="26930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indent="0" algn="l" rtl="0"/>
            <a:r>
              <a:rPr lang="en-US" sz="1200" spc="1" dirty="0">
                <a:solidFill>
                  <a:srgbClr val="00A6D6"/>
                </a:solidFill>
                <a:latin typeface="Barlow"/>
                <a:ea typeface="Inter ExtraBold"/>
                <a:cs typeface="Inter ExtraBold"/>
              </a:rPr>
              <a:t>OBJETIVOS</a:t>
            </a:r>
          </a:p>
          <a:p>
            <a:r>
              <a:rPr lang="pt-BR" sz="12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Apoiar decisão clínica com IA reutilizável</a:t>
            </a:r>
            <a:endParaRPr lang="pt-BR" dirty="0"/>
          </a:p>
          <a:p>
            <a:r>
              <a:rPr lang="pt-BR" sz="1100" dirty="0">
                <a:solidFill>
                  <a:srgbClr val="1F2937"/>
                </a:solidFill>
                <a:latin typeface="Barlow"/>
                <a:ea typeface="Calibri"/>
                <a:cs typeface="Calibri"/>
              </a:rPr>
              <a:t>Estruturar uma rede de agentes e serviços de inteligência artificial capazes de apoiar triagem, interpretação clínica e organização do conhecimento para uso em ambientes digitais de saúde.</a:t>
            </a:r>
            <a:endParaRPr lang="pt-BR" dirty="0">
              <a:solidFill>
                <a:srgbClr val="000000"/>
              </a:solidFill>
              <a:latin typeface="Calibri" panose="020F0502020204030204"/>
              <a:ea typeface="Calibri"/>
              <a:cs typeface="Calibri"/>
            </a:endParaRPr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PROPOSTA TÉCNICA</a:t>
            </a:r>
            <a:endParaRPr lang="pt-BR" sz="1200" dirty="0">
              <a:latin typeface="Barlow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Serviços modulares integráveis</a:t>
            </a:r>
            <a:endParaRPr lang="pt-BR" dirty="0"/>
          </a:p>
          <a:p>
            <a:pPr marL="171450" indent="-171450">
              <a:buFont typeface="Wingdings"/>
              <a:buChar char="ü"/>
            </a:pP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Organizar agentes clínicos, classificadores e módulos de conhecimento em uma arquitetura de APIs;</a:t>
            </a:r>
            <a:endParaRPr lang="pt-BR" dirty="0">
              <a:solidFill>
                <a:srgbClr val="000000"/>
              </a:solidFill>
              <a:latin typeface="Calibri" panose="020F0502020204030204"/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Rastreabilidade e avaliação de desempenho;</a:t>
            </a:r>
            <a:endParaRPr lang="pt-BR" dirty="0">
              <a:solidFill>
                <a:srgbClr val="000000"/>
              </a:solidFill>
              <a:latin typeface="Calibri"/>
              <a:ea typeface="+mn-lt"/>
              <a:cs typeface="+mn-lt"/>
            </a:endParaRPr>
          </a:p>
          <a:p>
            <a:pPr marL="171450" indent="-171450">
              <a:buFont typeface="Wingdings"/>
              <a:buChar char="ü"/>
            </a:pP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Possibilidade de integração com serviços digitais do SUS.</a:t>
            </a:r>
            <a:endParaRPr lang="pt-BR" dirty="0">
              <a:ea typeface="Calibri" panose="020F0502020204030204"/>
              <a:cs typeface="Calibri" panose="020F0502020204030204"/>
            </a:endParaRPr>
          </a:p>
          <a:p>
            <a:endParaRPr lang="pt-BR" sz="1100" dirty="0">
              <a:solidFill>
                <a:srgbClr val="1F2937"/>
              </a:solidFill>
              <a:latin typeface="Barlow"/>
              <a:ea typeface="Calibri"/>
              <a:cs typeface="Calibri"/>
            </a:endParaRPr>
          </a:p>
          <a:p>
            <a:r>
              <a:rPr lang="pt-BR" sz="1200" dirty="0">
                <a:solidFill>
                  <a:srgbClr val="00A6D6"/>
                </a:solidFill>
                <a:latin typeface="Barlow"/>
                <a:ea typeface="+mn-lt"/>
                <a:cs typeface="+mn-lt"/>
              </a:rPr>
              <a:t>TECNOLOGIAS E INOVAÇÃO</a:t>
            </a:r>
            <a:endParaRPr lang="pt-BR" sz="1200" dirty="0">
              <a:latin typeface="Barlow"/>
              <a:ea typeface="+mn-lt"/>
              <a:cs typeface="+mn-lt"/>
            </a:endParaRPr>
          </a:p>
          <a:p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IA generativa, RAG/</a:t>
            </a:r>
            <a:r>
              <a:rPr lang="pt-BR" sz="1100" b="1" dirty="0" err="1">
                <a:solidFill>
                  <a:srgbClr val="083B66"/>
                </a:solidFill>
                <a:latin typeface="Barlow"/>
                <a:ea typeface="+mn-lt"/>
                <a:cs typeface="+mn-lt"/>
              </a:rPr>
              <a:t>KaaS</a:t>
            </a:r>
            <a:r>
              <a:rPr lang="pt-BR" sz="1100" b="1" dirty="0">
                <a:solidFill>
                  <a:srgbClr val="083B66"/>
                </a:solidFill>
                <a:latin typeface="Barlow"/>
                <a:ea typeface="+mn-lt"/>
                <a:cs typeface="+mn-lt"/>
              </a:rPr>
              <a:t>, classificadores clínicos, APIs de IA </a:t>
            </a:r>
            <a:r>
              <a:rPr lang="pt-BR" sz="1100" dirty="0">
                <a:solidFill>
                  <a:srgbClr val="1F2937"/>
                </a:solidFill>
                <a:latin typeface="Barlow"/>
                <a:ea typeface="+mn-lt"/>
                <a:cs typeface="+mn-lt"/>
              </a:rPr>
              <a:t>e mecanismos de avaliação contínua dos modelos.</a:t>
            </a:r>
          </a:p>
        </p:txBody>
      </p:sp>
    </p:spTree>
    <p:extLst>
      <p:ext uri="{BB962C8B-B14F-4D97-AF65-F5344CB8AC3E}">
        <p14:creationId xmlns:p14="http://schemas.microsoft.com/office/powerpoint/2010/main" val="2064278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091018CB-F7A6-BDD3-1FD0-013E285162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CareNet.AI: IA Clínica Como Serviço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83175F8-BBFE-FB7E-07CF-A69DAC014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1700"/>
              <a:t>Equipe Técnica, Pesquisadores e RUTE Vinculada</a:t>
            </a: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5C6095ED-8455-352C-A5E2-6FADADE7903A}"/>
              </a:ext>
            </a:extLst>
          </p:cNvPr>
          <p:cNvSpPr/>
          <p:nvPr/>
        </p:nvSpPr>
        <p:spPr>
          <a:xfrm>
            <a:off x="2357901" y="1557279"/>
            <a:ext cx="2451052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Instituições</a:t>
            </a: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kern="0" spc="1" err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Participantes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521FBD52-ABEB-B4EF-3ECE-EDA4F9C66454}"/>
              </a:ext>
            </a:extLst>
          </p:cNvPr>
          <p:cNvSpPr/>
          <p:nvPr/>
        </p:nvSpPr>
        <p:spPr>
          <a:xfrm>
            <a:off x="2336423" y="1889280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10" name="Shape 9">
            <a:extLst>
              <a:ext uri="{FF2B5EF4-FFF2-40B4-BE49-F238E27FC236}">
                <a16:creationId xmlns:a16="http://schemas.microsoft.com/office/drawing/2014/main" id="{A6286E90-59CB-F45B-DAEE-7E60A6BB0C9C}"/>
              </a:ext>
            </a:extLst>
          </p:cNvPr>
          <p:cNvSpPr/>
          <p:nvPr/>
        </p:nvSpPr>
        <p:spPr>
          <a:xfrm>
            <a:off x="2336423" y="1889280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90E9C916-A3C8-6B9E-C553-E4FCA146AD40}"/>
              </a:ext>
            </a:extLst>
          </p:cNvPr>
          <p:cNvSpPr/>
          <p:nvPr/>
        </p:nvSpPr>
        <p:spPr>
          <a:xfrm>
            <a:off x="2336424" y="1889280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IFPB</a:t>
            </a:r>
            <a:endParaRPr lang="en-US" sz="1150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64E597B9-5661-F545-BA2C-89FEE181462B}"/>
              </a:ext>
            </a:extLst>
          </p:cNvPr>
          <p:cNvSpPr/>
          <p:nvPr/>
        </p:nvSpPr>
        <p:spPr>
          <a:xfrm>
            <a:off x="3583427" y="188959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13" name="Shape 12">
            <a:extLst>
              <a:ext uri="{FF2B5EF4-FFF2-40B4-BE49-F238E27FC236}">
                <a16:creationId xmlns:a16="http://schemas.microsoft.com/office/drawing/2014/main" id="{4C2E23AD-9502-46FC-5105-9BAFD2A385E4}"/>
              </a:ext>
            </a:extLst>
          </p:cNvPr>
          <p:cNvSpPr/>
          <p:nvPr/>
        </p:nvSpPr>
        <p:spPr>
          <a:xfrm>
            <a:off x="3583427" y="188959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89A4E569-61CF-8D3C-D16D-D408A53813CF}"/>
              </a:ext>
            </a:extLst>
          </p:cNvPr>
          <p:cNvSpPr/>
          <p:nvPr/>
        </p:nvSpPr>
        <p:spPr>
          <a:xfrm>
            <a:off x="3583427" y="1901852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UFMG</a:t>
            </a:r>
            <a:endParaRPr lang="en-US" sz="1150"/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AA1FDD99-2C24-8C02-3C09-3F1CD807E4A8}"/>
              </a:ext>
            </a:extLst>
          </p:cNvPr>
          <p:cNvSpPr/>
          <p:nvPr/>
        </p:nvSpPr>
        <p:spPr>
          <a:xfrm>
            <a:off x="4830430" y="1884607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F521CEB3-F13C-A466-C157-E8FD7FFAF7DC}"/>
              </a:ext>
            </a:extLst>
          </p:cNvPr>
          <p:cNvSpPr/>
          <p:nvPr/>
        </p:nvSpPr>
        <p:spPr>
          <a:xfrm>
            <a:off x="4830430" y="1884607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74DFC2BF-550F-63DD-FBB8-15EA7DFCEB39}"/>
              </a:ext>
            </a:extLst>
          </p:cNvPr>
          <p:cNvSpPr/>
          <p:nvPr/>
        </p:nvSpPr>
        <p:spPr>
          <a:xfrm>
            <a:off x="4830430" y="1884607"/>
            <a:ext cx="1080000" cy="414338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15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UERJ</a:t>
            </a:r>
            <a:endParaRPr lang="en-US" sz="1150"/>
          </a:p>
        </p:txBody>
      </p:sp>
      <p:sp>
        <p:nvSpPr>
          <p:cNvPr id="18" name="Shape 17">
            <a:extLst>
              <a:ext uri="{FF2B5EF4-FFF2-40B4-BE49-F238E27FC236}">
                <a16:creationId xmlns:a16="http://schemas.microsoft.com/office/drawing/2014/main" id="{EEF06106-B1E4-5D21-A590-7A7B58589442}"/>
              </a:ext>
            </a:extLst>
          </p:cNvPr>
          <p:cNvSpPr/>
          <p:nvPr/>
        </p:nvSpPr>
        <p:spPr>
          <a:xfrm>
            <a:off x="6077433" y="1893366"/>
            <a:ext cx="1080000" cy="414338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>
              <a:latin typeface="Barlow" panose="00000500000000000000" pitchFamily="2" charset="0"/>
            </a:endParaRPr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B1B802B8-0092-68CD-F5FB-B39BBDB14628}"/>
              </a:ext>
            </a:extLst>
          </p:cNvPr>
          <p:cNvSpPr/>
          <p:nvPr/>
        </p:nvSpPr>
        <p:spPr>
          <a:xfrm>
            <a:off x="6077461" y="1881111"/>
            <a:ext cx="1080000" cy="28575"/>
          </a:xfrm>
          <a:prstGeom prst="rect">
            <a:avLst/>
          </a:prstGeom>
          <a:solidFill>
            <a:srgbClr val="00AEEF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993093CE-8CBE-804E-CAC4-7DE961D4B384}"/>
              </a:ext>
            </a:extLst>
          </p:cNvPr>
          <p:cNvSpPr/>
          <p:nvPr/>
        </p:nvSpPr>
        <p:spPr>
          <a:xfrm>
            <a:off x="6077461" y="1881111"/>
            <a:ext cx="1080000" cy="280077"/>
          </a:xfrm>
          <a:prstGeom prst="rect">
            <a:avLst/>
          </a:prstGeom>
          <a:noFill/>
          <a:ln/>
        </p:spPr>
        <p:txBody>
          <a:bodyPr wrap="square" lIns="0" tIns="102108" rIns="0" bIns="0" rtlCol="0" anchor="t">
            <a:spAutoFit/>
          </a:bodyPr>
          <a:lstStyle/>
          <a:p>
            <a:pPr algn="ctr"/>
            <a:r>
              <a:rPr lang="en-US" sz="1150">
                <a:solidFill>
                  <a:srgbClr val="132B3A"/>
                </a:solidFill>
                <a:latin typeface="Barlow ExtraBold"/>
              </a:rPr>
              <a:t>Santus UNIFESP</a:t>
            </a: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FA0F0EF0-F81E-76D6-BA4B-68FC451A3A91}"/>
              </a:ext>
            </a:extLst>
          </p:cNvPr>
          <p:cNvSpPr/>
          <p:nvPr/>
        </p:nvSpPr>
        <p:spPr>
          <a:xfrm>
            <a:off x="2336424" y="2842475"/>
            <a:ext cx="1700787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Dênio Mariz – IFPB (</a:t>
            </a:r>
            <a:r>
              <a:rPr lang="en-US" sz="900" b="1" err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Coordenação</a:t>
            </a: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)</a:t>
            </a:r>
            <a:endParaRPr lang="en-US" sz="900" b="1">
              <a:latin typeface="Barlow" panose="00000500000000000000" pitchFamily="2" charset="0"/>
            </a:endParaRPr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1070B89C-DC58-353F-3C03-DC90B12459EA}"/>
              </a:ext>
            </a:extLst>
          </p:cNvPr>
          <p:cNvSpPr/>
          <p:nvPr/>
        </p:nvSpPr>
        <p:spPr>
          <a:xfrm>
            <a:off x="2336424" y="2981945"/>
            <a:ext cx="3040897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Conhecimento-como-serviço</a:t>
            </a:r>
            <a:r>
              <a:rPr lang="en-US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e apoio à decisão clínica.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33" name="Text 28">
            <a:extLst>
              <a:ext uri="{FF2B5EF4-FFF2-40B4-BE49-F238E27FC236}">
                <a16:creationId xmlns:a16="http://schemas.microsoft.com/office/drawing/2014/main" id="{810F4D4A-B5B0-83B2-7F06-5AF1381D73CA}"/>
              </a:ext>
            </a:extLst>
          </p:cNvPr>
          <p:cNvSpPr/>
          <p:nvPr/>
        </p:nvSpPr>
        <p:spPr>
          <a:xfrm>
            <a:off x="5679194" y="2842475"/>
            <a:ext cx="1413849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Frederico Gualberto – UFMG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34" name="Text 29">
            <a:extLst>
              <a:ext uri="{FF2B5EF4-FFF2-40B4-BE49-F238E27FC236}">
                <a16:creationId xmlns:a16="http://schemas.microsoft.com/office/drawing/2014/main" id="{B4484B55-F98D-1A21-7785-D3A31CB6212C}"/>
              </a:ext>
            </a:extLst>
          </p:cNvPr>
          <p:cNvSpPr/>
          <p:nvPr/>
        </p:nvSpPr>
        <p:spPr>
          <a:xfrm>
            <a:off x="5679194" y="2974577"/>
            <a:ext cx="2725105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LLM, corpus clínico e IA aplicada à toxoplasmose.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38" name="Text 32">
            <a:extLst>
              <a:ext uri="{FF2B5EF4-FFF2-40B4-BE49-F238E27FC236}">
                <a16:creationId xmlns:a16="http://schemas.microsoft.com/office/drawing/2014/main" id="{359909D9-11D4-467E-9673-E692F3C4C162}"/>
              </a:ext>
            </a:extLst>
          </p:cNvPr>
          <p:cNvSpPr/>
          <p:nvPr/>
        </p:nvSpPr>
        <p:spPr>
          <a:xfrm>
            <a:off x="2336423" y="3264089"/>
            <a:ext cx="1368965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900" b="1">
                <a:latin typeface="Barlow" panose="00000500000000000000" pitchFamily="2" charset="0"/>
                <a:ea typeface="Barlow Bold" pitchFamily="34" charset="-122"/>
                <a:cs typeface="Barlow Bold" pitchFamily="34" charset="-120"/>
              </a:rPr>
              <a:t>Rômulo C. de Souza – UERJ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39" name="Text 33">
            <a:extLst>
              <a:ext uri="{FF2B5EF4-FFF2-40B4-BE49-F238E27FC236}">
                <a16:creationId xmlns:a16="http://schemas.microsoft.com/office/drawing/2014/main" id="{1745591F-E8A2-9902-8B01-78D5C432C369}"/>
              </a:ext>
            </a:extLst>
          </p:cNvPr>
          <p:cNvSpPr/>
          <p:nvPr/>
        </p:nvSpPr>
        <p:spPr>
          <a:xfrm>
            <a:off x="2336423" y="3372502"/>
            <a:ext cx="3040897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6400"/>
              </a:lnSpc>
              <a:buNone/>
            </a:pPr>
            <a:r>
              <a:rPr lang="en-US" sz="10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Agentes</a:t>
            </a:r>
            <a:r>
              <a:rPr lang="en-US" sz="10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conversacionais e consulta a bases DATASUS.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43" name="Text 36">
            <a:extLst>
              <a:ext uri="{FF2B5EF4-FFF2-40B4-BE49-F238E27FC236}">
                <a16:creationId xmlns:a16="http://schemas.microsoft.com/office/drawing/2014/main" id="{17884D41-F542-2939-8AF1-CCB90AE68AE8}"/>
              </a:ext>
            </a:extLst>
          </p:cNvPr>
          <p:cNvSpPr/>
          <p:nvPr/>
        </p:nvSpPr>
        <p:spPr>
          <a:xfrm>
            <a:off x="5679194" y="3287140"/>
            <a:ext cx="1708801" cy="11913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86400"/>
              </a:lnSpc>
            </a:pPr>
            <a:r>
              <a:rPr lang="en-US" sz="900" b="1">
                <a:latin typeface="Barlow"/>
                <a:ea typeface="Barlow Bold" pitchFamily="34" charset="-122"/>
                <a:cs typeface="Barlow Bold" pitchFamily="34" charset="-120"/>
              </a:rPr>
              <a:t>Claudia Galindo Novoa. – UNIFESP</a:t>
            </a:r>
            <a:endParaRPr lang="en-US" sz="900">
              <a:latin typeface="Barlow"/>
            </a:endParaRPr>
          </a:p>
        </p:txBody>
      </p:sp>
      <p:sp>
        <p:nvSpPr>
          <p:cNvPr id="44" name="Text 37">
            <a:extLst>
              <a:ext uri="{FF2B5EF4-FFF2-40B4-BE49-F238E27FC236}">
                <a16:creationId xmlns:a16="http://schemas.microsoft.com/office/drawing/2014/main" id="{F21C51D7-02D7-986B-12D4-38944791D296}"/>
              </a:ext>
            </a:extLst>
          </p:cNvPr>
          <p:cNvSpPr/>
          <p:nvPr/>
        </p:nvSpPr>
        <p:spPr>
          <a:xfrm>
            <a:off x="5679194" y="3423538"/>
            <a:ext cx="2665794" cy="13234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>
              <a:lnSpc>
                <a:spcPct val="86400"/>
              </a:lnSpc>
            </a:pP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Integração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 </a:t>
            </a: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módulo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 </a:t>
            </a: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KaaS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 Santus </a:t>
            </a:r>
            <a:r>
              <a:rPr lang="en-US" sz="1000" err="1">
                <a:latin typeface="Barlow"/>
                <a:ea typeface="Barlow" pitchFamily="34" charset="-122"/>
                <a:cs typeface="Barlow" pitchFamily="34" charset="-120"/>
              </a:rPr>
              <a:t>ao</a:t>
            </a:r>
            <a:r>
              <a:rPr lang="en-US" sz="1000">
                <a:latin typeface="Barlow"/>
                <a:ea typeface="Barlow" pitchFamily="34" charset="-122"/>
                <a:cs typeface="Barlow" pitchFamily="34" charset="-120"/>
              </a:rPr>
              <a:t> Barramento.</a:t>
            </a:r>
            <a:endParaRPr lang="en-US" sz="1000">
              <a:latin typeface="Barlow"/>
            </a:endParaRPr>
          </a:p>
        </p:txBody>
      </p:sp>
      <p:sp>
        <p:nvSpPr>
          <p:cNvPr id="51" name="Text 50">
            <a:extLst>
              <a:ext uri="{FF2B5EF4-FFF2-40B4-BE49-F238E27FC236}">
                <a16:creationId xmlns:a16="http://schemas.microsoft.com/office/drawing/2014/main" id="{21B297C3-1B5C-E2C1-6967-6C60F55CCFE2}"/>
              </a:ext>
            </a:extLst>
          </p:cNvPr>
          <p:cNvSpPr/>
          <p:nvPr/>
        </p:nvSpPr>
        <p:spPr>
          <a:xfrm>
            <a:off x="10366045" y="4970264"/>
            <a:ext cx="50006" cy="119658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700" b="1">
                <a:solidFill>
                  <a:srgbClr val="00AEEF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7</a:t>
            </a:r>
            <a:endParaRPr lang="en-US" sz="700"/>
          </a:p>
        </p:txBody>
      </p:sp>
      <p:sp>
        <p:nvSpPr>
          <p:cNvPr id="52" name="Text 7">
            <a:extLst>
              <a:ext uri="{FF2B5EF4-FFF2-40B4-BE49-F238E27FC236}">
                <a16:creationId xmlns:a16="http://schemas.microsoft.com/office/drawing/2014/main" id="{F9BEDF86-8F2A-C76F-475D-18DD87121ECF}"/>
              </a:ext>
            </a:extLst>
          </p:cNvPr>
          <p:cNvSpPr/>
          <p:nvPr/>
        </p:nvSpPr>
        <p:spPr>
          <a:xfrm>
            <a:off x="2336423" y="2528703"/>
            <a:ext cx="1657839" cy="18466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buNone/>
            </a:pPr>
            <a:r>
              <a:rPr lang="en-US" sz="1200" kern="0" spc="1">
                <a:solidFill>
                  <a:srgbClr val="00AAE6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Equipe Técnica</a:t>
            </a:r>
            <a:endParaRPr lang="en-US" sz="1200">
              <a:solidFill>
                <a:srgbClr val="00AAE6"/>
              </a:solidFill>
              <a:latin typeface="Barlow" panose="00000500000000000000" pitchFamily="2" charset="0"/>
            </a:endParaRPr>
          </a:p>
        </p:txBody>
      </p:sp>
      <p:sp>
        <p:nvSpPr>
          <p:cNvPr id="53" name="Text 46">
            <a:extLst>
              <a:ext uri="{FF2B5EF4-FFF2-40B4-BE49-F238E27FC236}">
                <a16:creationId xmlns:a16="http://schemas.microsoft.com/office/drawing/2014/main" id="{EB21F7AC-8C58-C0E2-AD4D-021311A8B41A}"/>
              </a:ext>
            </a:extLst>
          </p:cNvPr>
          <p:cNvSpPr/>
          <p:nvPr/>
        </p:nvSpPr>
        <p:spPr>
          <a:xfrm>
            <a:off x="2335920" y="3687500"/>
            <a:ext cx="6648939" cy="925510"/>
          </a:xfrm>
          <a:prstGeom prst="rect">
            <a:avLst/>
          </a:prstGeom>
          <a:noFill/>
          <a:ln/>
        </p:spPr>
        <p:txBody>
          <a:bodyPr wrap="square" lIns="0" tIns="93599" rIns="0" bIns="0" rtlCol="0" anchor="t">
            <a:spAutoFit/>
          </a:bodyPr>
          <a:lstStyle/>
          <a:p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Unidades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 RUTE </a:t>
            </a:r>
            <a:r>
              <a:rPr lang="en-US" sz="1200" kern="0" spc="1" err="1">
                <a:solidFill>
                  <a:srgbClr val="00AAE6"/>
                </a:solidFill>
                <a:latin typeface="Barlow"/>
              </a:rPr>
              <a:t>participantes</a:t>
            </a:r>
            <a:r>
              <a:rPr lang="en-US" sz="1200" kern="0" spc="1">
                <a:solidFill>
                  <a:srgbClr val="00AAE6"/>
                </a:solidFill>
                <a:latin typeface="Barlow"/>
              </a:rPr>
              <a:t>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>
                <a:latin typeface="Barlow" pitchFamily="34" charset="0"/>
                <a:ea typeface="Barlow" pitchFamily="34" charset="-122"/>
                <a:cs typeface="Barlow" pitchFamily="34" charset="-120"/>
              </a:rPr>
              <a:t>Hospital Universitário Lauro Wanderley;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Barlow"/>
                <a:ea typeface="Barlow" pitchFamily="34" charset="-122"/>
                <a:cs typeface="Barlow" pitchFamily="34" charset="-120"/>
              </a:rPr>
              <a:t>Hospital São Paulo da UNIFESP;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>
                <a:latin typeface="Barlow"/>
                <a:ea typeface="Barlow" pitchFamily="34" charset="-122"/>
                <a:cs typeface="Barlow" pitchFamily="34" charset="-120"/>
              </a:rPr>
              <a:t>Hospital Geral de Fortaleza;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050" err="1">
                <a:latin typeface="Barlow"/>
                <a:ea typeface="Barlow" pitchFamily="34" charset="-122"/>
                <a:cs typeface="Barlow" pitchFamily="34" charset="-120"/>
              </a:rPr>
              <a:t>Faculdade</a:t>
            </a:r>
            <a:r>
              <a:rPr lang="en-US" sz="1050">
                <a:latin typeface="Barlow"/>
                <a:ea typeface="Barlow" pitchFamily="34" charset="-122"/>
                <a:cs typeface="Barlow" pitchFamily="34" charset="-120"/>
              </a:rPr>
              <a:t> de Medicina da UFMG</a:t>
            </a:r>
            <a:r>
              <a:rPr lang="en-US" sz="1050">
                <a:solidFill>
                  <a:srgbClr val="506575"/>
                </a:solidFill>
                <a:latin typeface="Barlow"/>
                <a:ea typeface="Barlow" pitchFamily="34" charset="-122"/>
                <a:cs typeface="Barlow" pitchFamily="34" charset="-120"/>
              </a:rPr>
              <a:t>.</a:t>
            </a:r>
            <a:endParaRPr lang="en-US" sz="1050"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9770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60E278-C135-43E7-B6B8-2A69B16E3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Consideraçõe</a:t>
            </a:r>
            <a:r>
              <a:rPr lang="pt-BR" dirty="0"/>
              <a:t> finais</a:t>
            </a:r>
          </a:p>
        </p:txBody>
      </p:sp>
      <p:pic>
        <p:nvPicPr>
          <p:cNvPr id="10" name="Espaço Reservado para Conteúdo 9">
            <a:extLst>
              <a:ext uri="{FF2B5EF4-FFF2-40B4-BE49-F238E27FC236}">
                <a16:creationId xmlns:a16="http://schemas.microsoft.com/office/drawing/2014/main" id="{784D31DB-E35B-4949-A342-A04FAE6817C7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798819" y="-1008"/>
            <a:ext cx="7704945" cy="5144508"/>
          </a:xfr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057894B-5AEA-4AAE-92ED-65E7F4CBBB91}"/>
              </a:ext>
            </a:extLst>
          </p:cNvPr>
          <p:cNvSpPr txBox="1"/>
          <p:nvPr/>
        </p:nvSpPr>
        <p:spPr>
          <a:xfrm>
            <a:off x="299869" y="4399879"/>
            <a:ext cx="133406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pt-BR" sz="1350" dirty="0">
                <a:solidFill>
                  <a:schemeClr val="bg1"/>
                </a:solidFill>
                <a:latin typeface="Calibri" panose="020F0502020204030204"/>
              </a:rPr>
              <a:t>Imagem gerada por IA</a:t>
            </a:r>
          </a:p>
        </p:txBody>
      </p:sp>
    </p:spTree>
    <p:extLst>
      <p:ext uri="{BB962C8B-B14F-4D97-AF65-F5344CB8AC3E}">
        <p14:creationId xmlns:p14="http://schemas.microsoft.com/office/powerpoint/2010/main" val="24060361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E1B5D43-2D31-BB5B-8844-186CED838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2656" y="2008064"/>
            <a:ext cx="3013365" cy="334737"/>
          </a:xfrm>
        </p:spPr>
        <p:txBody>
          <a:bodyPr lIns="91440" tIns="45720" rIns="91440" bIns="45720" anchor="b"/>
          <a:lstStyle/>
          <a:p>
            <a:r>
              <a:rPr lang="pt-BR">
                <a:latin typeface="Barlow"/>
              </a:rPr>
              <a:t>OBRIGADA!</a:t>
            </a:r>
            <a:br>
              <a:rPr lang="pt-BR">
                <a:latin typeface="Barlow"/>
              </a:rPr>
            </a:br>
            <a:br>
              <a:rPr lang="pt-BR">
                <a:latin typeface="Barlow"/>
              </a:rPr>
            </a:br>
            <a:r>
              <a:rPr lang="pt-BR" b="0" i="1">
                <a:latin typeface="Barlow"/>
              </a:rPr>
              <a:t>Perguntas?</a:t>
            </a:r>
            <a:endParaRPr lang="pt-BR" b="0" i="1"/>
          </a:p>
        </p:txBody>
      </p:sp>
      <p:sp>
        <p:nvSpPr>
          <p:cNvPr id="6" name="Subtítulo 5">
            <a:extLst>
              <a:ext uri="{FF2B5EF4-FFF2-40B4-BE49-F238E27FC236}">
                <a16:creationId xmlns:a16="http://schemas.microsoft.com/office/drawing/2014/main" id="{AADC3C6A-1F75-A005-C9D4-BD96DBDCD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2655" y="2579565"/>
            <a:ext cx="3013364" cy="334737"/>
          </a:xfrm>
        </p:spPr>
        <p:txBody>
          <a:bodyPr lIns="91440" tIns="45720" rIns="91440" bIns="45720" anchor="t"/>
          <a:lstStyle/>
          <a:p>
            <a:r>
              <a:rPr lang="pt-BR"/>
              <a:t>michelle.wangham@rnp.br</a:t>
            </a:r>
          </a:p>
        </p:txBody>
      </p:sp>
    </p:spTree>
    <p:extLst>
      <p:ext uri="{BB962C8B-B14F-4D97-AF65-F5344CB8AC3E}">
        <p14:creationId xmlns:p14="http://schemas.microsoft.com/office/powerpoint/2010/main" val="1093675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84A2E5-B89E-4B85-8A90-E45BF3219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PPI Saúde Digital (2021)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497EE1C-6077-4F81-AC91-8DFED019F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Programa Prioritário de Interesse Nacional nas áreas de TICs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1D24D72-0B7E-4C02-9964-94446349A8EB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49591560"/>
              </p:ext>
            </p:extLst>
          </p:nvPr>
        </p:nvGraphicFramePr>
        <p:xfrm>
          <a:off x="1899202" y="1936299"/>
          <a:ext cx="7049926" cy="2762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2714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CCCDE1A-F62F-47EF-BA6D-791B9A241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AE77D7-4D43-43A7-BC82-296EC840EE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C9F9C8-5BE6-407C-89D4-D8F24E1C07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66DF1A-FC37-4B83-8FD2-9C94195A2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PPI Saúde Digital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53DDFBD-E42A-4CA6-8BC2-EDA60B0DE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Objetivos - Termo de Referência 2025-2029</a:t>
            </a:r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53514114-07C5-4580-8F93-FB5CA2E6ABBE}"/>
              </a:ext>
            </a:extLst>
          </p:cNvPr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121409740"/>
              </p:ext>
            </p:extLst>
          </p:nvPr>
        </p:nvGraphicFramePr>
        <p:xfrm>
          <a:off x="2266462" y="1808593"/>
          <a:ext cx="6510214" cy="3036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7659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157F59-1275-4CDD-90BF-9F1D30A6A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7133DF-8878-408C-9F84-05C22E6A51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23407BD-050B-467C-B362-D1429C0C2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12C4F75-2CD5-4E74-B52D-B2511E1FD6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A227B0E-1A68-494A-A6A5-236A672208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BB6B4-064B-9145-72AD-086E5AA4A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E6CC193-BBD7-291D-68CC-2620B22AA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Escopo da PU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D38B14EA-995B-62B0-F3F2-DF10D856C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062" y="1161235"/>
            <a:ext cx="6510214" cy="382360"/>
          </a:xfrm>
        </p:spPr>
        <p:txBody>
          <a:bodyPr/>
          <a:lstStyle/>
          <a:p>
            <a:r>
              <a:rPr lang="pt-BR"/>
              <a:t>Digitar o título do texto corrido</a:t>
            </a:r>
          </a:p>
        </p:txBody>
      </p:sp>
      <p:sp>
        <p:nvSpPr>
          <p:cNvPr id="2" name="Shape 2">
            <a:extLst>
              <a:ext uri="{FF2B5EF4-FFF2-40B4-BE49-F238E27FC236}">
                <a16:creationId xmlns:a16="http://schemas.microsoft.com/office/drawing/2014/main" id="{487CD577-58AE-4AC9-29D1-1DFBB3892E25}"/>
              </a:ext>
            </a:extLst>
          </p:cNvPr>
          <p:cNvSpPr/>
          <p:nvPr/>
        </p:nvSpPr>
        <p:spPr>
          <a:xfrm>
            <a:off x="2396044" y="1092577"/>
            <a:ext cx="6510214" cy="1037359"/>
          </a:xfrm>
          <a:prstGeom prst="rect">
            <a:avLst/>
          </a:prstGeom>
          <a:solidFill>
            <a:srgbClr val="F4FAFD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4" name="Image 1" descr="preencoded.png">
            <a:extLst>
              <a:ext uri="{FF2B5EF4-FFF2-40B4-BE49-F238E27FC236}">
                <a16:creationId xmlns:a16="http://schemas.microsoft.com/office/drawing/2014/main" id="{96DC4131-4A66-E828-04CD-7EAD9947D1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207" y="1227473"/>
            <a:ext cx="380773" cy="249883"/>
          </a:xfrm>
          <a:prstGeom prst="rect">
            <a:avLst/>
          </a:prstGeom>
        </p:spPr>
      </p:pic>
      <p:sp>
        <p:nvSpPr>
          <p:cNvPr id="8" name="Text 4">
            <a:extLst>
              <a:ext uri="{FF2B5EF4-FFF2-40B4-BE49-F238E27FC236}">
                <a16:creationId xmlns:a16="http://schemas.microsoft.com/office/drawing/2014/main" id="{D718BE42-7541-A070-1AED-2AF8BFBFAC50}"/>
              </a:ext>
            </a:extLst>
          </p:cNvPr>
          <p:cNvSpPr/>
          <p:nvPr/>
        </p:nvSpPr>
        <p:spPr>
          <a:xfrm>
            <a:off x="2933980" y="1171234"/>
            <a:ext cx="5972277" cy="82054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108000"/>
              </a:lnSpc>
              <a:buNone/>
            </a:pPr>
            <a:r>
              <a:rPr lang="en-US" sz="1700">
                <a:latin typeface="Barlow" pitchFamily="2" charset="77"/>
              </a:rPr>
              <a:t>Define o Programa Redes de Colaboração em </a:t>
            </a:r>
            <a:r>
              <a:rPr lang="en-US" sz="1700" err="1">
                <a:latin typeface="Barlow" pitchFamily="2" charset="77"/>
              </a:rPr>
              <a:t>Saúde</a:t>
            </a:r>
            <a:r>
              <a:rPr lang="en-US" sz="1700">
                <a:latin typeface="Barlow" pitchFamily="2" charset="77"/>
              </a:rPr>
              <a:t> Digital, que tem como objetivo a realização de chamada pública para a seleção de projetos de P&amp;D em </a:t>
            </a:r>
            <a:r>
              <a:rPr lang="en-US" sz="1700" err="1">
                <a:latin typeface="Barlow" pitchFamily="2" charset="77"/>
              </a:rPr>
              <a:t>Saúde</a:t>
            </a:r>
            <a:r>
              <a:rPr lang="en-US" sz="1700">
                <a:latin typeface="Barlow" pitchFamily="2" charset="77"/>
              </a:rPr>
              <a:t> Digital.</a:t>
            </a:r>
          </a:p>
        </p:txBody>
      </p:sp>
      <p:sp>
        <p:nvSpPr>
          <p:cNvPr id="9" name="Shape 5">
            <a:extLst>
              <a:ext uri="{FF2B5EF4-FFF2-40B4-BE49-F238E27FC236}">
                <a16:creationId xmlns:a16="http://schemas.microsoft.com/office/drawing/2014/main" id="{16B05D4F-5F1E-662D-E3A8-09B626E786C3}"/>
              </a:ext>
            </a:extLst>
          </p:cNvPr>
          <p:cNvSpPr/>
          <p:nvPr/>
        </p:nvSpPr>
        <p:spPr>
          <a:xfrm>
            <a:off x="2495062" y="2382177"/>
            <a:ext cx="3018014" cy="616148"/>
          </a:xfrm>
          <a:prstGeom prst="rect">
            <a:avLst/>
          </a:prstGeom>
          <a:solidFill>
            <a:srgbClr val="EAF7FC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0" name="Image 2" descr="preencoded.png">
            <a:extLst>
              <a:ext uri="{FF2B5EF4-FFF2-40B4-BE49-F238E27FC236}">
                <a16:creationId xmlns:a16="http://schemas.microsoft.com/office/drawing/2014/main" id="{D2AFF884-C321-4EE8-40F7-C2CB5DD30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207" y="2423115"/>
            <a:ext cx="306414" cy="225778"/>
          </a:xfrm>
          <a:prstGeom prst="rect">
            <a:avLst/>
          </a:prstGeom>
        </p:spPr>
      </p:pic>
      <p:sp>
        <p:nvSpPr>
          <p:cNvPr id="11" name="Text 6">
            <a:extLst>
              <a:ext uri="{FF2B5EF4-FFF2-40B4-BE49-F238E27FC236}">
                <a16:creationId xmlns:a16="http://schemas.microsoft.com/office/drawing/2014/main" id="{E8F36B37-84AD-1E4A-D2CB-0DDC2406E83D}"/>
              </a:ext>
            </a:extLst>
          </p:cNvPr>
          <p:cNvSpPr/>
          <p:nvPr/>
        </p:nvSpPr>
        <p:spPr>
          <a:xfrm>
            <a:off x="2823878" y="2382175"/>
            <a:ext cx="2833473" cy="461969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err="1">
                <a:solidFill>
                  <a:srgbClr val="00AAE6"/>
                </a:solidFill>
                <a:latin typeface="Barlow" pitchFamily="2" charset="77"/>
              </a:rPr>
              <a:t>Criação</a:t>
            </a:r>
            <a:r>
              <a:rPr lang="en-US">
                <a:solidFill>
                  <a:srgbClr val="00AAE6"/>
                </a:solidFill>
                <a:latin typeface="Barlow" pitchFamily="2" charset="77"/>
              </a:rPr>
              <a:t> das Redes de </a:t>
            </a:r>
            <a:r>
              <a:rPr lang="en-US" err="1">
                <a:solidFill>
                  <a:srgbClr val="00AAE6"/>
                </a:solidFill>
                <a:latin typeface="Barlow" pitchFamily="2" charset="77"/>
              </a:rPr>
              <a:t>Competências</a:t>
            </a:r>
            <a:endParaRPr lang="en-US">
              <a:solidFill>
                <a:srgbClr val="00AAE6"/>
              </a:solidFill>
              <a:latin typeface="Barlow" pitchFamily="2" charset="77"/>
            </a:endParaRPr>
          </a:p>
        </p:txBody>
      </p:sp>
      <p:sp>
        <p:nvSpPr>
          <p:cNvPr id="14" name="Text 9">
            <a:extLst>
              <a:ext uri="{FF2B5EF4-FFF2-40B4-BE49-F238E27FC236}">
                <a16:creationId xmlns:a16="http://schemas.microsoft.com/office/drawing/2014/main" id="{D4040A0C-E75F-16CD-265F-190D827C4CBF}"/>
              </a:ext>
            </a:extLst>
          </p:cNvPr>
          <p:cNvSpPr/>
          <p:nvPr/>
        </p:nvSpPr>
        <p:spPr>
          <a:xfrm>
            <a:off x="2503555" y="3096383"/>
            <a:ext cx="3018013" cy="1103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Barlow"/>
              </a:rPr>
              <a:t>Chamada</a:t>
            </a:r>
            <a:r>
              <a:rPr lang="en-US" sz="1700" dirty="0">
                <a:latin typeface="Barlow"/>
              </a:rPr>
              <a:t> </a:t>
            </a:r>
            <a:r>
              <a:rPr lang="en-US" sz="1700" dirty="0" err="1">
                <a:latin typeface="Barlow"/>
              </a:rPr>
              <a:t>pública</a:t>
            </a:r>
            <a:r>
              <a:rPr lang="en-US" sz="1700" dirty="0">
                <a:latin typeface="Barlow"/>
              </a:rPr>
              <a:t> </a:t>
            </a:r>
            <a:r>
              <a:rPr lang="en-US" sz="1700" dirty="0" err="1">
                <a:latin typeface="Barlow"/>
              </a:rPr>
              <a:t>lançada</a:t>
            </a:r>
            <a:r>
              <a:rPr lang="en-US" sz="1700" dirty="0">
                <a:latin typeface="Barlow"/>
              </a:rPr>
              <a:t> em 16/06</a:t>
            </a: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Barlow"/>
              </a:rPr>
              <a:t>Resultado</a:t>
            </a:r>
            <a:r>
              <a:rPr lang="en-US" sz="1700" dirty="0">
                <a:latin typeface="Barlow"/>
              </a:rPr>
              <a:t> final em 11/11</a:t>
            </a:r>
          </a:p>
          <a:p>
            <a:pPr>
              <a:lnSpc>
                <a:spcPct val="108000"/>
              </a:lnSpc>
            </a:pPr>
            <a:endParaRPr lang="en-US" sz="1700" dirty="0">
              <a:latin typeface="Barlow" pitchFamily="2" charset="77"/>
            </a:endParaRPr>
          </a:p>
        </p:txBody>
      </p:sp>
      <p:sp>
        <p:nvSpPr>
          <p:cNvPr id="16" name="Text 10">
            <a:extLst>
              <a:ext uri="{FF2B5EF4-FFF2-40B4-BE49-F238E27FC236}">
                <a16:creationId xmlns:a16="http://schemas.microsoft.com/office/drawing/2014/main" id="{E5F78CA7-4347-A9A9-179B-CD41FBA58C8C}"/>
              </a:ext>
            </a:extLst>
          </p:cNvPr>
          <p:cNvSpPr/>
          <p:nvPr/>
        </p:nvSpPr>
        <p:spPr>
          <a:xfrm>
            <a:off x="2495060" y="3829266"/>
            <a:ext cx="2954604" cy="2555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700">
              <a:latin typeface="Barlow" pitchFamily="2" charset="77"/>
            </a:endParaRPr>
          </a:p>
        </p:txBody>
      </p:sp>
      <p:sp>
        <p:nvSpPr>
          <p:cNvPr id="17" name="Shape 11">
            <a:extLst>
              <a:ext uri="{FF2B5EF4-FFF2-40B4-BE49-F238E27FC236}">
                <a16:creationId xmlns:a16="http://schemas.microsoft.com/office/drawing/2014/main" id="{445C3CC8-B541-88EC-95FF-37FB32CBBB7D}"/>
              </a:ext>
            </a:extLst>
          </p:cNvPr>
          <p:cNvSpPr/>
          <p:nvPr/>
        </p:nvSpPr>
        <p:spPr>
          <a:xfrm>
            <a:off x="5801627" y="2382176"/>
            <a:ext cx="3018014" cy="614455"/>
          </a:xfrm>
          <a:prstGeom prst="rect">
            <a:avLst/>
          </a:prstGeom>
          <a:solidFill>
            <a:srgbClr val="EAF7FC"/>
          </a:solidFill>
          <a:ln/>
        </p:spPr>
        <p:txBody>
          <a:bodyPr/>
          <a:lstStyle/>
          <a:p>
            <a:endParaRPr lang="pt-BR"/>
          </a:p>
        </p:txBody>
      </p:sp>
      <p:pic>
        <p:nvPicPr>
          <p:cNvPr id="18" name="Image 5" descr="preencoded.png">
            <a:extLst>
              <a:ext uri="{FF2B5EF4-FFF2-40B4-BE49-F238E27FC236}">
                <a16:creationId xmlns:a16="http://schemas.microsoft.com/office/drawing/2014/main" id="{7D4B6805-A3B9-AFB7-3599-82CBEAD1D52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1613" y="2408905"/>
            <a:ext cx="325699" cy="239988"/>
          </a:xfrm>
          <a:prstGeom prst="rect">
            <a:avLst/>
          </a:prstGeom>
        </p:spPr>
      </p:pic>
      <p:sp>
        <p:nvSpPr>
          <p:cNvPr id="19" name="Text 12">
            <a:extLst>
              <a:ext uri="{FF2B5EF4-FFF2-40B4-BE49-F238E27FC236}">
                <a16:creationId xmlns:a16="http://schemas.microsoft.com/office/drawing/2014/main" id="{BD6140A0-FA49-1A26-7DF7-DCDE05457A85}"/>
              </a:ext>
            </a:extLst>
          </p:cNvPr>
          <p:cNvSpPr/>
          <p:nvPr/>
        </p:nvSpPr>
        <p:spPr>
          <a:xfrm>
            <a:off x="6089138" y="2367761"/>
            <a:ext cx="2619062" cy="498598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>
                <a:solidFill>
                  <a:srgbClr val="00AAE6"/>
                </a:solidFill>
                <a:latin typeface="Barlow" pitchFamily="2" charset="77"/>
              </a:rPr>
              <a:t>Acompanhamento das Redes</a:t>
            </a:r>
          </a:p>
        </p:txBody>
      </p:sp>
      <p:sp>
        <p:nvSpPr>
          <p:cNvPr id="22" name="Text 15">
            <a:extLst>
              <a:ext uri="{FF2B5EF4-FFF2-40B4-BE49-F238E27FC236}">
                <a16:creationId xmlns:a16="http://schemas.microsoft.com/office/drawing/2014/main" id="{7F6BAB24-CCB2-6D91-4E21-BC55DC52A590}"/>
              </a:ext>
            </a:extLst>
          </p:cNvPr>
          <p:cNvSpPr/>
          <p:nvPr/>
        </p:nvSpPr>
        <p:spPr>
          <a:xfrm>
            <a:off x="5801627" y="3161719"/>
            <a:ext cx="2939929" cy="110305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Barlow"/>
              </a:rPr>
              <a:t>Início</a:t>
            </a:r>
            <a:r>
              <a:rPr lang="en-US" sz="1700" dirty="0">
                <a:latin typeface="Barlow"/>
              </a:rPr>
              <a:t> da </a:t>
            </a:r>
            <a:r>
              <a:rPr lang="en-US" sz="1700" dirty="0" err="1">
                <a:latin typeface="Barlow"/>
              </a:rPr>
              <a:t>execução</a:t>
            </a:r>
            <a:r>
              <a:rPr lang="en-US" sz="1700" dirty="0">
                <a:latin typeface="Barlow"/>
              </a:rPr>
              <a:t>: a </a:t>
            </a:r>
            <a:r>
              <a:rPr lang="en-US" sz="1700" dirty="0" err="1">
                <a:latin typeface="Barlow"/>
              </a:rPr>
              <a:t>partir</a:t>
            </a:r>
            <a:r>
              <a:rPr lang="en-US" sz="1700" dirty="0">
                <a:latin typeface="Barlow"/>
              </a:rPr>
              <a:t> de </a:t>
            </a:r>
            <a:r>
              <a:rPr lang="en-US" sz="1700" dirty="0" err="1">
                <a:latin typeface="Barlow"/>
              </a:rPr>
              <a:t>fevereiro</a:t>
            </a:r>
            <a:endParaRPr lang="en-US" sz="1700" dirty="0">
              <a:latin typeface="Barlow"/>
            </a:endParaRPr>
          </a:p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r>
              <a:rPr lang="en-US" sz="1700" dirty="0" err="1">
                <a:latin typeface="Barlow"/>
              </a:rPr>
              <a:t>Projetos</a:t>
            </a:r>
            <a:r>
              <a:rPr lang="en-US" sz="1700" dirty="0">
                <a:latin typeface="Barlow"/>
              </a:rPr>
              <a:t> de 24 meses</a:t>
            </a:r>
          </a:p>
          <a:p>
            <a:pPr>
              <a:lnSpc>
                <a:spcPct val="108000"/>
              </a:lnSpc>
            </a:pPr>
            <a:endParaRPr lang="en-US" sz="1700" dirty="0">
              <a:latin typeface="Barlow" pitchFamily="2" charset="77"/>
            </a:endParaRPr>
          </a:p>
        </p:txBody>
      </p:sp>
      <p:sp>
        <p:nvSpPr>
          <p:cNvPr id="24" name="Text 16">
            <a:extLst>
              <a:ext uri="{FF2B5EF4-FFF2-40B4-BE49-F238E27FC236}">
                <a16:creationId xmlns:a16="http://schemas.microsoft.com/office/drawing/2014/main" id="{948B10BC-1A3D-1329-40B5-FCAB612C4B9A}"/>
              </a:ext>
            </a:extLst>
          </p:cNvPr>
          <p:cNvSpPr/>
          <p:nvPr/>
        </p:nvSpPr>
        <p:spPr>
          <a:xfrm>
            <a:off x="5801627" y="3829266"/>
            <a:ext cx="3018014" cy="25551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ct val="108000"/>
              </a:lnSpc>
              <a:buFont typeface="Arial" panose="020B0604020202020204" pitchFamily="34" charset="0"/>
              <a:buChar char="•"/>
            </a:pPr>
            <a:endParaRPr lang="en-US" sz="1700">
              <a:latin typeface="Barlow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36464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C3543D-5077-AD49-DE89-D5D8254BD3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1A2C669-50A7-03C6-D3B2-BFEE71025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Como a Chamada Desenhou a Colaboração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88C660D-1DCE-DF87-F5D9-DDE041D251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9810" y="877161"/>
            <a:ext cx="6510214" cy="382360"/>
          </a:xfrm>
        </p:spPr>
        <p:txBody>
          <a:bodyPr/>
          <a:lstStyle/>
          <a:p>
            <a:r>
              <a:rPr lang="pt-BR" dirty="0"/>
              <a:t>A seleção Induziu Redes, Não Projetos Isolados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132355BB-F8DD-21CD-7A65-D97D523A79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2" y="1352911"/>
            <a:ext cx="6510214" cy="3492622"/>
          </a:xfrm>
        </p:spPr>
        <p:txBody>
          <a:bodyPr/>
          <a:lstStyle/>
          <a:p>
            <a:r>
              <a:rPr lang="pt-BR" dirty="0"/>
              <a:t>A seleção em duas etapas transformou competências distribuídas em propostas coletivas com escopo técnico compartilhado.</a:t>
            </a:r>
          </a:p>
        </p:txBody>
      </p: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807FE050-2278-A801-F40F-9F9C48E917EC}"/>
              </a:ext>
            </a:extLst>
          </p:cNvPr>
          <p:cNvCxnSpPr/>
          <p:nvPr/>
        </p:nvCxnSpPr>
        <p:spPr>
          <a:xfrm>
            <a:off x="2400300" y="2584419"/>
            <a:ext cx="56388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ipse 3">
            <a:extLst>
              <a:ext uri="{FF2B5EF4-FFF2-40B4-BE49-F238E27FC236}">
                <a16:creationId xmlns:a16="http://schemas.microsoft.com/office/drawing/2014/main" id="{4A2E283A-8462-52F6-898A-DAD0962D5924}"/>
              </a:ext>
            </a:extLst>
          </p:cNvPr>
          <p:cNvSpPr/>
          <p:nvPr/>
        </p:nvSpPr>
        <p:spPr>
          <a:xfrm>
            <a:off x="3094161" y="2512029"/>
            <a:ext cx="152400" cy="1447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1EC492E-A81C-253E-05B0-22F76C0AF94F}"/>
              </a:ext>
            </a:extLst>
          </p:cNvPr>
          <p:cNvSpPr/>
          <p:nvPr/>
        </p:nvSpPr>
        <p:spPr>
          <a:xfrm>
            <a:off x="4389561" y="2512029"/>
            <a:ext cx="152400" cy="1447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9F5B152B-AE13-FAB3-7A70-169D967A06D2}"/>
              </a:ext>
            </a:extLst>
          </p:cNvPr>
          <p:cNvSpPr/>
          <p:nvPr/>
        </p:nvSpPr>
        <p:spPr>
          <a:xfrm>
            <a:off x="5682029" y="2512029"/>
            <a:ext cx="152400" cy="1447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9BDAA67-6480-1EC1-C6FB-B4F6E3BA58DD}"/>
              </a:ext>
            </a:extLst>
          </p:cNvPr>
          <p:cNvSpPr/>
          <p:nvPr/>
        </p:nvSpPr>
        <p:spPr>
          <a:xfrm>
            <a:off x="7038173" y="2512029"/>
            <a:ext cx="152400" cy="14478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290F2009-3D24-8783-EAB6-B011E12F09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8530" y="1922763"/>
            <a:ext cx="166092" cy="221456"/>
          </a:xfrm>
          <a:prstGeom prst="rect">
            <a:avLst/>
          </a:prstGeom>
        </p:spPr>
      </p:pic>
      <p:sp>
        <p:nvSpPr>
          <p:cNvPr id="12" name="Text 3">
            <a:extLst>
              <a:ext uri="{FF2B5EF4-FFF2-40B4-BE49-F238E27FC236}">
                <a16:creationId xmlns:a16="http://schemas.microsoft.com/office/drawing/2014/main" id="{D27871D4-BCE9-AD57-D871-ADEAC411E8FD}"/>
              </a:ext>
            </a:extLst>
          </p:cNvPr>
          <p:cNvSpPr/>
          <p:nvPr/>
        </p:nvSpPr>
        <p:spPr>
          <a:xfrm>
            <a:off x="2591288" y="2204355"/>
            <a:ext cx="1178719" cy="306815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83200"/>
              </a:lnSpc>
              <a:buNone/>
            </a:pPr>
            <a:r>
              <a:rPr lang="en-US" sz="1200" dirty="0" err="1">
                <a:solidFill>
                  <a:srgbClr val="132B3A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Propostas</a:t>
            </a:r>
            <a:r>
              <a:rPr lang="en-US" sz="1200" dirty="0">
                <a:solidFill>
                  <a:srgbClr val="132B3A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 </a:t>
            </a:r>
            <a:r>
              <a:rPr lang="en-US" sz="1200" dirty="0" err="1">
                <a:solidFill>
                  <a:srgbClr val="132B3A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individuais</a:t>
            </a:r>
            <a:endParaRPr lang="en-US" sz="1200" dirty="0">
              <a:latin typeface="Barlow" panose="00000500000000000000" pitchFamily="2" charset="0"/>
            </a:endParaRPr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07CCD205-E15E-8CA4-2E80-3A22FA0918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033" y="1991744"/>
            <a:ext cx="221456" cy="221456"/>
          </a:xfrm>
          <a:prstGeom prst="rect">
            <a:avLst/>
          </a:prstGeom>
        </p:spPr>
      </p:pic>
      <p:sp>
        <p:nvSpPr>
          <p:cNvPr id="14" name="Text 5">
            <a:extLst>
              <a:ext uri="{FF2B5EF4-FFF2-40B4-BE49-F238E27FC236}">
                <a16:creationId xmlns:a16="http://schemas.microsoft.com/office/drawing/2014/main" id="{130775CE-38B2-49A3-B67E-5747E26C793D}"/>
              </a:ext>
            </a:extLst>
          </p:cNvPr>
          <p:cNvSpPr/>
          <p:nvPr/>
        </p:nvSpPr>
        <p:spPr>
          <a:xfrm>
            <a:off x="4045819" y="2332063"/>
            <a:ext cx="905697" cy="1532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83200"/>
              </a:lnSpc>
              <a:buNone/>
            </a:pPr>
            <a:r>
              <a:rPr lang="en-US" sz="1200">
                <a:solidFill>
                  <a:srgbClr val="132B3A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Clusterização</a:t>
            </a:r>
            <a:endParaRPr lang="en-US" sz="1200">
              <a:latin typeface="Barlow" panose="00000500000000000000" pitchFamily="2" charset="0"/>
            </a:endParaRPr>
          </a:p>
        </p:txBody>
      </p:sp>
      <p:sp>
        <p:nvSpPr>
          <p:cNvPr id="15" name="Text 7">
            <a:extLst>
              <a:ext uri="{FF2B5EF4-FFF2-40B4-BE49-F238E27FC236}">
                <a16:creationId xmlns:a16="http://schemas.microsoft.com/office/drawing/2014/main" id="{8D83C373-730E-8D57-2C36-CC54E5E4EAB1}"/>
              </a:ext>
            </a:extLst>
          </p:cNvPr>
          <p:cNvSpPr/>
          <p:nvPr/>
        </p:nvSpPr>
        <p:spPr>
          <a:xfrm>
            <a:off x="5458245" y="2333929"/>
            <a:ext cx="676467" cy="153247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83200"/>
              </a:lnSpc>
              <a:buNone/>
            </a:pPr>
            <a:r>
              <a:rPr lang="en-US" sz="1200">
                <a:solidFill>
                  <a:srgbClr val="132B3A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Workshop</a:t>
            </a:r>
            <a:endParaRPr lang="en-US" sz="1200">
              <a:latin typeface="Barlow" panose="00000500000000000000" pitchFamily="2" charset="0"/>
            </a:endParaRPr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5DD58A22-5632-3380-7C35-918D7E338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5963" y="2007220"/>
            <a:ext cx="276820" cy="221456"/>
          </a:xfrm>
          <a:prstGeom prst="rect">
            <a:avLst/>
          </a:prstGeom>
        </p:spPr>
      </p:pic>
      <p:sp>
        <p:nvSpPr>
          <p:cNvPr id="17" name="Text 9">
            <a:extLst>
              <a:ext uri="{FF2B5EF4-FFF2-40B4-BE49-F238E27FC236}">
                <a16:creationId xmlns:a16="http://schemas.microsoft.com/office/drawing/2014/main" id="{23BC647A-9877-EC3D-1CB9-36F2CE08B4CE}"/>
              </a:ext>
            </a:extLst>
          </p:cNvPr>
          <p:cNvSpPr/>
          <p:nvPr/>
        </p:nvSpPr>
        <p:spPr>
          <a:xfrm>
            <a:off x="6547718" y="2333929"/>
            <a:ext cx="1178719" cy="146900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83200"/>
              </a:lnSpc>
              <a:buNone/>
            </a:pPr>
            <a:r>
              <a:rPr lang="en-US" sz="1150">
                <a:solidFill>
                  <a:srgbClr val="132B3A"/>
                </a:solidFill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Redes aprovadas</a:t>
            </a:r>
            <a:endParaRPr lang="en-US" sz="1150">
              <a:latin typeface="Barlow" panose="00000500000000000000" pitchFamily="2" charset="0"/>
            </a:endParaRPr>
          </a:p>
        </p:txBody>
      </p:sp>
      <p:sp>
        <p:nvSpPr>
          <p:cNvPr id="18" name="Text 4">
            <a:extLst>
              <a:ext uri="{FF2B5EF4-FFF2-40B4-BE49-F238E27FC236}">
                <a16:creationId xmlns:a16="http://schemas.microsoft.com/office/drawing/2014/main" id="{7B5193A7-C001-7ECD-7DEC-C028FC2214EF}"/>
              </a:ext>
            </a:extLst>
          </p:cNvPr>
          <p:cNvSpPr/>
          <p:nvPr/>
        </p:nvSpPr>
        <p:spPr>
          <a:xfrm>
            <a:off x="2520172" y="2734361"/>
            <a:ext cx="1178719" cy="3182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100" dirty="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Competências</a:t>
            </a:r>
            <a:r>
              <a:rPr lang="en-US" sz="1100" dirty="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e </a:t>
            </a:r>
            <a:r>
              <a:rPr lang="en-US" sz="1100" dirty="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problemas</a:t>
            </a:r>
            <a:r>
              <a:rPr lang="en-US" sz="1100" dirty="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de P&amp;D </a:t>
            </a:r>
            <a:endParaRPr lang="en-US" sz="1100" dirty="0"/>
          </a:p>
        </p:txBody>
      </p:sp>
      <p:sp>
        <p:nvSpPr>
          <p:cNvPr id="19" name="Text 6">
            <a:extLst>
              <a:ext uri="{FF2B5EF4-FFF2-40B4-BE49-F238E27FC236}">
                <a16:creationId xmlns:a16="http://schemas.microsoft.com/office/drawing/2014/main" id="{AF5C72C9-7638-0DFB-7479-A1C0126B7393}"/>
              </a:ext>
            </a:extLst>
          </p:cNvPr>
          <p:cNvSpPr/>
          <p:nvPr/>
        </p:nvSpPr>
        <p:spPr>
          <a:xfrm>
            <a:off x="3952601" y="2755999"/>
            <a:ext cx="1178719" cy="3182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100" dirty="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Afinidade</a:t>
            </a:r>
            <a:r>
              <a:rPr lang="en-US" sz="1100" dirty="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</a:t>
            </a:r>
          </a:p>
          <a:p>
            <a:pPr marL="0" indent="0" algn="ctr">
              <a:lnSpc>
                <a:spcPct val="94400"/>
              </a:lnSpc>
              <a:buNone/>
            </a:pPr>
            <a:r>
              <a:rPr lang="en-US" sz="1100" dirty="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temática</a:t>
            </a:r>
            <a:endParaRPr lang="en-US" sz="1100" dirty="0"/>
          </a:p>
        </p:txBody>
      </p:sp>
      <p:sp>
        <p:nvSpPr>
          <p:cNvPr id="20" name="Text 8">
            <a:extLst>
              <a:ext uri="{FF2B5EF4-FFF2-40B4-BE49-F238E27FC236}">
                <a16:creationId xmlns:a16="http://schemas.microsoft.com/office/drawing/2014/main" id="{C3244DC5-EC6C-709A-C23C-B8AA524C08B4}"/>
              </a:ext>
            </a:extLst>
          </p:cNvPr>
          <p:cNvSpPr/>
          <p:nvPr/>
        </p:nvSpPr>
        <p:spPr>
          <a:xfrm>
            <a:off x="5225333" y="2718779"/>
            <a:ext cx="1178719" cy="477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10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Construção</a:t>
            </a:r>
            <a:r>
              <a:rPr lang="en-US" sz="11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de proposta conjunta e metas</a:t>
            </a:r>
            <a:endParaRPr lang="en-US" sz="1100"/>
          </a:p>
        </p:txBody>
      </p:sp>
      <p:sp>
        <p:nvSpPr>
          <p:cNvPr id="21" name="Text 10">
            <a:extLst>
              <a:ext uri="{FF2B5EF4-FFF2-40B4-BE49-F238E27FC236}">
                <a16:creationId xmlns:a16="http://schemas.microsoft.com/office/drawing/2014/main" id="{3BE14FE7-71F1-019A-8BFE-CA024A5EABEB}"/>
              </a:ext>
            </a:extLst>
          </p:cNvPr>
          <p:cNvSpPr/>
          <p:nvPr/>
        </p:nvSpPr>
        <p:spPr>
          <a:xfrm>
            <a:off x="6498066" y="2729305"/>
            <a:ext cx="1278022" cy="3182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100" dirty="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Coordenação</a:t>
            </a:r>
            <a:r>
              <a:rPr lang="en-US" sz="1100" dirty="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e </a:t>
            </a:r>
            <a:r>
              <a:rPr lang="en-US" sz="1100" dirty="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integração</a:t>
            </a:r>
            <a:endParaRPr lang="en-US" sz="1100" dirty="0"/>
          </a:p>
        </p:txBody>
      </p:sp>
      <p:pic>
        <p:nvPicPr>
          <p:cNvPr id="25" name="Gráfico 24" descr="Reunião com preenchimento sólido">
            <a:extLst>
              <a:ext uri="{FF2B5EF4-FFF2-40B4-BE49-F238E27FC236}">
                <a16:creationId xmlns:a16="http://schemas.microsoft.com/office/drawing/2014/main" id="{54BB93D4-7E48-1564-37EB-FD08696BF7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1722" y="1960069"/>
            <a:ext cx="349007" cy="349007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5FC57BB-9F94-4E11-B388-8D83D09135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06538386"/>
              </p:ext>
            </p:extLst>
          </p:nvPr>
        </p:nvGraphicFramePr>
        <p:xfrm>
          <a:off x="2266461" y="3285096"/>
          <a:ext cx="5859780" cy="1862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03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D5717-97FD-4F42-B083-DDCAD25B2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12BB20-8F6E-4278-8341-619BFC3C17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BB17DF-EE18-4687-B65B-50B8225B09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6EB5DC-3C50-49CF-9559-F1A1C324D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90DD88-1792-4A1E-9340-79EBEBDCB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43965AD-CCAE-416D-839D-ABFD71F4AD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4A85E2-3B6B-B35C-2F59-6523F1EF02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82E7359B-8D8C-C11B-5DA1-162DEDF1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Estrutura do Programa</a:t>
            </a:r>
          </a:p>
        </p:txBody>
      </p:sp>
      <p:sp>
        <p:nvSpPr>
          <p:cNvPr id="31" name="Shape 2">
            <a:extLst>
              <a:ext uri="{FF2B5EF4-FFF2-40B4-BE49-F238E27FC236}">
                <a16:creationId xmlns:a16="http://schemas.microsoft.com/office/drawing/2014/main" id="{113B47B9-CB40-ED50-D9E8-175443430D6C}"/>
              </a:ext>
            </a:extLst>
          </p:cNvPr>
          <p:cNvSpPr/>
          <p:nvPr/>
        </p:nvSpPr>
        <p:spPr>
          <a:xfrm>
            <a:off x="3776959" y="1618628"/>
            <a:ext cx="3297322" cy="85566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32" name="Shape 2">
            <a:extLst>
              <a:ext uri="{FF2B5EF4-FFF2-40B4-BE49-F238E27FC236}">
                <a16:creationId xmlns:a16="http://schemas.microsoft.com/office/drawing/2014/main" id="{68CED507-E3C3-8ABC-1BF8-B59FDA8F890F}"/>
              </a:ext>
            </a:extLst>
          </p:cNvPr>
          <p:cNvSpPr/>
          <p:nvPr/>
        </p:nvSpPr>
        <p:spPr>
          <a:xfrm>
            <a:off x="2224486" y="3659182"/>
            <a:ext cx="1980000" cy="10486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4800"/>
              </a:lnSpc>
            </a:pPr>
            <a:endParaRPr lang="en-US" sz="1200">
              <a:latin typeface="Barlow" panose="00000500000000000000" pitchFamily="2" charset="0"/>
            </a:endParaRPr>
          </a:p>
        </p:txBody>
      </p:sp>
      <p:sp>
        <p:nvSpPr>
          <p:cNvPr id="33" name="Shape 2">
            <a:extLst>
              <a:ext uri="{FF2B5EF4-FFF2-40B4-BE49-F238E27FC236}">
                <a16:creationId xmlns:a16="http://schemas.microsoft.com/office/drawing/2014/main" id="{1DEB5960-3B1C-FB37-B104-3C41F6014722}"/>
              </a:ext>
            </a:extLst>
          </p:cNvPr>
          <p:cNvSpPr/>
          <p:nvPr/>
        </p:nvSpPr>
        <p:spPr>
          <a:xfrm>
            <a:off x="4474351" y="2783375"/>
            <a:ext cx="1972578" cy="92989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lnSpc>
                <a:spcPct val="84800"/>
              </a:lnSpc>
            </a:pPr>
            <a:endParaRPr lang="en-US" sz="1100">
              <a:latin typeface="Barlow" panose="00000500000000000000" pitchFamily="2" charset="0"/>
            </a:endParaRPr>
          </a:p>
        </p:txBody>
      </p:sp>
      <p:sp>
        <p:nvSpPr>
          <p:cNvPr id="34" name="Shape 2">
            <a:extLst>
              <a:ext uri="{FF2B5EF4-FFF2-40B4-BE49-F238E27FC236}">
                <a16:creationId xmlns:a16="http://schemas.microsoft.com/office/drawing/2014/main" id="{DEAE362C-B62A-1BB8-A307-EF3802757F5E}"/>
              </a:ext>
            </a:extLst>
          </p:cNvPr>
          <p:cNvSpPr/>
          <p:nvPr/>
        </p:nvSpPr>
        <p:spPr>
          <a:xfrm>
            <a:off x="6701950" y="3716975"/>
            <a:ext cx="1980000" cy="104864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pt-BR"/>
          </a:p>
        </p:txBody>
      </p:sp>
      <p:sp>
        <p:nvSpPr>
          <p:cNvPr id="54" name="Text 1">
            <a:extLst>
              <a:ext uri="{FF2B5EF4-FFF2-40B4-BE49-F238E27FC236}">
                <a16:creationId xmlns:a16="http://schemas.microsoft.com/office/drawing/2014/main" id="{63A8FC4A-BA36-038A-3697-512091BBB1B7}"/>
              </a:ext>
            </a:extLst>
          </p:cNvPr>
          <p:cNvSpPr/>
          <p:nvPr/>
        </p:nvSpPr>
        <p:spPr>
          <a:xfrm>
            <a:off x="4754115" y="1759237"/>
            <a:ext cx="1227900" cy="173574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200" b="1">
                <a:latin typeface="Barlow" panose="00000500000000000000" pitchFamily="2" charset="0"/>
                <a:ea typeface="Georgia" pitchFamily="34" charset="-122"/>
                <a:cs typeface="Georgia" pitchFamily="34" charset="-120"/>
              </a:rPr>
              <a:t>RNP Coordenação</a:t>
            </a:r>
            <a:endParaRPr lang="en-US" sz="1200" b="1">
              <a:latin typeface="Barlow" panose="00000500000000000000" pitchFamily="2" charset="0"/>
            </a:endParaRPr>
          </a:p>
        </p:txBody>
      </p:sp>
      <p:sp>
        <p:nvSpPr>
          <p:cNvPr id="95" name="Text 10">
            <a:extLst>
              <a:ext uri="{FF2B5EF4-FFF2-40B4-BE49-F238E27FC236}">
                <a16:creationId xmlns:a16="http://schemas.microsoft.com/office/drawing/2014/main" id="{F2F6E1A4-201B-F3CD-9B7C-1AADB3E8A381}"/>
              </a:ext>
            </a:extLst>
          </p:cNvPr>
          <p:cNvSpPr/>
          <p:nvPr/>
        </p:nvSpPr>
        <p:spPr>
          <a:xfrm>
            <a:off x="6744395" y="3855296"/>
            <a:ext cx="2080236" cy="173574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4400"/>
              </a:lnSpc>
            </a:pPr>
            <a:r>
              <a:rPr lang="en-US" sz="1200" b="1" dirty="0" err="1">
                <a:latin typeface="Barlow"/>
              </a:rPr>
              <a:t>Fundações</a:t>
            </a:r>
            <a:r>
              <a:rPr lang="en-US" sz="1200" b="1" dirty="0">
                <a:latin typeface="Barlow"/>
              </a:rPr>
              <a:t> de </a:t>
            </a:r>
            <a:r>
              <a:rPr lang="en-US" sz="1200" b="1" dirty="0" err="1">
                <a:latin typeface="Barlow"/>
              </a:rPr>
              <a:t>Apoio</a:t>
            </a:r>
            <a:endParaRPr lang="en-US" sz="1200" b="1" dirty="0">
              <a:latin typeface="Barlow"/>
            </a:endParaRPr>
          </a:p>
        </p:txBody>
      </p:sp>
      <p:sp>
        <p:nvSpPr>
          <p:cNvPr id="96" name="Text 5">
            <a:extLst>
              <a:ext uri="{FF2B5EF4-FFF2-40B4-BE49-F238E27FC236}">
                <a16:creationId xmlns:a16="http://schemas.microsoft.com/office/drawing/2014/main" id="{AF564F8A-1209-E9E3-2831-36FF0B86CE07}"/>
              </a:ext>
            </a:extLst>
          </p:cNvPr>
          <p:cNvSpPr/>
          <p:nvPr/>
        </p:nvSpPr>
        <p:spPr>
          <a:xfrm>
            <a:off x="4544908" y="3180222"/>
            <a:ext cx="1822338" cy="477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100">
                <a:latin typeface="Barlow" panose="00000500000000000000" pitchFamily="2" charset="0"/>
                <a:ea typeface="Poppins" pitchFamily="34" charset="-122"/>
                <a:cs typeface="Poppins" pitchFamily="34" charset="-120"/>
              </a:rPr>
              <a:t>ICTs credenciadas no CATI com coordenação acadêmica e técnica dos projetos</a:t>
            </a:r>
            <a:endParaRPr lang="en-US" sz="1100">
              <a:latin typeface="Barlow" panose="00000500000000000000" pitchFamily="2" charset="0"/>
            </a:endParaRPr>
          </a:p>
        </p:txBody>
      </p:sp>
      <p:sp>
        <p:nvSpPr>
          <p:cNvPr id="97" name="Text 8">
            <a:extLst>
              <a:ext uri="{FF2B5EF4-FFF2-40B4-BE49-F238E27FC236}">
                <a16:creationId xmlns:a16="http://schemas.microsoft.com/office/drawing/2014/main" id="{8E9212C4-48E4-1931-297E-52B1C3DFC539}"/>
              </a:ext>
            </a:extLst>
          </p:cNvPr>
          <p:cNvSpPr/>
          <p:nvPr/>
        </p:nvSpPr>
        <p:spPr>
          <a:xfrm>
            <a:off x="2328571" y="4048604"/>
            <a:ext cx="1768494" cy="477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4400"/>
              </a:lnSpc>
              <a:buNone/>
            </a:pPr>
            <a:r>
              <a:rPr lang="en-US" sz="1100">
                <a:latin typeface="Barlow" panose="00000500000000000000" pitchFamily="2" charset="0"/>
                <a:ea typeface="Poppins" pitchFamily="34" charset="-122"/>
                <a:cs typeface="Poppins" pitchFamily="34" charset="-120"/>
              </a:rPr>
              <a:t>Ambientes clínicos reais para validação e pilotos das soluções desenvolvidas</a:t>
            </a:r>
            <a:endParaRPr lang="en-US" sz="1100">
              <a:latin typeface="Barlow" panose="00000500000000000000" pitchFamily="2" charset="0"/>
            </a:endParaRPr>
          </a:p>
        </p:txBody>
      </p:sp>
      <p:sp>
        <p:nvSpPr>
          <p:cNvPr id="98" name="Text 11">
            <a:extLst>
              <a:ext uri="{FF2B5EF4-FFF2-40B4-BE49-F238E27FC236}">
                <a16:creationId xmlns:a16="http://schemas.microsoft.com/office/drawing/2014/main" id="{20B51441-75D7-DF31-C21D-8787150F86F8}"/>
              </a:ext>
            </a:extLst>
          </p:cNvPr>
          <p:cNvSpPr/>
          <p:nvPr/>
        </p:nvSpPr>
        <p:spPr>
          <a:xfrm>
            <a:off x="6889054" y="4056976"/>
            <a:ext cx="1792896" cy="47743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4400"/>
              </a:lnSpc>
            </a:pPr>
            <a:r>
              <a:rPr lang="en-US" sz="1100">
                <a:latin typeface="Barlow" panose="00000500000000000000" pitchFamily="2" charset="0"/>
                <a:cs typeface="Poppins" pitchFamily="34" charset="-120"/>
              </a:rPr>
              <a:t>Execução financeira, compras e gestão administrativa dos </a:t>
            </a:r>
            <a:r>
              <a:rPr lang="en-US" sz="1100" err="1">
                <a:latin typeface="Barlow" panose="00000500000000000000" pitchFamily="2" charset="0"/>
                <a:cs typeface="Poppins" pitchFamily="34" charset="-120"/>
              </a:rPr>
              <a:t>recursos</a:t>
            </a:r>
            <a:endParaRPr lang="en-US" sz="1100">
              <a:latin typeface="Barlow" panose="00000500000000000000" pitchFamily="2" charset="0"/>
              <a:cs typeface="Poppins" pitchFamily="34" charset="-12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2A022893-9763-B967-F400-59CFF7D8EB4F}"/>
              </a:ext>
            </a:extLst>
          </p:cNvPr>
          <p:cNvSpPr txBox="1"/>
          <p:nvPr/>
        </p:nvSpPr>
        <p:spPr>
          <a:xfrm>
            <a:off x="2584607" y="3770157"/>
            <a:ext cx="1255226" cy="24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800"/>
              </a:lnSpc>
            </a:pPr>
            <a:r>
              <a:rPr lang="en-US" sz="1200" b="1" err="1">
                <a:latin typeface="Barlow" panose="00000500000000000000" pitchFamily="2" charset="0"/>
                <a:ea typeface="Georgia" pitchFamily="34" charset="-122"/>
                <a:cs typeface="Georgia" pitchFamily="34" charset="-120"/>
              </a:rPr>
              <a:t>Unidades</a:t>
            </a:r>
            <a:r>
              <a:rPr lang="en-US" sz="1200" b="1">
                <a:latin typeface="Barlow" panose="00000500000000000000" pitchFamily="2" charset="0"/>
                <a:ea typeface="Georgia" pitchFamily="34" charset="-122"/>
                <a:cs typeface="Georgia" pitchFamily="34" charset="-120"/>
              </a:rPr>
              <a:t> RUTE</a:t>
            </a:r>
            <a:endParaRPr lang="en-US" sz="1200" b="1">
              <a:latin typeface="Barlow" panose="00000500000000000000" pitchFamily="2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924EBEC4-9820-EFAA-F004-82A772B00CFF}"/>
              </a:ext>
            </a:extLst>
          </p:cNvPr>
          <p:cNvSpPr txBox="1"/>
          <p:nvPr/>
        </p:nvSpPr>
        <p:spPr>
          <a:xfrm>
            <a:off x="4649757" y="2786517"/>
            <a:ext cx="1617785" cy="406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4800"/>
              </a:lnSpc>
            </a:pPr>
            <a:r>
              <a:rPr lang="en-US" sz="1200" b="1" err="1">
                <a:latin typeface="Barlow" panose="00000500000000000000" pitchFamily="2" charset="0"/>
                <a:ea typeface="Georgia" pitchFamily="34" charset="-122"/>
                <a:cs typeface="Georgia" pitchFamily="34" charset="-120"/>
              </a:rPr>
              <a:t>Instituições</a:t>
            </a:r>
            <a:r>
              <a:rPr lang="en-US" sz="1200" b="1">
                <a:latin typeface="Barlow" panose="00000500000000000000" pitchFamily="2" charset="0"/>
                <a:ea typeface="Georgia" pitchFamily="34" charset="-122"/>
                <a:cs typeface="Georgia" pitchFamily="34" charset="-120"/>
              </a:rPr>
              <a:t>
</a:t>
            </a:r>
            <a:r>
              <a:rPr lang="en-US" sz="1200" b="1" err="1">
                <a:latin typeface="Barlow" panose="00000500000000000000" pitchFamily="2" charset="0"/>
                <a:ea typeface="Georgia" pitchFamily="34" charset="-122"/>
                <a:cs typeface="Georgia" pitchFamily="34" charset="-120"/>
              </a:rPr>
              <a:t>Executoras</a:t>
            </a:r>
            <a:endParaRPr lang="en-US" sz="1200" b="1">
              <a:latin typeface="Barlow" panose="00000500000000000000" pitchFamily="2" charset="0"/>
            </a:endParaRPr>
          </a:p>
        </p:txBody>
      </p:sp>
      <p:sp>
        <p:nvSpPr>
          <p:cNvPr id="111" name="Text 2">
            <a:extLst>
              <a:ext uri="{FF2B5EF4-FFF2-40B4-BE49-F238E27FC236}">
                <a16:creationId xmlns:a16="http://schemas.microsoft.com/office/drawing/2014/main" id="{75BADD5B-6553-5E81-C656-C9599CDD4A38}"/>
              </a:ext>
            </a:extLst>
          </p:cNvPr>
          <p:cNvSpPr/>
          <p:nvPr/>
        </p:nvSpPr>
        <p:spPr>
          <a:xfrm>
            <a:off x="4250905" y="2049733"/>
            <a:ext cx="2561375" cy="318292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94400"/>
              </a:lnSpc>
            </a:pPr>
            <a:r>
              <a:rPr lang="en-US" sz="1100">
                <a:latin typeface="Barlow" panose="00000500000000000000" pitchFamily="2" charset="0"/>
                <a:cs typeface="Poppins" pitchFamily="34" charset="-120"/>
              </a:rPr>
              <a:t>Gestão do programa, acompanhamento trimestral e prestação de contas </a:t>
            </a:r>
            <a:r>
              <a:rPr lang="en-US" sz="1100" err="1">
                <a:latin typeface="Barlow" panose="00000500000000000000" pitchFamily="2" charset="0"/>
                <a:cs typeface="Poppins" pitchFamily="34" charset="-120"/>
              </a:rPr>
              <a:t>ao</a:t>
            </a:r>
            <a:r>
              <a:rPr lang="en-US" sz="1100">
                <a:latin typeface="Barlow" panose="00000500000000000000" pitchFamily="2" charset="0"/>
                <a:cs typeface="Poppins" pitchFamily="34" charset="-120"/>
              </a:rPr>
              <a:t> MCTI</a:t>
            </a:r>
          </a:p>
        </p:txBody>
      </p:sp>
      <p:sp>
        <p:nvSpPr>
          <p:cNvPr id="115" name="Espaço Reservado para Conteúdo 5">
            <a:extLst>
              <a:ext uri="{FF2B5EF4-FFF2-40B4-BE49-F238E27FC236}">
                <a16:creationId xmlns:a16="http://schemas.microsoft.com/office/drawing/2014/main" id="{804A99FB-28A0-2FAA-F332-56A16913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6462" y="1168855"/>
            <a:ext cx="6510214" cy="382360"/>
          </a:xfrm>
        </p:spPr>
        <p:txBody>
          <a:bodyPr lIns="91440" tIns="45720" rIns="91440" bIns="45720" anchor="t"/>
          <a:lstStyle/>
          <a:p>
            <a:r>
              <a:rPr lang="pt-BR">
                <a:latin typeface="Barlow"/>
              </a:rPr>
              <a:t>Estrutura do Programa Redes de Colaboração em Saúde Digital</a:t>
            </a:r>
            <a:endParaRPr lang="pt-BR"/>
          </a:p>
        </p:txBody>
      </p:sp>
      <p:cxnSp>
        <p:nvCxnSpPr>
          <p:cNvPr id="2" name="Conector: Angulado 1">
            <a:extLst>
              <a:ext uri="{FF2B5EF4-FFF2-40B4-BE49-F238E27FC236}">
                <a16:creationId xmlns:a16="http://schemas.microsoft.com/office/drawing/2014/main" id="{EFE26B72-228D-4A46-575C-02CE0FC83EE2}"/>
              </a:ext>
            </a:extLst>
          </p:cNvPr>
          <p:cNvCxnSpPr/>
          <p:nvPr/>
        </p:nvCxnSpPr>
        <p:spPr>
          <a:xfrm flipH="1">
            <a:off x="5457369" y="2474088"/>
            <a:ext cx="5937" cy="30578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: Angulado 3">
            <a:extLst>
              <a:ext uri="{FF2B5EF4-FFF2-40B4-BE49-F238E27FC236}">
                <a16:creationId xmlns:a16="http://schemas.microsoft.com/office/drawing/2014/main" id="{EC0422BC-23FA-0A44-082A-42A340B46F9E}"/>
              </a:ext>
            </a:extLst>
          </p:cNvPr>
          <p:cNvCxnSpPr/>
          <p:nvPr/>
        </p:nvCxnSpPr>
        <p:spPr>
          <a:xfrm flipH="1">
            <a:off x="4170698" y="3310321"/>
            <a:ext cx="297464" cy="927467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: Angulado 6">
            <a:extLst>
              <a:ext uri="{FF2B5EF4-FFF2-40B4-BE49-F238E27FC236}">
                <a16:creationId xmlns:a16="http://schemas.microsoft.com/office/drawing/2014/main" id="{7F419ABD-87A9-A8D9-1499-DD5C8DEA271F}"/>
              </a:ext>
            </a:extLst>
          </p:cNvPr>
          <p:cNvCxnSpPr/>
          <p:nvPr/>
        </p:nvCxnSpPr>
        <p:spPr>
          <a:xfrm>
            <a:off x="6456252" y="3247930"/>
            <a:ext cx="220678" cy="104114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99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BB7D8-D74A-B4CD-2932-8AE8B67D30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B4ADF7E-1F36-A4A6-780A-19086C620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Desafios Técnicos Comuns às Redes</a:t>
            </a:r>
          </a:p>
        </p:txBody>
      </p:sp>
      <p:sp>
        <p:nvSpPr>
          <p:cNvPr id="7" name="Espaço Reservado para Conteúdo 6">
            <a:extLst>
              <a:ext uri="{FF2B5EF4-FFF2-40B4-BE49-F238E27FC236}">
                <a16:creationId xmlns:a16="http://schemas.microsoft.com/office/drawing/2014/main" id="{0D399D0F-B0CB-FCBF-F0FC-587DFDF6F4E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266461" y="1321364"/>
            <a:ext cx="6510214" cy="3036940"/>
          </a:xfrm>
        </p:spPr>
        <p:txBody>
          <a:bodyPr/>
          <a:lstStyle/>
          <a:p>
            <a:r>
              <a:rPr lang="pt-BR" dirty="0"/>
              <a:t>As redes aprovadas tratam problemas em ambiente sensível, regulado e heterogêneo.</a:t>
            </a:r>
          </a:p>
          <a:p>
            <a:endParaRPr lang="pt-BR" dirty="0"/>
          </a:p>
        </p:txBody>
      </p:sp>
      <p:sp>
        <p:nvSpPr>
          <p:cNvPr id="2" name="Shape 3">
            <a:extLst>
              <a:ext uri="{FF2B5EF4-FFF2-40B4-BE49-F238E27FC236}">
                <a16:creationId xmlns:a16="http://schemas.microsoft.com/office/drawing/2014/main" id="{40A2486A-4D6F-7F01-B978-0095B83C453D}"/>
              </a:ext>
            </a:extLst>
          </p:cNvPr>
          <p:cNvSpPr/>
          <p:nvPr/>
        </p:nvSpPr>
        <p:spPr>
          <a:xfrm>
            <a:off x="4563429" y="2739705"/>
            <a:ext cx="1500188" cy="800100"/>
          </a:xfrm>
          <a:prstGeom prst="rect">
            <a:avLst/>
          </a:prstGeom>
          <a:solidFill>
            <a:srgbClr val="EAF4FA"/>
          </a:solidFill>
          <a:ln/>
        </p:spPr>
        <p:txBody>
          <a:bodyPr/>
          <a:lstStyle/>
          <a:p>
            <a:endParaRPr lang="pt-BR"/>
          </a:p>
        </p:txBody>
      </p:sp>
      <p:sp>
        <p:nvSpPr>
          <p:cNvPr id="3" name="Text 4">
            <a:extLst>
              <a:ext uri="{FF2B5EF4-FFF2-40B4-BE49-F238E27FC236}">
                <a16:creationId xmlns:a16="http://schemas.microsoft.com/office/drawing/2014/main" id="{E9E52832-AD8C-C21D-9DB8-73B730CAD7A6}"/>
              </a:ext>
            </a:extLst>
          </p:cNvPr>
          <p:cNvSpPr/>
          <p:nvPr/>
        </p:nvSpPr>
        <p:spPr>
          <a:xfrm>
            <a:off x="4563429" y="2904011"/>
            <a:ext cx="1500188" cy="183896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81600"/>
              </a:lnSpc>
              <a:buNone/>
            </a:pPr>
            <a:r>
              <a:rPr lang="en-US" sz="1450" b="1">
                <a:solidFill>
                  <a:srgbClr val="132B3A"/>
                </a:solidFill>
                <a:latin typeface="Barlow Bold" pitchFamily="34" charset="0"/>
                <a:ea typeface="Barlow Bold" pitchFamily="34" charset="-122"/>
                <a:cs typeface="Barlow Bold" pitchFamily="34" charset="-120"/>
              </a:rPr>
              <a:t>PPI Saúde Digital</a:t>
            </a:r>
            <a:endParaRPr lang="en-US" sz="1450"/>
          </a:p>
        </p:txBody>
      </p:sp>
      <p:sp>
        <p:nvSpPr>
          <p:cNvPr id="4" name="Text 5">
            <a:extLst>
              <a:ext uri="{FF2B5EF4-FFF2-40B4-BE49-F238E27FC236}">
                <a16:creationId xmlns:a16="http://schemas.microsoft.com/office/drawing/2014/main" id="{0DE23BB0-8B43-A914-2B8D-E5C36676B40D}"/>
              </a:ext>
            </a:extLst>
          </p:cNvPr>
          <p:cNvSpPr/>
          <p:nvPr/>
        </p:nvSpPr>
        <p:spPr>
          <a:xfrm>
            <a:off x="4572000" y="3111642"/>
            <a:ext cx="1500188" cy="15388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buNone/>
            </a:pPr>
            <a:r>
              <a:rPr lang="en-US" sz="10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pesquisa aplicada em rede</a:t>
            </a:r>
            <a:endParaRPr lang="en-US" sz="1000"/>
          </a:p>
        </p:txBody>
      </p:sp>
      <p:pic>
        <p:nvPicPr>
          <p:cNvPr id="8" name="Image 1" descr="preencoded.png">
            <a:extLst>
              <a:ext uri="{FF2B5EF4-FFF2-40B4-BE49-F238E27FC236}">
                <a16:creationId xmlns:a16="http://schemas.microsoft.com/office/drawing/2014/main" id="{4A6DB319-691C-37F6-E8EC-290D2C9D7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3564" y="1968496"/>
            <a:ext cx="150019" cy="171450"/>
          </a:xfrm>
          <a:prstGeom prst="rect">
            <a:avLst/>
          </a:prstGeom>
        </p:spPr>
      </p:pic>
      <p:sp>
        <p:nvSpPr>
          <p:cNvPr id="9" name="Text 6">
            <a:extLst>
              <a:ext uri="{FF2B5EF4-FFF2-40B4-BE49-F238E27FC236}">
                <a16:creationId xmlns:a16="http://schemas.microsoft.com/office/drawing/2014/main" id="{F6B5C083-56BF-3CE6-F003-987AB3C43413}"/>
              </a:ext>
            </a:extLst>
          </p:cNvPr>
          <p:cNvSpPr/>
          <p:nvPr/>
        </p:nvSpPr>
        <p:spPr>
          <a:xfrm>
            <a:off x="4740310" y="2141857"/>
            <a:ext cx="1165384" cy="139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ctr">
              <a:lnSpc>
                <a:spcPct val="81600"/>
              </a:lnSpc>
              <a:buNone/>
            </a:pPr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Interoperabilidade</a:t>
            </a:r>
            <a:endParaRPr lang="en-US" sz="110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27A6D941-094E-69AA-10D5-890B3D620F4C}"/>
              </a:ext>
            </a:extLst>
          </p:cNvPr>
          <p:cNvSpPr/>
          <p:nvPr/>
        </p:nvSpPr>
        <p:spPr>
          <a:xfrm>
            <a:off x="4572000" y="2284736"/>
            <a:ext cx="1605915" cy="304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ctr">
              <a:lnSpc>
                <a:spcPct val="90400"/>
              </a:lnSpc>
              <a:buNone/>
            </a:pPr>
            <a:r>
              <a:rPr lang="en-US" sz="11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FHIR, RNDS, e-SUS e terminologias</a:t>
            </a:r>
            <a:endParaRPr lang="en-US" sz="1100"/>
          </a:p>
        </p:txBody>
      </p:sp>
      <p:sp>
        <p:nvSpPr>
          <p:cNvPr id="11" name="Text 8">
            <a:extLst>
              <a:ext uri="{FF2B5EF4-FFF2-40B4-BE49-F238E27FC236}">
                <a16:creationId xmlns:a16="http://schemas.microsoft.com/office/drawing/2014/main" id="{78195E74-20EF-3DB8-5540-D67052592601}"/>
              </a:ext>
            </a:extLst>
          </p:cNvPr>
          <p:cNvSpPr/>
          <p:nvPr/>
        </p:nvSpPr>
        <p:spPr>
          <a:xfrm>
            <a:off x="6710840" y="2854259"/>
            <a:ext cx="753411" cy="139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1600"/>
              </a:lnSpc>
              <a:buNone/>
            </a:pPr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Governança</a:t>
            </a:r>
            <a:endParaRPr lang="en-US" sz="1100"/>
          </a:p>
        </p:txBody>
      </p:sp>
      <p:sp>
        <p:nvSpPr>
          <p:cNvPr id="12" name="Text 9">
            <a:extLst>
              <a:ext uri="{FF2B5EF4-FFF2-40B4-BE49-F238E27FC236}">
                <a16:creationId xmlns:a16="http://schemas.microsoft.com/office/drawing/2014/main" id="{3C11F9DD-5DB9-65EF-5442-79F3582A34FE}"/>
              </a:ext>
            </a:extLst>
          </p:cNvPr>
          <p:cNvSpPr/>
          <p:nvPr/>
        </p:nvSpPr>
        <p:spPr>
          <a:xfrm>
            <a:off x="6707981" y="3003230"/>
            <a:ext cx="2012632" cy="304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1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LGPD, consentimento e auditabilidade</a:t>
            </a:r>
            <a:endParaRPr lang="en-US" sz="1100"/>
          </a:p>
        </p:txBody>
      </p:sp>
      <p:pic>
        <p:nvPicPr>
          <p:cNvPr id="13" name="Image 2" descr="preencoded.png">
            <a:extLst>
              <a:ext uri="{FF2B5EF4-FFF2-40B4-BE49-F238E27FC236}">
                <a16:creationId xmlns:a16="http://schemas.microsoft.com/office/drawing/2014/main" id="{01A641E1-0B5F-67CD-6B75-E77E11CCC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738" y="3588106"/>
            <a:ext cx="171450" cy="171450"/>
          </a:xfrm>
          <a:prstGeom prst="rect">
            <a:avLst/>
          </a:prstGeom>
        </p:spPr>
      </p:pic>
      <p:sp>
        <p:nvSpPr>
          <p:cNvPr id="14" name="Text 10">
            <a:extLst>
              <a:ext uri="{FF2B5EF4-FFF2-40B4-BE49-F238E27FC236}">
                <a16:creationId xmlns:a16="http://schemas.microsoft.com/office/drawing/2014/main" id="{605394FF-23DD-3292-86E3-DA557A7B0A3A}"/>
              </a:ext>
            </a:extLst>
          </p:cNvPr>
          <p:cNvSpPr/>
          <p:nvPr/>
        </p:nvSpPr>
        <p:spPr>
          <a:xfrm>
            <a:off x="6243160" y="3788804"/>
            <a:ext cx="750205" cy="139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1600"/>
              </a:lnSpc>
              <a:buNone/>
            </a:pPr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IA confiável</a:t>
            </a:r>
            <a:endParaRPr lang="en-US" sz="1100"/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16C9DC71-D0FD-6006-780C-BF23EA540333}"/>
              </a:ext>
            </a:extLst>
          </p:cNvPr>
          <p:cNvSpPr/>
          <p:nvPr/>
        </p:nvSpPr>
        <p:spPr>
          <a:xfrm>
            <a:off x="6235508" y="3922729"/>
            <a:ext cx="1916432" cy="304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10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Validação</a:t>
            </a:r>
            <a:r>
              <a:rPr lang="en-US" sz="11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explicação, drift e MLOps</a:t>
            </a:r>
            <a:endParaRPr lang="en-US" sz="1100"/>
          </a:p>
        </p:txBody>
      </p:sp>
      <p:pic>
        <p:nvPicPr>
          <p:cNvPr id="16" name="Image 3" descr="preencoded.png">
            <a:extLst>
              <a:ext uri="{FF2B5EF4-FFF2-40B4-BE49-F238E27FC236}">
                <a16:creationId xmlns:a16="http://schemas.microsoft.com/office/drawing/2014/main" id="{B40690D8-32D4-4430-034F-D6AD16BF8F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6822" y="3583364"/>
            <a:ext cx="214313" cy="171450"/>
          </a:xfrm>
          <a:prstGeom prst="rect">
            <a:avLst/>
          </a:prstGeom>
        </p:spPr>
      </p:pic>
      <p:sp>
        <p:nvSpPr>
          <p:cNvPr id="17" name="Text 12">
            <a:extLst>
              <a:ext uri="{FF2B5EF4-FFF2-40B4-BE49-F238E27FC236}">
                <a16:creationId xmlns:a16="http://schemas.microsoft.com/office/drawing/2014/main" id="{ADA9C8B7-C4D7-7B52-156B-49D6EB9E9FAF}"/>
              </a:ext>
            </a:extLst>
          </p:cNvPr>
          <p:cNvSpPr/>
          <p:nvPr/>
        </p:nvSpPr>
        <p:spPr>
          <a:xfrm>
            <a:off x="3136822" y="3813750"/>
            <a:ext cx="973023" cy="139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1600"/>
              </a:lnSpc>
              <a:buNone/>
            </a:pPr>
            <a:r>
              <a:rPr lang="en-US" sz="1100" b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Integração SUS</a:t>
            </a:r>
            <a:endParaRPr lang="en-US" sz="1100"/>
          </a:p>
        </p:txBody>
      </p:sp>
      <p:sp>
        <p:nvSpPr>
          <p:cNvPr id="18" name="Text 13">
            <a:extLst>
              <a:ext uri="{FF2B5EF4-FFF2-40B4-BE49-F238E27FC236}">
                <a16:creationId xmlns:a16="http://schemas.microsoft.com/office/drawing/2014/main" id="{ED5AF584-ADED-C60C-BB13-5D3A8AE3419F}"/>
              </a:ext>
            </a:extLst>
          </p:cNvPr>
          <p:cNvSpPr/>
          <p:nvPr/>
        </p:nvSpPr>
        <p:spPr>
          <a:xfrm>
            <a:off x="3110390" y="3937363"/>
            <a:ext cx="1494949" cy="304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10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Fluxos</a:t>
            </a:r>
            <a:r>
              <a:rPr lang="en-US" sz="11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, legados e adoção assistencial</a:t>
            </a:r>
            <a:endParaRPr lang="en-US" sz="1100"/>
          </a:p>
        </p:txBody>
      </p:sp>
      <p:pic>
        <p:nvPicPr>
          <p:cNvPr id="19" name="Image 4" descr="preencoded.png">
            <a:extLst>
              <a:ext uri="{FF2B5EF4-FFF2-40B4-BE49-F238E27FC236}">
                <a16:creationId xmlns:a16="http://schemas.microsoft.com/office/drawing/2014/main" id="{3F97EC96-C492-0DA9-428B-06BA1F3AE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1409" y="2686762"/>
            <a:ext cx="171450" cy="171450"/>
          </a:xfrm>
          <a:prstGeom prst="rect">
            <a:avLst/>
          </a:prstGeom>
        </p:spPr>
      </p:pic>
      <p:sp>
        <p:nvSpPr>
          <p:cNvPr id="20" name="Text 14">
            <a:extLst>
              <a:ext uri="{FF2B5EF4-FFF2-40B4-BE49-F238E27FC236}">
                <a16:creationId xmlns:a16="http://schemas.microsoft.com/office/drawing/2014/main" id="{A86D3B3C-1F40-312F-52AC-21D0D6214FCF}"/>
              </a:ext>
            </a:extLst>
          </p:cNvPr>
          <p:cNvSpPr/>
          <p:nvPr/>
        </p:nvSpPr>
        <p:spPr>
          <a:xfrm>
            <a:off x="2524468" y="2944824"/>
            <a:ext cx="915315" cy="139525"/>
          </a:xfrm>
          <a:prstGeom prst="rect">
            <a:avLst/>
          </a:prstGeom>
          <a:noFill/>
          <a:ln/>
        </p:spPr>
        <p:txBody>
          <a:bodyPr wrap="none" lIns="0" tIns="0" rIns="0" bIns="0" rtlCol="0" anchor="t">
            <a:spAutoFit/>
          </a:bodyPr>
          <a:lstStyle/>
          <a:p>
            <a:pPr marL="0" indent="0" algn="l">
              <a:lnSpc>
                <a:spcPct val="81600"/>
              </a:lnSpc>
              <a:buNone/>
            </a:pPr>
            <a:r>
              <a:rPr lang="en-US" sz="1100" b="1" err="1">
                <a:solidFill>
                  <a:srgbClr val="132B3A"/>
                </a:solidFill>
                <a:latin typeface="Barlow ExtraBold" pitchFamily="34" charset="0"/>
                <a:ea typeface="Barlow ExtraBold" pitchFamily="34" charset="-122"/>
                <a:cs typeface="Barlow ExtraBold" pitchFamily="34" charset="-120"/>
              </a:rPr>
              <a:t>Escalabilidade</a:t>
            </a:r>
            <a:endParaRPr lang="en-US" sz="1100"/>
          </a:p>
        </p:txBody>
      </p:sp>
      <p:sp>
        <p:nvSpPr>
          <p:cNvPr id="21" name="Text 15">
            <a:extLst>
              <a:ext uri="{FF2B5EF4-FFF2-40B4-BE49-F238E27FC236}">
                <a16:creationId xmlns:a16="http://schemas.microsoft.com/office/drawing/2014/main" id="{7665B0A7-CC94-ECF8-5CC4-2499EABFEB0F}"/>
              </a:ext>
            </a:extLst>
          </p:cNvPr>
          <p:cNvSpPr/>
          <p:nvPr/>
        </p:nvSpPr>
        <p:spPr>
          <a:xfrm>
            <a:off x="2513885" y="3084349"/>
            <a:ext cx="1494949" cy="304699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100" err="1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Replicabilidade</a:t>
            </a:r>
            <a:r>
              <a:rPr lang="en-US" sz="1100">
                <a:solidFill>
                  <a:srgbClr val="506575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 regional e sustentabilidade</a:t>
            </a:r>
            <a:endParaRPr lang="en-US" sz="1100"/>
          </a:p>
        </p:txBody>
      </p:sp>
      <p:pic>
        <p:nvPicPr>
          <p:cNvPr id="23" name="Gráfico 22" descr="Alvo com preenchimento sólido">
            <a:extLst>
              <a:ext uri="{FF2B5EF4-FFF2-40B4-BE49-F238E27FC236}">
                <a16:creationId xmlns:a16="http://schemas.microsoft.com/office/drawing/2014/main" id="{9DE151DB-6010-E5A0-8230-3884BEB083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7981" y="2580474"/>
            <a:ext cx="244317" cy="244317"/>
          </a:xfrm>
          <a:prstGeom prst="rect">
            <a:avLst/>
          </a:prstGeom>
        </p:spPr>
      </p:pic>
      <p:sp>
        <p:nvSpPr>
          <p:cNvPr id="24" name="Retângulo 23">
            <a:extLst>
              <a:ext uri="{FF2B5EF4-FFF2-40B4-BE49-F238E27FC236}">
                <a16:creationId xmlns:a16="http://schemas.microsoft.com/office/drawing/2014/main" id="{10C194FD-09DD-4E2D-A1D7-4F2B6B9E03DC}"/>
              </a:ext>
            </a:extLst>
          </p:cNvPr>
          <p:cNvSpPr/>
          <p:nvPr/>
        </p:nvSpPr>
        <p:spPr>
          <a:xfrm>
            <a:off x="4471512" y="2659592"/>
            <a:ext cx="1684020" cy="978073"/>
          </a:xfrm>
          <a:prstGeom prst="rect">
            <a:avLst/>
          </a:prstGeom>
          <a:noFill/>
          <a:ln>
            <a:solidFill>
              <a:srgbClr val="4DC4E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: Angulado 25">
            <a:extLst>
              <a:ext uri="{FF2B5EF4-FFF2-40B4-BE49-F238E27FC236}">
                <a16:creationId xmlns:a16="http://schemas.microsoft.com/office/drawing/2014/main" id="{A7C5CA87-06C0-FBC3-C730-64A6FAA6BB37}"/>
              </a:ext>
            </a:extLst>
          </p:cNvPr>
          <p:cNvCxnSpPr>
            <a:cxnSpLocks/>
            <a:stCxn id="24" idx="3"/>
          </p:cNvCxnSpPr>
          <p:nvPr/>
        </p:nvCxnSpPr>
        <p:spPr>
          <a:xfrm>
            <a:off x="6155532" y="3148629"/>
            <a:ext cx="929640" cy="176141"/>
          </a:xfrm>
          <a:prstGeom prst="bentConnector3">
            <a:avLst/>
          </a:prstGeom>
          <a:ln w="12700">
            <a:solidFill>
              <a:srgbClr val="4DC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: Angulado 27">
            <a:extLst>
              <a:ext uri="{FF2B5EF4-FFF2-40B4-BE49-F238E27FC236}">
                <a16:creationId xmlns:a16="http://schemas.microsoft.com/office/drawing/2014/main" id="{23A60F0A-7F8C-85C1-906C-84ABD7D4CBB4}"/>
              </a:ext>
            </a:extLst>
          </p:cNvPr>
          <p:cNvCxnSpPr>
            <a:cxnSpLocks/>
            <a:stCxn id="24" idx="0"/>
          </p:cNvCxnSpPr>
          <p:nvPr/>
        </p:nvCxnSpPr>
        <p:spPr>
          <a:xfrm rot="5400000" flipH="1" flipV="1">
            <a:off x="5550188" y="2343808"/>
            <a:ext cx="79118" cy="552450"/>
          </a:xfrm>
          <a:prstGeom prst="bentConnector2">
            <a:avLst/>
          </a:prstGeom>
          <a:ln w="12700">
            <a:solidFill>
              <a:srgbClr val="4DC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: Angulado 29">
            <a:extLst>
              <a:ext uri="{FF2B5EF4-FFF2-40B4-BE49-F238E27FC236}">
                <a16:creationId xmlns:a16="http://schemas.microsoft.com/office/drawing/2014/main" id="{BD591F78-81C7-2C6F-8F4B-9030B9EC7DF5}"/>
              </a:ext>
            </a:extLst>
          </p:cNvPr>
          <p:cNvCxnSpPr>
            <a:cxnSpLocks/>
            <a:stCxn id="24" idx="0"/>
          </p:cNvCxnSpPr>
          <p:nvPr/>
        </p:nvCxnSpPr>
        <p:spPr>
          <a:xfrm rot="16200000" flipV="1">
            <a:off x="5005358" y="2351428"/>
            <a:ext cx="79118" cy="537210"/>
          </a:xfrm>
          <a:prstGeom prst="bentConnector2">
            <a:avLst/>
          </a:prstGeom>
          <a:ln w="12700">
            <a:solidFill>
              <a:srgbClr val="4DC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: Angulado 32">
            <a:extLst>
              <a:ext uri="{FF2B5EF4-FFF2-40B4-BE49-F238E27FC236}">
                <a16:creationId xmlns:a16="http://schemas.microsoft.com/office/drawing/2014/main" id="{877AA08D-3039-C0AC-A043-359FDFC4BBD8}"/>
              </a:ext>
            </a:extLst>
          </p:cNvPr>
          <p:cNvCxnSpPr>
            <a:cxnSpLocks/>
          </p:cNvCxnSpPr>
          <p:nvPr/>
        </p:nvCxnSpPr>
        <p:spPr>
          <a:xfrm>
            <a:off x="5449968" y="3637467"/>
            <a:ext cx="1087994" cy="616407"/>
          </a:xfrm>
          <a:prstGeom prst="bentConnector3">
            <a:avLst/>
          </a:prstGeom>
          <a:ln w="12700">
            <a:solidFill>
              <a:srgbClr val="00AAE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: Angulado 37">
            <a:extLst>
              <a:ext uri="{FF2B5EF4-FFF2-40B4-BE49-F238E27FC236}">
                <a16:creationId xmlns:a16="http://schemas.microsoft.com/office/drawing/2014/main" id="{92C3D80B-C94B-689F-5C98-2DB259D77781}"/>
              </a:ext>
            </a:extLst>
          </p:cNvPr>
          <p:cNvCxnSpPr>
            <a:cxnSpLocks/>
          </p:cNvCxnSpPr>
          <p:nvPr/>
        </p:nvCxnSpPr>
        <p:spPr>
          <a:xfrm rot="10800000" flipV="1">
            <a:off x="4102658" y="3633819"/>
            <a:ext cx="1062275" cy="623855"/>
          </a:xfrm>
          <a:prstGeom prst="bentConnector3">
            <a:avLst>
              <a:gd name="adj1" fmla="val 50000"/>
            </a:avLst>
          </a:prstGeom>
          <a:ln w="12700">
            <a:solidFill>
              <a:srgbClr val="4DC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: Angulado 44">
            <a:extLst>
              <a:ext uri="{FF2B5EF4-FFF2-40B4-BE49-F238E27FC236}">
                <a16:creationId xmlns:a16="http://schemas.microsoft.com/office/drawing/2014/main" id="{0B853F35-270F-A6A6-3D2D-11B5949FEA81}"/>
              </a:ext>
            </a:extLst>
          </p:cNvPr>
          <p:cNvCxnSpPr>
            <a:cxnSpLocks/>
            <a:stCxn id="24" idx="1"/>
          </p:cNvCxnSpPr>
          <p:nvPr/>
        </p:nvCxnSpPr>
        <p:spPr>
          <a:xfrm rot="10800000" flipV="1">
            <a:off x="3546158" y="3148629"/>
            <a:ext cx="925354" cy="235130"/>
          </a:xfrm>
          <a:prstGeom prst="bentConnector3">
            <a:avLst>
              <a:gd name="adj1" fmla="val 50000"/>
            </a:avLst>
          </a:prstGeom>
          <a:ln w="12700">
            <a:solidFill>
              <a:srgbClr val="4DC4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491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E2AC810-69D3-AAD7-41C6-57634D46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Redes de Colaboração em Saúde Digital Aprovadas</a:t>
            </a:r>
          </a:p>
        </p:txBody>
      </p:sp>
      <p:sp>
        <p:nvSpPr>
          <p:cNvPr id="4" name="Text 3">
            <a:extLst>
              <a:ext uri="{FF2B5EF4-FFF2-40B4-BE49-F238E27FC236}">
                <a16:creationId xmlns:a16="http://schemas.microsoft.com/office/drawing/2014/main" id="{37BDB9F6-DBBA-5633-7370-A37C352D83AE}"/>
              </a:ext>
            </a:extLst>
          </p:cNvPr>
          <p:cNvSpPr/>
          <p:nvPr/>
        </p:nvSpPr>
        <p:spPr>
          <a:xfrm>
            <a:off x="2350623" y="1245092"/>
            <a:ext cx="1014413" cy="2244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 dirty="0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REDE</a:t>
            </a:r>
            <a:endParaRPr lang="en-US" sz="1000" dirty="0">
              <a:latin typeface="Barlow" panose="00000500000000000000" pitchFamily="2" charset="0"/>
            </a:endParaRPr>
          </a:p>
        </p:txBody>
      </p:sp>
      <p:sp>
        <p:nvSpPr>
          <p:cNvPr id="8" name="Text 4">
            <a:extLst>
              <a:ext uri="{FF2B5EF4-FFF2-40B4-BE49-F238E27FC236}">
                <a16:creationId xmlns:a16="http://schemas.microsoft.com/office/drawing/2014/main" id="{0810BB5E-7A8B-2ED3-3A29-85D89D7867F8}"/>
              </a:ext>
            </a:extLst>
          </p:cNvPr>
          <p:cNvSpPr/>
          <p:nvPr/>
        </p:nvSpPr>
        <p:spPr>
          <a:xfrm>
            <a:off x="3365036" y="1245092"/>
            <a:ext cx="1343025" cy="2244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DOMÍNIO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9" name="Text 5">
            <a:extLst>
              <a:ext uri="{FF2B5EF4-FFF2-40B4-BE49-F238E27FC236}">
                <a16:creationId xmlns:a16="http://schemas.microsoft.com/office/drawing/2014/main" id="{27469564-6E68-DC62-BBD2-C3E074E9131F}"/>
              </a:ext>
            </a:extLst>
          </p:cNvPr>
          <p:cNvSpPr/>
          <p:nvPr/>
        </p:nvSpPr>
        <p:spPr>
          <a:xfrm>
            <a:off x="4708061" y="1245092"/>
            <a:ext cx="1343025" cy="2244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TECNOLOGIA-CHAVE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10" name="Text 6">
            <a:extLst>
              <a:ext uri="{FF2B5EF4-FFF2-40B4-BE49-F238E27FC236}">
                <a16:creationId xmlns:a16="http://schemas.microsoft.com/office/drawing/2014/main" id="{F0930219-F8D7-4640-DA1E-EBA55EA5209E}"/>
              </a:ext>
            </a:extLst>
          </p:cNvPr>
          <p:cNvSpPr/>
          <p:nvPr/>
        </p:nvSpPr>
        <p:spPr>
          <a:xfrm>
            <a:off x="6051086" y="1245092"/>
            <a:ext cx="2121694" cy="2244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VALOR COLABORATIVO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AEA43405-7AB5-547E-245D-21EE5399EA88}"/>
              </a:ext>
            </a:extLst>
          </p:cNvPr>
          <p:cNvSpPr/>
          <p:nvPr/>
        </p:nvSpPr>
        <p:spPr>
          <a:xfrm>
            <a:off x="2343201" y="3573027"/>
            <a:ext cx="745460" cy="224420"/>
          </a:xfrm>
          <a:prstGeom prst="rect">
            <a:avLst/>
          </a:prstGeom>
          <a:noFill/>
          <a:ln/>
        </p:spPr>
        <p:txBody>
          <a:bodyPr wrap="non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CareNet.AI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E9366F8-F1DB-8A08-536F-D94AADF060F8}"/>
              </a:ext>
            </a:extLst>
          </p:cNvPr>
          <p:cNvSpPr/>
          <p:nvPr/>
        </p:nvSpPr>
        <p:spPr>
          <a:xfrm>
            <a:off x="3357614" y="3587871"/>
            <a:ext cx="1343025" cy="21057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IA clínica e diagnóstico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13" name="Text 9">
            <a:extLst>
              <a:ext uri="{FF2B5EF4-FFF2-40B4-BE49-F238E27FC236}">
                <a16:creationId xmlns:a16="http://schemas.microsoft.com/office/drawing/2014/main" id="{6DCAC75F-7F75-E15F-A72F-8527735C6C0B}"/>
              </a:ext>
            </a:extLst>
          </p:cNvPr>
          <p:cNvSpPr/>
          <p:nvPr/>
        </p:nvSpPr>
        <p:spPr>
          <a:xfrm>
            <a:off x="4700639" y="3521072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KaaS, LLM/RAG, visão, MLOps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14" name="Text 10">
            <a:extLst>
              <a:ext uri="{FF2B5EF4-FFF2-40B4-BE49-F238E27FC236}">
                <a16:creationId xmlns:a16="http://schemas.microsoft.com/office/drawing/2014/main" id="{6D8AA879-2C76-98F8-2A27-99CE712D9666}"/>
              </a:ext>
            </a:extLst>
          </p:cNvPr>
          <p:cNvSpPr/>
          <p:nvPr/>
        </p:nvSpPr>
        <p:spPr>
          <a:xfrm>
            <a:off x="6043664" y="3513650"/>
            <a:ext cx="2121694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Serviços inteligentes reutilizáveis e rastreáveis.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15" name="Text 11">
            <a:extLst>
              <a:ext uri="{FF2B5EF4-FFF2-40B4-BE49-F238E27FC236}">
                <a16:creationId xmlns:a16="http://schemas.microsoft.com/office/drawing/2014/main" id="{9AB3E4A1-83DA-0CAF-ED65-2E48E97239EC}"/>
              </a:ext>
            </a:extLst>
          </p:cNvPr>
          <p:cNvSpPr/>
          <p:nvPr/>
        </p:nvSpPr>
        <p:spPr>
          <a:xfrm>
            <a:off x="2343201" y="1562015"/>
            <a:ext cx="673326" cy="224420"/>
          </a:xfrm>
          <a:prstGeom prst="rect">
            <a:avLst/>
          </a:prstGeom>
          <a:noFill/>
          <a:ln/>
        </p:spPr>
        <p:txBody>
          <a:bodyPr wrap="non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REDI-SUS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175F3970-B8F2-F694-9D44-37A14626E323}"/>
              </a:ext>
            </a:extLst>
          </p:cNvPr>
          <p:cNvSpPr/>
          <p:nvPr/>
        </p:nvSpPr>
        <p:spPr>
          <a:xfrm>
            <a:off x="3357614" y="1502638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>
              <a:lnSpc>
                <a:spcPct val="90400"/>
              </a:lnSpc>
            </a:pPr>
            <a:r>
              <a:rPr lang="en-US" sz="900" dirty="0">
                <a:latin typeface="Barlow"/>
                <a:ea typeface="Barlow" pitchFamily="34" charset="-122"/>
                <a:cs typeface="Barlow" pitchFamily="34" charset="-120"/>
              </a:rPr>
              <a:t>Cuidado </a:t>
            </a:r>
            <a:r>
              <a:rPr lang="en-US" sz="900" dirty="0" err="1">
                <a:latin typeface="Barlow"/>
                <a:ea typeface="Barlow" pitchFamily="34" charset="-122"/>
                <a:cs typeface="Barlow" pitchFamily="34" charset="-120"/>
              </a:rPr>
              <a:t>remoto</a:t>
            </a:r>
            <a:r>
              <a:rPr lang="en-US" sz="900" dirty="0">
                <a:latin typeface="Barlow"/>
                <a:ea typeface="Barlow" pitchFamily="34" charset="-122"/>
                <a:cs typeface="Barlow" pitchFamily="34" charset="-120"/>
              </a:rPr>
              <a:t> </a:t>
            </a:r>
            <a:r>
              <a:rPr lang="en-US" sz="900" dirty="0" err="1">
                <a:latin typeface="Barlow"/>
                <a:ea typeface="Barlow" pitchFamily="34" charset="-122"/>
                <a:cs typeface="Barlow" pitchFamily="34" charset="-120"/>
              </a:rPr>
              <a:t>orientado</a:t>
            </a:r>
            <a:r>
              <a:rPr lang="en-US" sz="900" dirty="0">
                <a:latin typeface="Barlow"/>
                <a:ea typeface="Barlow" pitchFamily="34" charset="-122"/>
                <a:cs typeface="Barlow" pitchFamily="34" charset="-120"/>
              </a:rPr>
              <a:t> </a:t>
            </a:r>
            <a:r>
              <a:rPr lang="en-US" sz="900" dirty="0" err="1">
                <a:latin typeface="Barlow"/>
                <a:ea typeface="Barlow" pitchFamily="34" charset="-122"/>
                <a:cs typeface="Barlow" pitchFamily="34" charset="-120"/>
              </a:rPr>
              <a:t>por</a:t>
            </a:r>
            <a:r>
              <a:rPr lang="en-US" sz="900" dirty="0">
                <a:latin typeface="Barlow"/>
                <a:ea typeface="Barlow" pitchFamily="34" charset="-122"/>
                <a:cs typeface="Barlow" pitchFamily="34" charset="-120"/>
              </a:rPr>
              <a:t> dados</a:t>
            </a:r>
            <a:endParaRPr lang="pt-BR"/>
          </a:p>
        </p:txBody>
      </p:sp>
      <p:sp>
        <p:nvSpPr>
          <p:cNvPr id="17" name="Text 13">
            <a:extLst>
              <a:ext uri="{FF2B5EF4-FFF2-40B4-BE49-F238E27FC236}">
                <a16:creationId xmlns:a16="http://schemas.microsoft.com/office/drawing/2014/main" id="{FDEF21CD-45E2-980C-02AF-C204C38742E1}"/>
              </a:ext>
            </a:extLst>
          </p:cNvPr>
          <p:cNvSpPr/>
          <p:nvPr/>
        </p:nvSpPr>
        <p:spPr>
          <a:xfrm>
            <a:off x="4700639" y="1562015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Apps, FHIR, gêmeos digitais, dashboards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18" name="Text 14">
            <a:extLst>
              <a:ext uri="{FF2B5EF4-FFF2-40B4-BE49-F238E27FC236}">
                <a16:creationId xmlns:a16="http://schemas.microsoft.com/office/drawing/2014/main" id="{60A5902E-0582-09AD-F28C-EFE954CE6441}"/>
              </a:ext>
            </a:extLst>
          </p:cNvPr>
          <p:cNvSpPr/>
          <p:nvPr/>
        </p:nvSpPr>
        <p:spPr>
          <a:xfrm>
            <a:off x="6043664" y="1562015"/>
            <a:ext cx="2121694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Ciclo de cuidado longitudinal orientado por dados.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19" name="Text 15">
            <a:extLst>
              <a:ext uri="{FF2B5EF4-FFF2-40B4-BE49-F238E27FC236}">
                <a16:creationId xmlns:a16="http://schemas.microsoft.com/office/drawing/2014/main" id="{4F44E9A5-BF46-8110-2B31-79089B6CF7AD}"/>
              </a:ext>
            </a:extLst>
          </p:cNvPr>
          <p:cNvSpPr/>
          <p:nvPr/>
        </p:nvSpPr>
        <p:spPr>
          <a:xfrm>
            <a:off x="2343201" y="1933490"/>
            <a:ext cx="549894" cy="224420"/>
          </a:xfrm>
          <a:prstGeom prst="rect">
            <a:avLst/>
          </a:prstGeom>
          <a:noFill/>
          <a:ln/>
        </p:spPr>
        <p:txBody>
          <a:bodyPr wrap="non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ReNTAI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20" name="Text 16">
            <a:extLst>
              <a:ext uri="{FF2B5EF4-FFF2-40B4-BE49-F238E27FC236}">
                <a16:creationId xmlns:a16="http://schemas.microsoft.com/office/drawing/2014/main" id="{CF02B002-F319-E1B9-38CD-0DEF37C101B2}"/>
              </a:ext>
            </a:extLst>
          </p:cNvPr>
          <p:cNvSpPr/>
          <p:nvPr/>
        </p:nvSpPr>
        <p:spPr>
          <a:xfrm>
            <a:off x="3357614" y="1933490"/>
            <a:ext cx="1343025" cy="21057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Telessaúde</a:t>
            </a: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avançada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21" name="Text 17">
            <a:extLst>
              <a:ext uri="{FF2B5EF4-FFF2-40B4-BE49-F238E27FC236}">
                <a16:creationId xmlns:a16="http://schemas.microsoft.com/office/drawing/2014/main" id="{0A504C17-23CC-FB63-57CD-45CF93E7A0EA}"/>
              </a:ext>
            </a:extLst>
          </p:cNvPr>
          <p:cNvSpPr/>
          <p:nvPr/>
        </p:nvSpPr>
        <p:spPr>
          <a:xfrm>
            <a:off x="4700639" y="1933490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QoS, robótica, dispositivos e IA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EA11FD18-7C16-7214-043E-6E905CD9AF3F}"/>
              </a:ext>
            </a:extLst>
          </p:cNvPr>
          <p:cNvSpPr/>
          <p:nvPr/>
        </p:nvSpPr>
        <p:spPr>
          <a:xfrm>
            <a:off x="6043664" y="1933490"/>
            <a:ext cx="2121694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Aproxima</a:t>
            </a: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redes avançadas de cenários clínicos críticos.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23" name="Text 19">
            <a:extLst>
              <a:ext uri="{FF2B5EF4-FFF2-40B4-BE49-F238E27FC236}">
                <a16:creationId xmlns:a16="http://schemas.microsoft.com/office/drawing/2014/main" id="{3ED23A52-AF76-75B7-296F-353F80C9AB8D}"/>
              </a:ext>
            </a:extLst>
          </p:cNvPr>
          <p:cNvSpPr/>
          <p:nvPr/>
        </p:nvSpPr>
        <p:spPr>
          <a:xfrm>
            <a:off x="2343201" y="2304965"/>
            <a:ext cx="535468" cy="224420"/>
          </a:xfrm>
          <a:prstGeom prst="rect">
            <a:avLst/>
          </a:prstGeom>
          <a:noFill/>
          <a:ln/>
        </p:spPr>
        <p:txBody>
          <a:bodyPr wrap="non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mareIA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24" name="Text 20">
            <a:extLst>
              <a:ext uri="{FF2B5EF4-FFF2-40B4-BE49-F238E27FC236}">
                <a16:creationId xmlns:a16="http://schemas.microsoft.com/office/drawing/2014/main" id="{03086A3E-E00F-7DA3-C9A0-15AA5AF5713B}"/>
              </a:ext>
            </a:extLst>
          </p:cNvPr>
          <p:cNvSpPr/>
          <p:nvPr/>
        </p:nvSpPr>
        <p:spPr>
          <a:xfrm>
            <a:off x="3357614" y="2304965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>
              <a:lnSpc>
                <a:spcPct val="90400"/>
              </a:lnSpc>
            </a:pPr>
            <a:r>
              <a:rPr lang="en-US" sz="900" dirty="0">
                <a:latin typeface="Barlow"/>
                <a:ea typeface="Barlow" pitchFamily="34" charset="-122"/>
                <a:cs typeface="Barlow" pitchFamily="34" charset="-120"/>
              </a:rPr>
              <a:t>Inteligência territorial para APS</a:t>
            </a:r>
            <a:endParaRPr lang="en-US" sz="900" dirty="0">
              <a:latin typeface="Barlow"/>
            </a:endParaRPr>
          </a:p>
        </p:txBody>
      </p:sp>
      <p:sp>
        <p:nvSpPr>
          <p:cNvPr id="25" name="Text 21">
            <a:extLst>
              <a:ext uri="{FF2B5EF4-FFF2-40B4-BE49-F238E27FC236}">
                <a16:creationId xmlns:a16="http://schemas.microsoft.com/office/drawing/2014/main" id="{D462F67B-1DDF-04DE-D877-BBB18D83427F}"/>
              </a:ext>
            </a:extLst>
          </p:cNvPr>
          <p:cNvSpPr/>
          <p:nvPr/>
        </p:nvSpPr>
        <p:spPr>
          <a:xfrm>
            <a:off x="4700639" y="2304965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IoT, offline-first, XAI e séries temporais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26" name="Text 22">
            <a:extLst>
              <a:ext uri="{FF2B5EF4-FFF2-40B4-BE49-F238E27FC236}">
                <a16:creationId xmlns:a16="http://schemas.microsoft.com/office/drawing/2014/main" id="{55E0C1B5-0DD2-6AE9-FEB3-C3AD10388D4B}"/>
              </a:ext>
            </a:extLst>
          </p:cNvPr>
          <p:cNvSpPr/>
          <p:nvPr/>
        </p:nvSpPr>
        <p:spPr>
          <a:xfrm>
            <a:off x="6043664" y="2304965"/>
            <a:ext cx="2121694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Risco acionável para populações vulneráveis.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27" name="Text 23">
            <a:extLst>
              <a:ext uri="{FF2B5EF4-FFF2-40B4-BE49-F238E27FC236}">
                <a16:creationId xmlns:a16="http://schemas.microsoft.com/office/drawing/2014/main" id="{8F9FCF40-E3FE-38F2-5E54-504511432601}"/>
              </a:ext>
            </a:extLst>
          </p:cNvPr>
          <p:cNvSpPr/>
          <p:nvPr/>
        </p:nvSpPr>
        <p:spPr>
          <a:xfrm>
            <a:off x="2343201" y="2676440"/>
            <a:ext cx="989117" cy="224420"/>
          </a:xfrm>
          <a:prstGeom prst="rect">
            <a:avLst/>
          </a:prstGeom>
          <a:noFill/>
          <a:ln/>
        </p:spPr>
        <p:txBody>
          <a:bodyPr wrap="non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INTEROPCHAIN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28" name="Text 24">
            <a:extLst>
              <a:ext uri="{FF2B5EF4-FFF2-40B4-BE49-F238E27FC236}">
                <a16:creationId xmlns:a16="http://schemas.microsoft.com/office/drawing/2014/main" id="{C7A5B4A3-7261-8AD0-8857-4C57DA53693B}"/>
              </a:ext>
            </a:extLst>
          </p:cNvPr>
          <p:cNvSpPr/>
          <p:nvPr/>
        </p:nvSpPr>
        <p:spPr>
          <a:xfrm>
            <a:off x="3357614" y="2691285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>
              <a:lnSpc>
                <a:spcPct val="90400"/>
              </a:lnSpc>
            </a:pPr>
            <a:r>
              <a:rPr lang="en-US" sz="900" dirty="0" err="1">
                <a:latin typeface="Barlow"/>
              </a:rPr>
              <a:t>Confiança</a:t>
            </a:r>
            <a:r>
              <a:rPr lang="en-US" sz="900" dirty="0">
                <a:latin typeface="Barlow"/>
              </a:rPr>
              <a:t> e </a:t>
            </a:r>
            <a:r>
              <a:rPr lang="en-US" sz="900" dirty="0" err="1">
                <a:latin typeface="Barlow"/>
              </a:rPr>
              <a:t>interoperabilidade</a:t>
            </a:r>
            <a:endParaRPr lang="pt-BR" dirty="0" err="1"/>
          </a:p>
        </p:txBody>
      </p:sp>
      <p:sp>
        <p:nvSpPr>
          <p:cNvPr id="29" name="Text 25">
            <a:extLst>
              <a:ext uri="{FF2B5EF4-FFF2-40B4-BE49-F238E27FC236}">
                <a16:creationId xmlns:a16="http://schemas.microsoft.com/office/drawing/2014/main" id="{7FE38BBB-D5CD-1736-080B-B2EC0172927A}"/>
              </a:ext>
            </a:extLst>
          </p:cNvPr>
          <p:cNvSpPr/>
          <p:nvPr/>
        </p:nvSpPr>
        <p:spPr>
          <a:xfrm>
            <a:off x="4700639" y="2676440"/>
            <a:ext cx="1343025" cy="459869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FHIR/RNDS, consentimento e blockchain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30" name="Text 26">
            <a:extLst>
              <a:ext uri="{FF2B5EF4-FFF2-40B4-BE49-F238E27FC236}">
                <a16:creationId xmlns:a16="http://schemas.microsoft.com/office/drawing/2014/main" id="{C6E2096E-AF10-D8C1-6E27-CB5608D527C4}"/>
              </a:ext>
            </a:extLst>
          </p:cNvPr>
          <p:cNvSpPr/>
          <p:nvPr/>
        </p:nvSpPr>
        <p:spPr>
          <a:xfrm>
            <a:off x="6043664" y="2676440"/>
            <a:ext cx="2121694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Auditabilidade</a:t>
            </a: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para compartilhamento responsável.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31" name="Text 27">
            <a:extLst>
              <a:ext uri="{FF2B5EF4-FFF2-40B4-BE49-F238E27FC236}">
                <a16:creationId xmlns:a16="http://schemas.microsoft.com/office/drawing/2014/main" id="{44BDA498-3907-E150-8B66-A95F6ADEF6CF}"/>
              </a:ext>
            </a:extLst>
          </p:cNvPr>
          <p:cNvSpPr/>
          <p:nvPr/>
        </p:nvSpPr>
        <p:spPr>
          <a:xfrm>
            <a:off x="2343201" y="3137463"/>
            <a:ext cx="469744" cy="224420"/>
          </a:xfrm>
          <a:prstGeom prst="rect">
            <a:avLst/>
          </a:prstGeom>
          <a:noFill/>
          <a:ln/>
        </p:spPr>
        <p:txBody>
          <a:bodyPr wrap="non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1000" b="1">
                <a:latin typeface="Barlow" panose="00000500000000000000" pitchFamily="2" charset="0"/>
                <a:ea typeface="Barlow ExtraBold" pitchFamily="34" charset="-122"/>
                <a:cs typeface="Barlow ExtraBold" pitchFamily="34" charset="-120"/>
              </a:rPr>
              <a:t>SOFIA</a:t>
            </a:r>
            <a:endParaRPr lang="en-US" sz="1000">
              <a:latin typeface="Barlow" panose="00000500000000000000" pitchFamily="2" charset="0"/>
            </a:endParaRPr>
          </a:p>
        </p:txBody>
      </p:sp>
      <p:sp>
        <p:nvSpPr>
          <p:cNvPr id="32" name="Text 28">
            <a:extLst>
              <a:ext uri="{FF2B5EF4-FFF2-40B4-BE49-F238E27FC236}">
                <a16:creationId xmlns:a16="http://schemas.microsoft.com/office/drawing/2014/main" id="{3CF20420-BC9A-08A6-54CA-CE9C1CB261B5}"/>
              </a:ext>
            </a:extLst>
          </p:cNvPr>
          <p:cNvSpPr/>
          <p:nvPr/>
        </p:nvSpPr>
        <p:spPr>
          <a:xfrm>
            <a:off x="3357614" y="3137463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>
              <a:lnSpc>
                <a:spcPct val="90400"/>
              </a:lnSpc>
            </a:pPr>
            <a:r>
              <a:rPr lang="en-US" sz="900" dirty="0">
                <a:latin typeface="Barlow"/>
              </a:rPr>
              <a:t>IA para </a:t>
            </a:r>
            <a:r>
              <a:rPr lang="en-US" sz="900" dirty="0" err="1">
                <a:latin typeface="Barlow"/>
              </a:rPr>
              <a:t>cuidado</a:t>
            </a:r>
            <a:r>
              <a:rPr lang="en-US" sz="900" dirty="0">
                <a:latin typeface="Barlow"/>
              </a:rPr>
              <a:t> </a:t>
            </a:r>
            <a:r>
              <a:rPr lang="en-US" sz="900" dirty="0" err="1">
                <a:latin typeface="Barlow"/>
              </a:rPr>
              <a:t>materno-infantil</a:t>
            </a:r>
            <a:endParaRPr lang="pt-BR" dirty="0" err="1"/>
          </a:p>
        </p:txBody>
      </p:sp>
      <p:sp>
        <p:nvSpPr>
          <p:cNvPr id="33" name="Text 29">
            <a:extLst>
              <a:ext uri="{FF2B5EF4-FFF2-40B4-BE49-F238E27FC236}">
                <a16:creationId xmlns:a16="http://schemas.microsoft.com/office/drawing/2014/main" id="{0A560684-D65C-84CE-0355-6778884E7E93}"/>
              </a:ext>
            </a:extLst>
          </p:cNvPr>
          <p:cNvSpPr/>
          <p:nvPr/>
        </p:nvSpPr>
        <p:spPr>
          <a:xfrm>
            <a:off x="4700639" y="3137463"/>
            <a:ext cx="1343025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Federação</a:t>
            </a: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, PLN, RAG, XAI, IoT neonatal</a:t>
            </a:r>
            <a:endParaRPr lang="en-US" sz="900">
              <a:latin typeface="Barlow" panose="00000500000000000000" pitchFamily="2" charset="0"/>
            </a:endParaRPr>
          </a:p>
        </p:txBody>
      </p:sp>
      <p:sp>
        <p:nvSpPr>
          <p:cNvPr id="34" name="Text 30">
            <a:extLst>
              <a:ext uri="{FF2B5EF4-FFF2-40B4-BE49-F238E27FC236}">
                <a16:creationId xmlns:a16="http://schemas.microsoft.com/office/drawing/2014/main" id="{20BA6762-9A83-3139-F4D5-991D369108C0}"/>
              </a:ext>
            </a:extLst>
          </p:cNvPr>
          <p:cNvSpPr/>
          <p:nvPr/>
        </p:nvSpPr>
        <p:spPr>
          <a:xfrm>
            <a:off x="6043664" y="3137463"/>
            <a:ext cx="2121694" cy="335220"/>
          </a:xfrm>
          <a:prstGeom prst="rect">
            <a:avLst/>
          </a:prstGeom>
          <a:noFill/>
          <a:ln/>
        </p:spPr>
        <p:txBody>
          <a:bodyPr wrap="square" lIns="0" tIns="85090" rIns="119126" bIns="0" rtlCol="0" anchor="t">
            <a:spAutoFit/>
          </a:bodyPr>
          <a:lstStyle/>
          <a:p>
            <a:pPr marL="0" indent="0" algn="l">
              <a:lnSpc>
                <a:spcPct val="90400"/>
              </a:lnSpc>
              <a:buNone/>
            </a:pPr>
            <a:r>
              <a:rPr lang="en-US" sz="900" err="1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Integração</a:t>
            </a:r>
            <a:r>
              <a:rPr lang="en-US" sz="900">
                <a:latin typeface="Barlow" panose="00000500000000000000" pitchFamily="2" charset="0"/>
                <a:ea typeface="Barlow" pitchFamily="34" charset="-122"/>
                <a:cs typeface="Barlow" pitchFamily="34" charset="-120"/>
              </a:rPr>
              <a:t> entre pré-natal, hospital e APS.</a:t>
            </a:r>
            <a:endParaRPr lang="en-US" sz="900">
              <a:latin typeface="Barlow" panose="00000500000000000000" pitchFamily="2" charset="0"/>
            </a:endParaRPr>
          </a:p>
        </p:txBody>
      </p: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93500142-F34F-4CAE-9E7E-0FF386863F9E}"/>
              </a:ext>
            </a:extLst>
          </p:cNvPr>
          <p:cNvCxnSpPr>
            <a:cxnSpLocks/>
          </p:cNvCxnSpPr>
          <p:nvPr/>
        </p:nvCxnSpPr>
        <p:spPr>
          <a:xfrm>
            <a:off x="2212804" y="1245092"/>
            <a:ext cx="59599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EDF6CB77-AC8D-8E76-9AFC-6A78334462AD}"/>
              </a:ext>
            </a:extLst>
          </p:cNvPr>
          <p:cNvCxnSpPr>
            <a:cxnSpLocks/>
          </p:cNvCxnSpPr>
          <p:nvPr/>
        </p:nvCxnSpPr>
        <p:spPr>
          <a:xfrm>
            <a:off x="2212804" y="1502324"/>
            <a:ext cx="59599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3F06507-D165-D6EF-8AAB-50AF972CF06B}"/>
              </a:ext>
            </a:extLst>
          </p:cNvPr>
          <p:cNvCxnSpPr>
            <a:cxnSpLocks/>
          </p:cNvCxnSpPr>
          <p:nvPr/>
        </p:nvCxnSpPr>
        <p:spPr>
          <a:xfrm>
            <a:off x="2205382" y="1933490"/>
            <a:ext cx="595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D30B4C07-1F3E-256B-93B2-E30AA93B2BF1}"/>
              </a:ext>
            </a:extLst>
          </p:cNvPr>
          <p:cNvCxnSpPr>
            <a:cxnSpLocks/>
          </p:cNvCxnSpPr>
          <p:nvPr/>
        </p:nvCxnSpPr>
        <p:spPr>
          <a:xfrm>
            <a:off x="2205382" y="2313375"/>
            <a:ext cx="595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BD407ECC-070F-E0D2-601B-391616EC17BA}"/>
              </a:ext>
            </a:extLst>
          </p:cNvPr>
          <p:cNvCxnSpPr>
            <a:cxnSpLocks/>
          </p:cNvCxnSpPr>
          <p:nvPr/>
        </p:nvCxnSpPr>
        <p:spPr>
          <a:xfrm>
            <a:off x="2205382" y="2676440"/>
            <a:ext cx="595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C0B30BC7-0409-6740-793A-156AEC144E18}"/>
              </a:ext>
            </a:extLst>
          </p:cNvPr>
          <p:cNvCxnSpPr>
            <a:cxnSpLocks/>
          </p:cNvCxnSpPr>
          <p:nvPr/>
        </p:nvCxnSpPr>
        <p:spPr>
          <a:xfrm>
            <a:off x="2205382" y="3120980"/>
            <a:ext cx="595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624B6BEC-3A83-72D9-100A-6177FBCAF560}"/>
              </a:ext>
            </a:extLst>
          </p:cNvPr>
          <p:cNvCxnSpPr>
            <a:cxnSpLocks/>
          </p:cNvCxnSpPr>
          <p:nvPr/>
        </p:nvCxnSpPr>
        <p:spPr>
          <a:xfrm>
            <a:off x="2205382" y="3980679"/>
            <a:ext cx="59599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A9ED07C-BFE0-D3F0-CAD6-DF4D8BE64C47}"/>
              </a:ext>
            </a:extLst>
          </p:cNvPr>
          <p:cNvCxnSpPr>
            <a:cxnSpLocks/>
          </p:cNvCxnSpPr>
          <p:nvPr/>
        </p:nvCxnSpPr>
        <p:spPr>
          <a:xfrm>
            <a:off x="2205382" y="3529194"/>
            <a:ext cx="5959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9533045"/>
      </p:ext>
    </p:extLst>
  </p:cSld>
  <p:clrMapOvr>
    <a:masterClrMapping/>
  </p:clrMapOvr>
</p:sld>
</file>

<file path=ppt/theme/theme1.xml><?xml version="1.0" encoding="utf-8"?>
<a:theme xmlns:a="http://schemas.openxmlformats.org/drawingml/2006/main" name="CAP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6_PPT_TEMPLATE_V2" id="{FDBBFB42-5D54-4369-859F-58CEDAB58E87}" vid="{EF36C477-208D-4390-BC40-7453A696C36E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6_PPT_TEMPLATE_V2" id="{FDBBFB42-5D54-4369-859F-58CEDAB58E87}" vid="{624B4777-7CB2-4A38-8C27-0236067EEF8C}"/>
    </a:ext>
  </a:extLst>
</a:theme>
</file>

<file path=ppt/theme/theme3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RNP2026_PPT_TEMPLATE_V2" id="{FDBBFB42-5D54-4369-859F-58CEDAB58E87}" vid="{BCC7BD03-AD09-4D9D-A382-B9A0F04D3433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6D584274444F4BB1D6B9320AD7F9EB" ma:contentTypeVersion="12" ma:contentTypeDescription="Create a new document." ma:contentTypeScope="" ma:versionID="a2d29e342954e24faa4f06566e88e837">
  <xsd:schema xmlns:xsd="http://www.w3.org/2001/XMLSchema" xmlns:xs="http://www.w3.org/2001/XMLSchema" xmlns:p="http://schemas.microsoft.com/office/2006/metadata/properties" xmlns:ns2="9ea35346-d433-4d7c-b01e-9da20c2560e7" xmlns:ns3="9115cb6c-7cde-4c06-b895-ceb7142ee76d" targetNamespace="http://schemas.microsoft.com/office/2006/metadata/properties" ma:root="true" ma:fieldsID="0f6730da419aecc42875048a77c83ee0" ns2:_="" ns3:_="">
    <xsd:import namespace="9ea35346-d433-4d7c-b01e-9da20c2560e7"/>
    <xsd:import namespace="9115cb6c-7cde-4c06-b895-ceb7142ee7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a35346-d433-4d7c-b01e-9da20c2560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5c6d6704-c1be-48d0-823f-e0f8bcbfaae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15cb6c-7cde-4c06-b895-ceb7142ee76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a89deb2-fda3-4873-a9fe-53a7929439ae}" ma:internalName="TaxCatchAll" ma:showField="CatchAllData" ma:web="9115cb6c-7cde-4c06-b895-ceb7142ee7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15cb6c-7cde-4c06-b895-ceb7142ee76d" xsi:nil="true"/>
    <lcf76f155ced4ddcb4097134ff3c332f xmlns="9ea35346-d433-4d7c-b01e-9da20c2560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8B38C81-84B5-49EC-A1BF-23284CB221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54EC39-C0E2-45F3-9DC8-FB8285932251}"/>
</file>

<file path=customXml/itemProps3.xml><?xml version="1.0" encoding="utf-8"?>
<ds:datastoreItem xmlns:ds="http://schemas.openxmlformats.org/officeDocument/2006/customXml" ds:itemID="{4DC3DE5D-5D06-494A-8E52-B0109E840A9B}">
  <ds:schemaRefs>
    <ds:schemaRef ds:uri="2e6f0180-08ab-424d-83d6-f8377d7b1487"/>
    <ds:schemaRef ds:uri="30645ef7-8274-4f10-b6b1-003b97ddb7c1"/>
    <ds:schemaRef ds:uri="776d3c14-4594-47dc-93b3-0ed824520d95"/>
    <ds:schemaRef ds:uri="9115cb6c-7cde-4c06-b895-ceb7142ee76d"/>
    <ds:schemaRef ds:uri="9ea35346-d433-4d7c-b01e-9da20c2560e7"/>
    <ds:schemaRef ds:uri="af0d1662-8ec6-4e86-b924-90413de59505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WRNP2026_PPT_TEMPLATE_V2</Template>
  <TotalTime>82</TotalTime>
  <Words>2166</Words>
  <Application>Microsoft Office PowerPoint</Application>
  <PresentationFormat>Apresentação na tela (16:9)</PresentationFormat>
  <Paragraphs>346</Paragraphs>
  <Slides>23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23</vt:i4>
      </vt:variant>
    </vt:vector>
  </HeadingPairs>
  <TitlesOfParts>
    <vt:vector size="33" baseType="lpstr">
      <vt:lpstr>Arial</vt:lpstr>
      <vt:lpstr>Barlow</vt:lpstr>
      <vt:lpstr>Barlow Bold</vt:lpstr>
      <vt:lpstr>Barlow ExtraBold</vt:lpstr>
      <vt:lpstr>Calibri</vt:lpstr>
      <vt:lpstr>Calibri Light</vt:lpstr>
      <vt:lpstr>Wingdings</vt:lpstr>
      <vt:lpstr>CAPA</vt:lpstr>
      <vt:lpstr>Personalizar design</vt:lpstr>
      <vt:lpstr>1_Personalizar design</vt:lpstr>
      <vt:lpstr>Pesquisa e Desenvolvimento em Saúde Digital: O Papel das Redes Colaborativas</vt:lpstr>
      <vt:lpstr>Agenda</vt:lpstr>
      <vt:lpstr>PPI Saúde Digital (2021)</vt:lpstr>
      <vt:lpstr>PPI Saúde Digital</vt:lpstr>
      <vt:lpstr>Escopo da PU</vt:lpstr>
      <vt:lpstr>Como a Chamada Desenhou a Colaboração</vt:lpstr>
      <vt:lpstr>Estrutura do Programa</vt:lpstr>
      <vt:lpstr>Desafios Técnicos Comuns às Redes</vt:lpstr>
      <vt:lpstr>Redes de Colaboração em Saúde Digital Aprovadas</vt:lpstr>
      <vt:lpstr>Redes de Colaboração em Saúde Digital</vt:lpstr>
      <vt:lpstr>REDI-SUS: Cuidado Remoto Orientado por Dados</vt:lpstr>
      <vt:lpstr>Redes de Colaboração em Saúde Digital</vt:lpstr>
      <vt:lpstr>ReNTAI: Telessaúde Avançada</vt:lpstr>
      <vt:lpstr>Redes de Colaboração em Saúde Digital</vt:lpstr>
      <vt:lpstr>mareIA: Risco e Cuidado integral</vt:lpstr>
      <vt:lpstr>Redes de Colaboração em Saúde Digital</vt:lpstr>
      <vt:lpstr>INTEROPCHAIN: Confiança Para Dados de Saúde</vt:lpstr>
      <vt:lpstr>Redes de Colaboração em Saúde Digital</vt:lpstr>
      <vt:lpstr>SOFIA: Saúde Materno-infantil Federada</vt:lpstr>
      <vt:lpstr>Redes de Colaboração em Saúde Digital</vt:lpstr>
      <vt:lpstr>CareNet.AI: IA Clínica Como Serviço</vt:lpstr>
      <vt:lpstr>Consideraçõe finais</vt:lpstr>
      <vt:lpstr>OBRIGADA!  Perguntas?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Pesquisa e Desenvolvimento em Saúde Digital: O Papel das Redes Colaborativas</dc:title>
  <dc:creator>Patricia Dias Araújo</dc:creator>
  <cp:lastModifiedBy>Michelle Silva Wangham</cp:lastModifiedBy>
  <cp:revision>430</cp:revision>
  <dcterms:created xsi:type="dcterms:W3CDTF">2026-05-14T13:25:09Z</dcterms:created>
  <dcterms:modified xsi:type="dcterms:W3CDTF">2026-05-24T03:24:41Z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0x010100376D584274444F4BB1D6B9320AD7F9EB</vt:lpwstr>
  </property>
  <property fmtid="{D5CDD505-2E9C-101B-9397-08002B2CF9AE}" pid="3" name="Order">
    <vt:r8>33602400</vt:r8>
  </property>
  <property fmtid="{D5CDD505-2E9C-101B-9397-08002B2CF9AE}" pid="4" name="MediaServiceImageTags">
    <vt:lpwstr/>
  </property>
</Properties>
</file>