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6" r:id="rId2"/>
    <p:sldId id="257" r:id="rId3"/>
    <p:sldId id="258" r:id="rId4"/>
    <p:sldId id="265" r:id="rId5"/>
    <p:sldId id="276" r:id="rId6"/>
    <p:sldId id="266" r:id="rId7"/>
    <p:sldId id="267" r:id="rId8"/>
    <p:sldId id="268" r:id="rId9"/>
    <p:sldId id="269" r:id="rId10"/>
    <p:sldId id="277" r:id="rId11"/>
    <p:sldId id="270" r:id="rId12"/>
    <p:sldId id="278" r:id="rId13"/>
    <p:sldId id="279" r:id="rId14"/>
    <p:sldId id="284" r:id="rId15"/>
    <p:sldId id="272" r:id="rId16"/>
    <p:sldId id="280" r:id="rId17"/>
    <p:sldId id="281" r:id="rId18"/>
    <p:sldId id="274" r:id="rId19"/>
    <p:sldId id="283" r:id="rId20"/>
    <p:sldId id="282" r:id="rId21"/>
    <p:sldId id="285" r:id="rId22"/>
    <p:sldId id="26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FF01"/>
    <a:srgbClr val="FF6600"/>
    <a:srgbClr val="FF290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75BF65-EA80-ECCB-0DB9-871E6D144E3B}" v="36" dt="2025-08-04T15:09:47.317"/>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Ênfas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94660"/>
  </p:normalViewPr>
  <p:slideViewPr>
    <p:cSldViewPr snapToGrid="0">
      <p:cViewPr varScale="1">
        <p:scale>
          <a:sx n="60" d="100"/>
          <a:sy n="60" d="100"/>
        </p:scale>
        <p:origin x="73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5"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480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5/23/2026</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‹nº›</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5796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9109" y="2002296"/>
            <a:ext cx="8913782" cy="1468800"/>
          </a:xfrm>
        </p:spPr>
        <p:txBody>
          <a:bodyPr anchor="b"/>
          <a:lstStyle>
            <a:lvl1pPr algn="ctr">
              <a:defRPr sz="4000" b="1" cap="all">
                <a:solidFill>
                  <a:srgbClr val="9BFF01"/>
                </a:solidFill>
              </a:defRPr>
            </a:lvl1pPr>
          </a:lstStyle>
          <a:p>
            <a:r>
              <a:rPr lang="pt-BR"/>
              <a:t>Clique para editar o título mestre</a:t>
            </a:r>
            <a:endParaRPr lang="en-US"/>
          </a:p>
        </p:txBody>
      </p:sp>
      <p:sp>
        <p:nvSpPr>
          <p:cNvPr id="3" name="Text Placeholder 2"/>
          <p:cNvSpPr>
            <a:spLocks noGrp="1"/>
          </p:cNvSpPr>
          <p:nvPr>
            <p:ph type="body" idx="1"/>
          </p:nvPr>
        </p:nvSpPr>
        <p:spPr>
          <a:xfrm>
            <a:off x="1639109" y="3471096"/>
            <a:ext cx="8913783" cy="860400"/>
          </a:xfrm>
        </p:spPr>
        <p:txBody>
          <a:bodyPr anchor="t">
            <a:normAutofit/>
          </a:bodyPr>
          <a:lstStyle>
            <a:lvl1pPr marL="0" indent="0" algn="ctr">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nchor="ct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5/23/2026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979714" y="2142067"/>
            <a:ext cx="4701422" cy="3649134"/>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5821895" y="2142067"/>
            <a:ext cx="4995332" cy="3649133"/>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dirty="0"/>
              <a:pPr/>
              <a:t>5/23/2026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973670" y="2870201"/>
            <a:ext cx="4709054" cy="2920998"/>
          </a:xfrm>
        </p:spPr>
        <p:txBody>
          <a:bodyPr anchor="t">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dirty="0"/>
              <a:pPr/>
              <a:t>5/23/2026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B61BEF0D-F0BB-DE4B-95CE-6DB70DBA9567}" type="datetimeFigureOut">
              <a:rPr lang="en-US" dirty="0"/>
              <a:pPr/>
              <a:t>5/23/2026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645270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62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9714" y="609600"/>
            <a:ext cx="9837512" cy="1456267"/>
          </a:xfrm>
          <a:prstGeom prst="rect">
            <a:avLst/>
          </a:prstGeom>
          <a:effectLst/>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979714" y="2142067"/>
            <a:ext cx="9837512" cy="3649133"/>
          </a:xfrm>
          <a:prstGeom prst="rect">
            <a:avLst/>
          </a:prstGeom>
        </p:spPr>
        <p:txBody>
          <a:bodyPr vert="horz" lIns="91440" tIns="45720" rIns="91440" bIns="45720" rtlCol="0" anchor="ct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bg2"/>
                </a:solidFill>
                <a:effectLst/>
                <a:latin typeface="+mn-lt"/>
              </a:defRPr>
            </a:lvl1pPr>
          </a:lstStyle>
          <a:p>
            <a:fld id="{B61BEF0D-F0BB-DE4B-95CE-6DB70DBA9567}" type="datetimeFigureOut">
              <a:rPr lang="en-US" smtClean="0"/>
              <a:pPr/>
              <a:t>5/23/2026</a:t>
            </a:fld>
            <a:endParaRPr lang="en-US"/>
          </a:p>
        </p:txBody>
      </p:sp>
      <p:sp>
        <p:nvSpPr>
          <p:cNvPr id="5" name="Footer Placeholder 4"/>
          <p:cNvSpPr>
            <a:spLocks noGrp="1"/>
          </p:cNvSpPr>
          <p:nvPr>
            <p:ph type="ftr" sz="quarter" idx="3"/>
          </p:nvPr>
        </p:nvSpPr>
        <p:spPr>
          <a:xfrm>
            <a:off x="979714" y="5870575"/>
            <a:ext cx="7533745" cy="377825"/>
          </a:xfrm>
          <a:prstGeom prst="rect">
            <a:avLst/>
          </a:prstGeom>
        </p:spPr>
        <p:txBody>
          <a:bodyPr vert="horz" lIns="91440" tIns="45720" rIns="91440" bIns="45720" rtlCol="0" anchor="ctr"/>
          <a:lstStyle>
            <a:lvl1pPr algn="l">
              <a:defRPr sz="1000" b="0" i="0">
                <a:solidFill>
                  <a:schemeClr val="bg2"/>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bg2"/>
                </a:solidFill>
                <a:effectLst/>
                <a:latin typeface="+mn-lt"/>
              </a:defRPr>
            </a:lvl1pPr>
          </a:lstStyle>
          <a:p>
            <a:fld id="{D57F1E4F-1CFF-5643-939E-217C01CDF565}" type="slidenum">
              <a:rPr lang="en-US" smtClean="0"/>
              <a:pPr/>
              <a:t>‹nº›</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6" r:id="rId7"/>
    <p:sldLayoutId id="2147483655" r:id="rId8"/>
    <p:sldLayoutId id="2147483658" r:id="rId9"/>
    <p:sldLayoutId id="2147483657" r:id="rId10"/>
    <p:sldLayoutId id="2147483659" r:id="rId11"/>
  </p:sldLayoutIdLst>
  <p:txStyles>
    <p:titleStyle>
      <a:lvl1pPr algn="l" defTabSz="457200" rtl="0" eaLnBrk="1" latinLnBrk="0" hangingPunct="1">
        <a:spcBef>
          <a:spcPct val="0"/>
        </a:spcBef>
        <a:buNone/>
        <a:defRPr sz="3600" b="1" kern="1200" cap="all">
          <a:ln w="3175" cmpd="sng">
            <a:noFill/>
          </a:ln>
          <a:solidFill>
            <a:schemeClr val="bg2"/>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rgbClr val="92D050"/>
        </a:buClr>
        <a:buSzPct val="100000"/>
        <a:buFont typeface="Arial"/>
        <a:buChar char="•"/>
        <a:defRPr sz="1800" kern="1200" cap="none">
          <a:solidFill>
            <a:schemeClr val="bg2"/>
          </a:solidFill>
          <a:effectLst/>
          <a:latin typeface="+mn-lt"/>
          <a:ea typeface="+mn-ea"/>
          <a:cs typeface="+mn-cs"/>
        </a:defRPr>
      </a:lvl1pPr>
      <a:lvl2pPr marL="742950" indent="-285750" algn="l" defTabSz="457200" rtl="0" eaLnBrk="1" latinLnBrk="0" hangingPunct="1">
        <a:spcBef>
          <a:spcPts val="0"/>
        </a:spcBef>
        <a:spcAft>
          <a:spcPts val="1000"/>
        </a:spcAft>
        <a:buClr>
          <a:srgbClr val="92D050"/>
        </a:buClr>
        <a:buSzPct val="100000"/>
        <a:buFont typeface="Arial"/>
        <a:buChar char="•"/>
        <a:defRPr sz="1600" kern="1200" cap="none">
          <a:solidFill>
            <a:schemeClr val="bg2"/>
          </a:solidFill>
          <a:effectLst/>
          <a:latin typeface="+mn-lt"/>
          <a:ea typeface="+mn-ea"/>
          <a:cs typeface="+mn-cs"/>
        </a:defRPr>
      </a:lvl2pPr>
      <a:lvl3pPr marL="1200150" indent="-285750" algn="l" defTabSz="457200" rtl="0" eaLnBrk="1" latinLnBrk="0" hangingPunct="1">
        <a:spcBef>
          <a:spcPts val="0"/>
        </a:spcBef>
        <a:spcAft>
          <a:spcPts val="1000"/>
        </a:spcAft>
        <a:buClr>
          <a:srgbClr val="92D050"/>
        </a:buClr>
        <a:buSzPct val="100000"/>
        <a:buFont typeface="Arial"/>
        <a:buChar char="•"/>
        <a:defRPr sz="1400" kern="1200" cap="none">
          <a:solidFill>
            <a:schemeClr val="bg2"/>
          </a:solidFill>
          <a:effectLst/>
          <a:latin typeface="+mn-lt"/>
          <a:ea typeface="+mn-ea"/>
          <a:cs typeface="+mn-cs"/>
        </a:defRPr>
      </a:lvl3pPr>
      <a:lvl4pPr marL="15430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4pPr>
      <a:lvl5pPr marL="20002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5.png"/><Relationship Id="rId17" Type="http://schemas.openxmlformats.org/officeDocument/2006/relationships/image" Target="../media/image31.svg"/><Relationship Id="rId2" Type="http://schemas.openxmlformats.org/officeDocument/2006/relationships/image" Target="../media/image20.png"/><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sv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ídeo 3" descr="Binary Code Globe">
            <a:extLst>
              <a:ext uri="{FF2B5EF4-FFF2-40B4-BE49-F238E27FC236}">
                <a16:creationId xmlns:a16="http://schemas.microsoft.com/office/drawing/2014/main" id="{4359878B-B210-C9E1-C7E0-0BB0DEC2937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85"/>
          <a:stretch/>
        </p:blipFill>
        <p:spPr>
          <a:xfrm>
            <a:off x="0" y="0"/>
            <a:ext cx="12192000" cy="6857989"/>
          </a:xfrm>
          <a:prstGeom prst="rect">
            <a:avLst/>
          </a:prstGeom>
        </p:spPr>
      </p:pic>
      <p:sp>
        <p:nvSpPr>
          <p:cNvPr id="5" name="Retângulo 4">
            <a:extLst>
              <a:ext uri="{FF2B5EF4-FFF2-40B4-BE49-F238E27FC236}">
                <a16:creationId xmlns:a16="http://schemas.microsoft.com/office/drawing/2014/main" id="{FCC97067-03D9-DC73-C2C5-704E336EEE69}"/>
              </a:ext>
            </a:extLst>
          </p:cNvPr>
          <p:cNvSpPr/>
          <p:nvPr/>
        </p:nvSpPr>
        <p:spPr>
          <a:xfrm>
            <a:off x="-2" y="0"/>
            <a:ext cx="12192002" cy="6858000"/>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F7B422A3-E962-D28A-2704-0B96C72E8343}"/>
              </a:ext>
            </a:extLst>
          </p:cNvPr>
          <p:cNvSpPr>
            <a:spLocks noGrp="1"/>
          </p:cNvSpPr>
          <p:nvPr>
            <p:ph type="ctrTitle"/>
          </p:nvPr>
        </p:nvSpPr>
        <p:spPr>
          <a:xfrm>
            <a:off x="4" y="3912861"/>
            <a:ext cx="12191996" cy="962026"/>
          </a:xfrm>
        </p:spPr>
        <p:txBody>
          <a:bodyPr anchor="b">
            <a:normAutofit/>
          </a:bodyPr>
          <a:lstStyle/>
          <a:p>
            <a:r>
              <a:rPr lang="en-US" b="1" dirty="0">
                <a:solidFill>
                  <a:schemeClr val="tx1"/>
                </a:solidFill>
                <a:latin typeface="Times New Roman" panose="02020603050405020304" pitchFamily="18" charset="0"/>
                <a:cs typeface="Times New Roman" panose="02020603050405020304" pitchFamily="18" charset="0"/>
              </a:rPr>
              <a:t>.</a:t>
            </a:r>
          </a:p>
        </p:txBody>
      </p:sp>
      <p:sp>
        <p:nvSpPr>
          <p:cNvPr id="3" name="Subtítulo 2">
            <a:extLst>
              <a:ext uri="{FF2B5EF4-FFF2-40B4-BE49-F238E27FC236}">
                <a16:creationId xmlns:a16="http://schemas.microsoft.com/office/drawing/2014/main" id="{7988EFCC-4C09-9104-EE57-F733F57EF917}"/>
              </a:ext>
            </a:extLst>
          </p:cNvPr>
          <p:cNvSpPr>
            <a:spLocks noGrp="1"/>
          </p:cNvSpPr>
          <p:nvPr>
            <p:ph type="subTitle" idx="1"/>
          </p:nvPr>
        </p:nvSpPr>
        <p:spPr>
          <a:xfrm>
            <a:off x="0" y="5832474"/>
            <a:ext cx="8686800" cy="951098"/>
          </a:xfrm>
        </p:spPr>
        <p:txBody>
          <a:bodyPr anchor="t">
            <a:noAutofit/>
          </a:bodyPr>
          <a:lstStyle/>
          <a:p>
            <a:pPr algn="l">
              <a:lnSpc>
                <a:spcPct val="90000"/>
              </a:lnSpc>
            </a:pPr>
            <a:r>
              <a:rPr lang="en-US" sz="3200" b="1" dirty="0" err="1" smtClean="0">
                <a:solidFill>
                  <a:schemeClr val="tx1"/>
                </a:solidFill>
                <a:effectLst>
                  <a:outerShdw blurRad="38100" dist="38100" dir="2700000" algn="tl">
                    <a:srgbClr val="000000">
                      <a:alpha val="43137"/>
                    </a:srgbClr>
                  </a:outerShdw>
                </a:effectLst>
                <a:latin typeface="+mj-lt"/>
                <a:cs typeface="Times New Roman" panose="02020603050405020304" pitchFamily="18" charset="0"/>
              </a:rPr>
              <a:t>Profa</a:t>
            </a:r>
            <a:r>
              <a:rPr lang="en-US" sz="3200" b="1" dirty="0" smtClean="0">
                <a:solidFill>
                  <a:schemeClr val="tx1"/>
                </a:solidFill>
                <a:effectLst>
                  <a:outerShdw blurRad="38100" dist="38100" dir="2700000" algn="tl">
                    <a:srgbClr val="000000">
                      <a:alpha val="43137"/>
                    </a:srgbClr>
                  </a:outerShdw>
                </a:effectLst>
                <a:latin typeface="+mj-lt"/>
                <a:cs typeface="Times New Roman" panose="02020603050405020304" pitchFamily="18" charset="0"/>
              </a:rPr>
              <a:t>. Dra. Daniely Gomes Silva</a:t>
            </a:r>
            <a:endParaRPr lang="en-US" sz="3200" b="1" dirty="0">
              <a:solidFill>
                <a:schemeClr val="tx1"/>
              </a:solidFill>
              <a:effectLst>
                <a:outerShdw blurRad="38100" dist="38100" dir="2700000" algn="tl">
                  <a:srgbClr val="000000">
                    <a:alpha val="43137"/>
                  </a:srgbClr>
                </a:outerShdw>
              </a:effectLst>
              <a:latin typeface="+mj-lt"/>
              <a:cs typeface="Times New Roman" panose="02020603050405020304" pitchFamily="18" charset="0"/>
            </a:endParaRPr>
          </a:p>
          <a:p>
            <a:pPr algn="l">
              <a:lnSpc>
                <a:spcPct val="90000"/>
              </a:lnSpc>
            </a:pPr>
            <a:r>
              <a:rPr lang="en-US" sz="2800" b="1" dirty="0">
                <a:solidFill>
                  <a:schemeClr val="tx1"/>
                </a:solidFill>
                <a:effectLst>
                  <a:outerShdw blurRad="38100" dist="38100" dir="2700000" algn="tl">
                    <a:srgbClr val="000000">
                      <a:alpha val="43137"/>
                    </a:srgbClr>
                  </a:outerShdw>
                </a:effectLst>
                <a:latin typeface="+mj-lt"/>
                <a:cs typeface="Times New Roman" panose="02020603050405020304" pitchFamily="18" charset="0"/>
              </a:rPr>
              <a:t>www.inatel.br/brasil6g</a:t>
            </a:r>
          </a:p>
        </p:txBody>
      </p:sp>
      <p:pic>
        <p:nvPicPr>
          <p:cNvPr id="6" name="Imagem 5" descr="Ícone&#10;&#10;Descrição gerada automaticamente com confiança baixa">
            <a:extLst>
              <a:ext uri="{FF2B5EF4-FFF2-40B4-BE49-F238E27FC236}">
                <a16:creationId xmlns:a16="http://schemas.microsoft.com/office/drawing/2014/main" id="{C765250B-3230-65F1-4CAC-60FFC7038BA2}"/>
              </a:ext>
            </a:extLst>
          </p:cNvPr>
          <p:cNvPicPr>
            <a:picLocks noChangeAspect="1"/>
          </p:cNvPicPr>
          <p:nvPr/>
        </p:nvPicPr>
        <p:blipFill>
          <a:blip r:embed="rId5"/>
          <a:stretch>
            <a:fillRect/>
          </a:stretch>
        </p:blipFill>
        <p:spPr>
          <a:xfrm>
            <a:off x="2482203" y="2224146"/>
            <a:ext cx="7303788" cy="1858508"/>
          </a:xfrm>
          <a:prstGeom prst="rect">
            <a:avLst/>
          </a:prstGeom>
        </p:spPr>
      </p:pic>
      <p:pic>
        <p:nvPicPr>
          <p:cNvPr id="7" name="Picture 2" descr="Logo">
            <a:extLst>
              <a:ext uri="{FF2B5EF4-FFF2-40B4-BE49-F238E27FC236}">
                <a16:creationId xmlns:a16="http://schemas.microsoft.com/office/drawing/2014/main" id="{30D36CEF-5C19-7AA6-00C3-549F6B5776D0}"/>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19530" b="22359"/>
          <a:stretch/>
        </p:blipFill>
        <p:spPr bwMode="auto">
          <a:xfrm>
            <a:off x="150813" y="0"/>
            <a:ext cx="2412167" cy="990603"/>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m 14"/>
          <p:cNvPicPr>
            <a:picLocks noChangeAspect="1"/>
          </p:cNvPicPr>
          <p:nvPr/>
        </p:nvPicPr>
        <p:blipFill>
          <a:blip r:embed="rId7"/>
          <a:stretch>
            <a:fillRect/>
          </a:stretch>
        </p:blipFill>
        <p:spPr>
          <a:xfrm>
            <a:off x="8696325" y="0"/>
            <a:ext cx="3495675" cy="1304925"/>
          </a:xfrm>
          <a:prstGeom prst="rect">
            <a:avLst/>
          </a:prstGeom>
        </p:spPr>
      </p:pic>
    </p:spTree>
    <p:extLst>
      <p:ext uri="{BB962C8B-B14F-4D97-AF65-F5344CB8AC3E}">
        <p14:creationId xmlns:p14="http://schemas.microsoft.com/office/powerpoint/2010/main" val="10899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85506-C8C3-1644-9D31-A11C771DA95D}"/>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607C55E5-AF68-1674-4553-C393A058AA0A}"/>
              </a:ext>
            </a:extLst>
          </p:cNvPr>
          <p:cNvSpPr>
            <a:spLocks noGrp="1"/>
          </p:cNvSpPr>
          <p:nvPr>
            <p:ph type="title"/>
          </p:nvPr>
        </p:nvSpPr>
        <p:spPr>
          <a:xfrm>
            <a:off x="735483" y="3908"/>
            <a:ext cx="9837512" cy="1456267"/>
          </a:xfrm>
        </p:spPr>
        <p:txBody>
          <a:bodyPr/>
          <a:lstStyle/>
          <a:p>
            <a:r>
              <a:rPr lang="pt-BR" dirty="0">
                <a:ea typeface="Calibri Light"/>
                <a:cs typeface="Calibri Light"/>
              </a:rPr>
              <a:t>O projeto </a:t>
            </a:r>
            <a:endParaRPr lang="pt-BR" dirty="0"/>
          </a:p>
        </p:txBody>
      </p:sp>
      <p:pic>
        <p:nvPicPr>
          <p:cNvPr id="18" name="Imagem 17" descr="Logotipo&#10;&#10;O conteúdo gerado por IA pode estar incorreto.">
            <a:extLst>
              <a:ext uri="{FF2B5EF4-FFF2-40B4-BE49-F238E27FC236}">
                <a16:creationId xmlns:a16="http://schemas.microsoft.com/office/drawing/2014/main" id="{4EDAC42F-2810-5E7B-9B3B-BA80A64926C4}"/>
              </a:ext>
            </a:extLst>
          </p:cNvPr>
          <p:cNvPicPr>
            <a:picLocks noChangeAspect="1"/>
          </p:cNvPicPr>
          <p:nvPr/>
        </p:nvPicPr>
        <p:blipFill>
          <a:blip r:embed="rId2"/>
          <a:stretch>
            <a:fillRect/>
          </a:stretch>
        </p:blipFill>
        <p:spPr>
          <a:xfrm>
            <a:off x="3048000" y="275669"/>
            <a:ext cx="2305541" cy="611202"/>
          </a:xfrm>
          <a:prstGeom prst="rect">
            <a:avLst/>
          </a:prstGeom>
        </p:spPr>
      </p:pic>
      <p:sp>
        <p:nvSpPr>
          <p:cNvPr id="2" name="Retângulo: Cantos Arredondados 1">
            <a:extLst>
              <a:ext uri="{FF2B5EF4-FFF2-40B4-BE49-F238E27FC236}">
                <a16:creationId xmlns:a16="http://schemas.microsoft.com/office/drawing/2014/main" id="{B67CFCBB-7F28-1364-4E1D-7CA26993D338}"/>
              </a:ext>
            </a:extLst>
          </p:cNvPr>
          <p:cNvSpPr/>
          <p:nvPr/>
        </p:nvSpPr>
        <p:spPr>
          <a:xfrm>
            <a:off x="1414096" y="1600525"/>
            <a:ext cx="2304724" cy="101193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a:solidFill>
                  <a:schemeClr val="tx1"/>
                </a:solidFill>
                <a:ea typeface="Calibri"/>
                <a:cs typeface="Calibri"/>
              </a:rPr>
              <a:t>Fase I</a:t>
            </a:r>
            <a:endParaRPr lang="pt-BR" b="1" err="1">
              <a:solidFill>
                <a:schemeClr val="tx1"/>
              </a:solidFill>
              <a:ea typeface="Calibri"/>
              <a:cs typeface="Calibri"/>
            </a:endParaRPr>
          </a:p>
        </p:txBody>
      </p:sp>
      <p:sp>
        <p:nvSpPr>
          <p:cNvPr id="3" name="Retângulo: Cantos Arredondados 2">
            <a:extLst>
              <a:ext uri="{FF2B5EF4-FFF2-40B4-BE49-F238E27FC236}">
                <a16:creationId xmlns:a16="http://schemas.microsoft.com/office/drawing/2014/main" id="{825908B4-6D68-C459-6224-0418B4BE7085}"/>
              </a:ext>
            </a:extLst>
          </p:cNvPr>
          <p:cNvSpPr/>
          <p:nvPr/>
        </p:nvSpPr>
        <p:spPr>
          <a:xfrm>
            <a:off x="4940788" y="1600525"/>
            <a:ext cx="2304724" cy="101193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b="1">
                <a:solidFill>
                  <a:schemeClr val="tx1"/>
                </a:solidFill>
                <a:ea typeface="Calibri"/>
                <a:cs typeface="Calibri"/>
              </a:rPr>
              <a:t>Fase II</a:t>
            </a:r>
            <a:endParaRPr lang="pt-BR" b="1" err="1">
              <a:solidFill>
                <a:schemeClr val="tx1"/>
              </a:solidFill>
              <a:ea typeface="Calibri"/>
              <a:cs typeface="Calibri"/>
            </a:endParaRPr>
          </a:p>
        </p:txBody>
      </p:sp>
      <p:sp>
        <p:nvSpPr>
          <p:cNvPr id="5" name="Retângulo: Cantos Arredondados 4">
            <a:extLst>
              <a:ext uri="{FF2B5EF4-FFF2-40B4-BE49-F238E27FC236}">
                <a16:creationId xmlns:a16="http://schemas.microsoft.com/office/drawing/2014/main" id="{3B0B981E-8187-7C15-FD23-C693BF53EC6F}"/>
              </a:ext>
            </a:extLst>
          </p:cNvPr>
          <p:cNvSpPr/>
          <p:nvPr/>
        </p:nvSpPr>
        <p:spPr>
          <a:xfrm>
            <a:off x="8506557" y="1600525"/>
            <a:ext cx="2304724" cy="101193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b="1">
                <a:solidFill>
                  <a:schemeClr val="tx1"/>
                </a:solidFill>
                <a:ea typeface="Calibri"/>
                <a:cs typeface="Calibri"/>
              </a:rPr>
              <a:t>Fase III</a:t>
            </a:r>
            <a:endParaRPr lang="pt-BR" b="1" err="1">
              <a:solidFill>
                <a:schemeClr val="tx1"/>
              </a:solidFill>
              <a:ea typeface="Calibri"/>
              <a:cs typeface="Calibri"/>
            </a:endParaRPr>
          </a:p>
        </p:txBody>
      </p:sp>
      <p:sp>
        <p:nvSpPr>
          <p:cNvPr id="20" name="Espaço Reservado para Conteúdo 4">
            <a:extLst>
              <a:ext uri="{FF2B5EF4-FFF2-40B4-BE49-F238E27FC236}">
                <a16:creationId xmlns:a16="http://schemas.microsoft.com/office/drawing/2014/main" id="{AE4B55C3-BCED-8F80-0996-D1D378736FBF}"/>
              </a:ext>
            </a:extLst>
          </p:cNvPr>
          <p:cNvSpPr>
            <a:spLocks noGrp="1"/>
          </p:cNvSpPr>
          <p:nvPr>
            <p:ph idx="1"/>
          </p:nvPr>
        </p:nvSpPr>
        <p:spPr>
          <a:xfrm>
            <a:off x="954314" y="2766322"/>
            <a:ext cx="3086974" cy="3678440"/>
          </a:xfrm>
        </p:spPr>
        <p:txBody>
          <a:bodyPr>
            <a:normAutofit fontScale="92500"/>
          </a:bodyPr>
          <a:lstStyle/>
          <a:p>
            <a:pPr>
              <a:spcAft>
                <a:spcPts val="0"/>
              </a:spcAft>
            </a:pPr>
            <a:r>
              <a:rPr lang="pt-BR" dirty="0">
                <a:ea typeface="+mn-lt"/>
                <a:cs typeface="+mn-lt"/>
              </a:rPr>
              <a:t> Casos de Uso para Redes 6G.</a:t>
            </a:r>
            <a:endParaRPr lang="en-US" dirty="0">
              <a:ea typeface="+mn-lt"/>
              <a:cs typeface="+mn-lt"/>
            </a:endParaRPr>
          </a:p>
          <a:p>
            <a:pPr>
              <a:spcAft>
                <a:spcPts val="0"/>
              </a:spcAft>
            </a:pPr>
            <a:endParaRPr lang="pt-BR" dirty="0">
              <a:ea typeface="+mn-lt"/>
              <a:cs typeface="+mn-lt"/>
            </a:endParaRPr>
          </a:p>
          <a:p>
            <a:pPr>
              <a:spcAft>
                <a:spcPts val="0"/>
              </a:spcAft>
            </a:pPr>
            <a:r>
              <a:rPr lang="pt-BR" dirty="0">
                <a:ea typeface="+mn-lt"/>
                <a:cs typeface="+mn-lt"/>
              </a:rPr>
              <a:t>Tecnologias habilitadoras.</a:t>
            </a:r>
            <a:endParaRPr lang="en-US" dirty="0">
              <a:ea typeface="+mn-lt"/>
              <a:cs typeface="+mn-lt"/>
            </a:endParaRPr>
          </a:p>
          <a:p>
            <a:pPr>
              <a:spcAft>
                <a:spcPts val="0"/>
              </a:spcAft>
            </a:pPr>
            <a:endParaRPr lang="pt-BR" dirty="0">
              <a:ea typeface="+mn-lt"/>
              <a:cs typeface="+mn-lt"/>
            </a:endParaRPr>
          </a:p>
          <a:p>
            <a:pPr>
              <a:spcAft>
                <a:spcPts val="0"/>
              </a:spcAft>
            </a:pPr>
            <a:r>
              <a:rPr lang="pt-BR" dirty="0">
                <a:ea typeface="+mn-lt"/>
                <a:cs typeface="+mn-lt"/>
              </a:rPr>
              <a:t>Levantamento das propostas de redes ao redor do globo.</a:t>
            </a:r>
            <a:endParaRPr lang="en-US" dirty="0">
              <a:ea typeface="+mn-lt"/>
              <a:cs typeface="+mn-lt"/>
            </a:endParaRPr>
          </a:p>
          <a:p>
            <a:pPr>
              <a:spcAft>
                <a:spcPts val="0"/>
              </a:spcAft>
            </a:pPr>
            <a:endParaRPr lang="pt-BR" dirty="0">
              <a:ea typeface="+mn-lt"/>
              <a:cs typeface="+mn-lt"/>
            </a:endParaRPr>
          </a:p>
          <a:p>
            <a:pPr>
              <a:spcAft>
                <a:spcPts val="0"/>
              </a:spcAft>
            </a:pPr>
            <a:r>
              <a:rPr lang="pt-BR" dirty="0">
                <a:ea typeface="+mn-lt"/>
                <a:cs typeface="+mn-lt"/>
              </a:rPr>
              <a:t>Levantamento dos requisitos para atendimento das demandas nacionais.</a:t>
            </a:r>
            <a:endParaRPr lang="en-US" dirty="0">
              <a:ea typeface="+mn-lt"/>
              <a:cs typeface="+mn-lt"/>
            </a:endParaRPr>
          </a:p>
          <a:p>
            <a:pPr>
              <a:spcAft>
                <a:spcPts val="0"/>
              </a:spcAft>
            </a:pPr>
            <a:endParaRPr lang="pt-BR" dirty="0">
              <a:ea typeface="+mn-lt"/>
              <a:cs typeface="+mn-lt"/>
            </a:endParaRPr>
          </a:p>
          <a:p>
            <a:pPr>
              <a:spcAft>
                <a:spcPts val="0"/>
              </a:spcAft>
            </a:pPr>
            <a:r>
              <a:rPr lang="pt-BR" dirty="0">
                <a:ea typeface="+mn-lt"/>
                <a:cs typeface="+mn-lt"/>
              </a:rPr>
              <a:t>Especificação da Plataforma Brasil 6G.</a:t>
            </a:r>
            <a:endParaRPr lang="pt-BR" dirty="0"/>
          </a:p>
        </p:txBody>
      </p:sp>
      <p:sp>
        <p:nvSpPr>
          <p:cNvPr id="22" name="Espaço Reservado para Conteúdo 4">
            <a:extLst>
              <a:ext uri="{FF2B5EF4-FFF2-40B4-BE49-F238E27FC236}">
                <a16:creationId xmlns:a16="http://schemas.microsoft.com/office/drawing/2014/main" id="{F9D1CDBB-94BB-6DAC-8170-CB43B524F4BA}"/>
              </a:ext>
            </a:extLst>
          </p:cNvPr>
          <p:cNvSpPr txBox="1">
            <a:spLocks/>
          </p:cNvSpPr>
          <p:nvPr/>
        </p:nvSpPr>
        <p:spPr>
          <a:xfrm>
            <a:off x="4779945" y="2724314"/>
            <a:ext cx="3223743" cy="3688209"/>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ts val="0"/>
              </a:spcBef>
              <a:spcAft>
                <a:spcPts val="1000"/>
              </a:spcAft>
              <a:buClr>
                <a:srgbClr val="92D050"/>
              </a:buClr>
              <a:buSzPct val="100000"/>
              <a:buFont typeface="Arial"/>
              <a:buChar char="•"/>
              <a:defRPr sz="1800" kern="1200" cap="none">
                <a:solidFill>
                  <a:schemeClr val="bg2"/>
                </a:solidFill>
                <a:effectLst/>
                <a:latin typeface="+mn-lt"/>
                <a:ea typeface="+mn-ea"/>
                <a:cs typeface="+mn-cs"/>
              </a:defRPr>
            </a:lvl1pPr>
            <a:lvl2pPr marL="742950" indent="-285750" algn="l" defTabSz="457200" rtl="0" eaLnBrk="1" latinLnBrk="0" hangingPunct="1">
              <a:spcBef>
                <a:spcPts val="0"/>
              </a:spcBef>
              <a:spcAft>
                <a:spcPts val="1000"/>
              </a:spcAft>
              <a:buClr>
                <a:srgbClr val="92D050"/>
              </a:buClr>
              <a:buSzPct val="100000"/>
              <a:buFont typeface="Arial"/>
              <a:buChar char="•"/>
              <a:defRPr sz="1600" kern="1200" cap="none">
                <a:solidFill>
                  <a:schemeClr val="bg2"/>
                </a:solidFill>
                <a:effectLst/>
                <a:latin typeface="+mn-lt"/>
                <a:ea typeface="+mn-ea"/>
                <a:cs typeface="+mn-cs"/>
              </a:defRPr>
            </a:lvl2pPr>
            <a:lvl3pPr marL="1200150" indent="-285750" algn="l" defTabSz="457200" rtl="0" eaLnBrk="1" latinLnBrk="0" hangingPunct="1">
              <a:spcBef>
                <a:spcPts val="0"/>
              </a:spcBef>
              <a:spcAft>
                <a:spcPts val="1000"/>
              </a:spcAft>
              <a:buClr>
                <a:srgbClr val="92D050"/>
              </a:buClr>
              <a:buSzPct val="100000"/>
              <a:buFont typeface="Arial"/>
              <a:buChar char="•"/>
              <a:defRPr sz="1400" kern="1200" cap="none">
                <a:solidFill>
                  <a:schemeClr val="bg2"/>
                </a:solidFill>
                <a:effectLst/>
                <a:latin typeface="+mn-lt"/>
                <a:ea typeface="+mn-ea"/>
                <a:cs typeface="+mn-cs"/>
              </a:defRPr>
            </a:lvl3pPr>
            <a:lvl4pPr marL="15430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4pPr>
            <a:lvl5pPr marL="20002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spcAft>
                <a:spcPts val="0"/>
              </a:spcAft>
            </a:pPr>
            <a:r>
              <a:rPr lang="pt-BR" sz="1700" dirty="0">
                <a:ea typeface="+mn-lt"/>
                <a:cs typeface="+mn-lt"/>
              </a:rPr>
              <a:t>Propor novas tecnologias para todas as camadas das Redes 6G.</a:t>
            </a:r>
            <a:endParaRPr lang="en-US" sz="1700" dirty="0">
              <a:ea typeface="+mn-lt"/>
              <a:cs typeface="+mn-lt"/>
            </a:endParaRPr>
          </a:p>
          <a:p>
            <a:pPr>
              <a:spcAft>
                <a:spcPts val="0"/>
              </a:spcAft>
            </a:pPr>
            <a:endParaRPr lang="pt-BR" sz="1700" dirty="0">
              <a:ea typeface="+mn-lt"/>
              <a:cs typeface="+mn-lt"/>
            </a:endParaRPr>
          </a:p>
          <a:p>
            <a:pPr>
              <a:spcAft>
                <a:spcPts val="0"/>
              </a:spcAft>
            </a:pPr>
            <a:r>
              <a:rPr lang="pt-BR" sz="1700" dirty="0">
                <a:ea typeface="+mn-lt"/>
                <a:cs typeface="+mn-lt"/>
              </a:rPr>
              <a:t>Conceber uma Arquitetura para a Rede 6G.</a:t>
            </a:r>
            <a:endParaRPr lang="en-US" sz="1700" dirty="0">
              <a:ea typeface="+mn-lt"/>
              <a:cs typeface="+mn-lt"/>
            </a:endParaRPr>
          </a:p>
          <a:p>
            <a:pPr>
              <a:spcAft>
                <a:spcPts val="0"/>
              </a:spcAft>
            </a:pPr>
            <a:endParaRPr lang="pt-BR" sz="1700" dirty="0">
              <a:ea typeface="+mn-lt"/>
              <a:cs typeface="+mn-lt"/>
            </a:endParaRPr>
          </a:p>
          <a:p>
            <a:pPr>
              <a:spcAft>
                <a:spcPts val="0"/>
              </a:spcAft>
            </a:pPr>
            <a:r>
              <a:rPr lang="pt-BR" sz="1700" dirty="0">
                <a:ea typeface="+mn-lt"/>
                <a:cs typeface="+mn-lt"/>
              </a:rPr>
              <a:t>Construir uma plataforma de demonstração e testes – Plataforma Brasil 6G.</a:t>
            </a:r>
            <a:endParaRPr lang="en-US" sz="1700" dirty="0">
              <a:ea typeface="+mn-lt"/>
              <a:cs typeface="+mn-lt"/>
            </a:endParaRPr>
          </a:p>
          <a:p>
            <a:pPr>
              <a:spcAft>
                <a:spcPts val="0"/>
              </a:spcAft>
            </a:pPr>
            <a:endParaRPr lang="pt-BR" sz="1700" dirty="0">
              <a:ea typeface="+mn-lt"/>
              <a:cs typeface="+mn-lt"/>
            </a:endParaRPr>
          </a:p>
          <a:p>
            <a:pPr>
              <a:spcAft>
                <a:spcPts val="0"/>
              </a:spcAft>
            </a:pPr>
            <a:r>
              <a:rPr lang="pt-BR" sz="1700" dirty="0">
                <a:ea typeface="+mn-lt"/>
                <a:cs typeface="+mn-lt"/>
              </a:rPr>
              <a:t>Apresentar contribuições para o processo de padronização com casos de usos.</a:t>
            </a:r>
            <a:endParaRPr lang="en-US" sz="1700" dirty="0">
              <a:ea typeface="+mn-lt"/>
              <a:cs typeface="+mn-lt"/>
            </a:endParaRPr>
          </a:p>
          <a:p>
            <a:pPr>
              <a:spcAft>
                <a:spcPts val="0"/>
              </a:spcAft>
            </a:pPr>
            <a:endParaRPr lang="pt-BR" sz="1700" dirty="0">
              <a:ea typeface="+mn-lt"/>
              <a:cs typeface="+mn-lt"/>
            </a:endParaRPr>
          </a:p>
          <a:p>
            <a:pPr>
              <a:spcAft>
                <a:spcPts val="0"/>
              </a:spcAft>
            </a:pPr>
            <a:r>
              <a:rPr lang="pt-BR" sz="1700" dirty="0">
                <a:ea typeface="+mn-lt"/>
                <a:cs typeface="+mn-lt"/>
              </a:rPr>
              <a:t>Conceber aplicações para verticais consideradas prioritárias para o Brasil.</a:t>
            </a:r>
          </a:p>
        </p:txBody>
      </p:sp>
      <p:sp>
        <p:nvSpPr>
          <p:cNvPr id="24" name="Espaço Reservado para Conteúdo 4">
            <a:extLst>
              <a:ext uri="{FF2B5EF4-FFF2-40B4-BE49-F238E27FC236}">
                <a16:creationId xmlns:a16="http://schemas.microsoft.com/office/drawing/2014/main" id="{40AC3DFF-445F-756E-2A43-7F39AE960E20}"/>
              </a:ext>
            </a:extLst>
          </p:cNvPr>
          <p:cNvSpPr txBox="1">
            <a:spLocks/>
          </p:cNvSpPr>
          <p:nvPr/>
        </p:nvSpPr>
        <p:spPr>
          <a:xfrm>
            <a:off x="8263653" y="2470314"/>
            <a:ext cx="3223743" cy="3688209"/>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92D050"/>
              </a:buClr>
              <a:buSzPct val="100000"/>
              <a:buFont typeface="Arial"/>
              <a:buChar char="•"/>
              <a:defRPr sz="1800" kern="1200" cap="none">
                <a:solidFill>
                  <a:schemeClr val="bg2"/>
                </a:solidFill>
                <a:effectLst/>
                <a:latin typeface="+mn-lt"/>
                <a:ea typeface="+mn-ea"/>
                <a:cs typeface="+mn-cs"/>
              </a:defRPr>
            </a:lvl1pPr>
            <a:lvl2pPr marL="742950" indent="-285750" algn="l" defTabSz="457200" rtl="0" eaLnBrk="1" latinLnBrk="0" hangingPunct="1">
              <a:spcBef>
                <a:spcPts val="0"/>
              </a:spcBef>
              <a:spcAft>
                <a:spcPts val="1000"/>
              </a:spcAft>
              <a:buClr>
                <a:srgbClr val="92D050"/>
              </a:buClr>
              <a:buSzPct val="100000"/>
              <a:buFont typeface="Arial"/>
              <a:buChar char="•"/>
              <a:defRPr sz="1600" kern="1200" cap="none">
                <a:solidFill>
                  <a:schemeClr val="bg2"/>
                </a:solidFill>
                <a:effectLst/>
                <a:latin typeface="+mn-lt"/>
                <a:ea typeface="+mn-ea"/>
                <a:cs typeface="+mn-cs"/>
              </a:defRPr>
            </a:lvl2pPr>
            <a:lvl3pPr marL="1200150" indent="-285750" algn="l" defTabSz="457200" rtl="0" eaLnBrk="1" latinLnBrk="0" hangingPunct="1">
              <a:spcBef>
                <a:spcPts val="0"/>
              </a:spcBef>
              <a:spcAft>
                <a:spcPts val="1000"/>
              </a:spcAft>
              <a:buClr>
                <a:srgbClr val="92D050"/>
              </a:buClr>
              <a:buSzPct val="100000"/>
              <a:buFont typeface="Arial"/>
              <a:buChar char="•"/>
              <a:defRPr sz="1400" kern="1200" cap="none">
                <a:solidFill>
                  <a:schemeClr val="bg2"/>
                </a:solidFill>
                <a:effectLst/>
                <a:latin typeface="+mn-lt"/>
                <a:ea typeface="+mn-ea"/>
                <a:cs typeface="+mn-cs"/>
              </a:defRPr>
            </a:lvl3pPr>
            <a:lvl4pPr marL="15430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4pPr>
            <a:lvl5pPr marL="20002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indent="-457200">
              <a:spcAft>
                <a:spcPts val="0"/>
              </a:spcAft>
              <a:buFont typeface="Arial,Sans-Serif"/>
            </a:pPr>
            <a:endParaRPr lang="pt-BR" dirty="0">
              <a:ea typeface="+mn-lt"/>
              <a:cs typeface="+mn-lt"/>
            </a:endParaRPr>
          </a:p>
          <a:p>
            <a:r>
              <a:rPr lang="pt-BR" sz="1700" dirty="0">
                <a:ea typeface="+mn-lt"/>
                <a:cs typeface="+mn-lt"/>
              </a:rPr>
              <a:t>Concepção da Rede 6G para atendimento das demandas </a:t>
            </a:r>
            <a:r>
              <a:rPr lang="pt-BR" sz="1700" dirty="0" smtClean="0">
                <a:ea typeface="+mn-lt"/>
                <a:cs typeface="+mn-lt"/>
              </a:rPr>
              <a:t>nacionais</a:t>
            </a:r>
            <a:r>
              <a:rPr lang="pt-BR" sz="1700" dirty="0">
                <a:ea typeface="+mn-lt"/>
                <a:cs typeface="+mn-lt"/>
              </a:rPr>
              <a:t>: </a:t>
            </a:r>
            <a:r>
              <a:rPr lang="pt-BR" sz="1700" dirty="0" smtClean="0">
                <a:ea typeface="+mn-lt"/>
                <a:cs typeface="+mn-lt"/>
              </a:rPr>
              <a:t>contribuições </a:t>
            </a:r>
            <a:r>
              <a:rPr lang="pt-BR" sz="1700" dirty="0">
                <a:ea typeface="+mn-lt"/>
                <a:cs typeface="+mn-lt"/>
              </a:rPr>
              <a:t>para as camadas física, de enlace e núcleo da Rede 6G</a:t>
            </a:r>
            <a:r>
              <a:rPr lang="pt-BR" sz="1700" dirty="0" smtClean="0">
                <a:ea typeface="+mn-lt"/>
                <a:cs typeface="+mn-lt"/>
              </a:rPr>
              <a:t>​.</a:t>
            </a:r>
            <a:endParaRPr lang="en-US" sz="1700" dirty="0">
              <a:ea typeface="Calibri" panose="020F0502020204030204"/>
              <a:cs typeface="Calibri" panose="020F0502020204030204"/>
            </a:endParaRPr>
          </a:p>
          <a:p>
            <a:r>
              <a:rPr lang="pt-BR" sz="1700" dirty="0">
                <a:ea typeface="+mn-lt"/>
                <a:cs typeface="+mn-lt"/>
              </a:rPr>
              <a:t>Desenvolvimento de aplicações para Redes </a:t>
            </a:r>
            <a:r>
              <a:rPr lang="pt-BR" sz="1700" dirty="0" smtClean="0">
                <a:ea typeface="+mn-lt"/>
                <a:cs typeface="+mn-lt"/>
              </a:rPr>
              <a:t>6G.</a:t>
            </a:r>
            <a:endParaRPr lang="en-US" sz="1700" dirty="0">
              <a:ea typeface="+mn-lt"/>
              <a:cs typeface="+mn-lt"/>
            </a:endParaRPr>
          </a:p>
          <a:p>
            <a:r>
              <a:rPr lang="pt-BR" sz="1700" dirty="0">
                <a:ea typeface="+mn-lt"/>
                <a:cs typeface="+mn-lt"/>
              </a:rPr>
              <a:t>Implementação e Operacionalização da Plataforma Brasil </a:t>
            </a:r>
            <a:r>
              <a:rPr lang="pt-BR" sz="1700" dirty="0" smtClean="0">
                <a:ea typeface="+mn-lt"/>
                <a:cs typeface="+mn-lt"/>
              </a:rPr>
              <a:t>6G.</a:t>
            </a:r>
            <a:endParaRPr lang="pt-BR" sz="1700" dirty="0">
              <a:ea typeface="+mn-lt"/>
              <a:cs typeface="+mn-lt"/>
            </a:endParaRPr>
          </a:p>
          <a:p>
            <a:r>
              <a:rPr lang="pt-BR" sz="1700" dirty="0">
                <a:ea typeface="+mn-lt"/>
                <a:cs typeface="+mn-lt"/>
              </a:rPr>
              <a:t>Divulgação e </a:t>
            </a:r>
            <a:r>
              <a:rPr lang="pt-BR" sz="1700" dirty="0" smtClean="0">
                <a:ea typeface="+mn-lt"/>
                <a:cs typeface="+mn-lt"/>
              </a:rPr>
              <a:t>Disseminação.</a:t>
            </a:r>
            <a:endParaRPr lang="pt-BR" sz="1700" dirty="0">
              <a:ea typeface="+mn-lt"/>
              <a:cs typeface="+mn-lt"/>
            </a:endParaRPr>
          </a:p>
        </p:txBody>
      </p:sp>
      <p:sp>
        <p:nvSpPr>
          <p:cNvPr id="25" name="Explosão: 14 Pontos 24">
            <a:extLst>
              <a:ext uri="{FF2B5EF4-FFF2-40B4-BE49-F238E27FC236}">
                <a16:creationId xmlns:a16="http://schemas.microsoft.com/office/drawing/2014/main" id="{D133AB5D-079B-0AB6-077A-A653503D7A2A}"/>
              </a:ext>
            </a:extLst>
          </p:cNvPr>
          <p:cNvSpPr/>
          <p:nvPr/>
        </p:nvSpPr>
        <p:spPr>
          <a:xfrm>
            <a:off x="9941656" y="647700"/>
            <a:ext cx="1907444" cy="1412955"/>
          </a:xfrm>
          <a:prstGeom prst="irregularSeal2">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dirty="0">
                <a:ea typeface="Calibri"/>
                <a:cs typeface="Calibri"/>
              </a:rPr>
              <a:t>Estamos aqui</a:t>
            </a:r>
          </a:p>
        </p:txBody>
      </p:sp>
    </p:spTree>
    <p:extLst>
      <p:ext uri="{BB962C8B-B14F-4D97-AF65-F5344CB8AC3E}">
        <p14:creationId xmlns:p14="http://schemas.microsoft.com/office/powerpoint/2010/main" val="1816606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AE358-9A07-FC86-7AFA-EC2F976F5B7E}"/>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B3EE2CE4-A4E4-4504-6A9C-9D52599BB9F7}"/>
              </a:ext>
            </a:extLst>
          </p:cNvPr>
          <p:cNvSpPr>
            <a:spLocks noGrp="1"/>
          </p:cNvSpPr>
          <p:nvPr>
            <p:ph type="title"/>
          </p:nvPr>
        </p:nvSpPr>
        <p:spPr>
          <a:xfrm>
            <a:off x="735483" y="3908"/>
            <a:ext cx="9837512" cy="1456267"/>
          </a:xfrm>
        </p:spPr>
        <p:txBody>
          <a:bodyPr>
            <a:normAutofit/>
          </a:bodyPr>
          <a:lstStyle/>
          <a:p>
            <a:r>
              <a:rPr lang="pt-BR">
                <a:ea typeface="Calibri Light"/>
                <a:cs typeface="Calibri Light"/>
              </a:rPr>
              <a:t>Concepção da Rede 6G para atendimento das demandas nacionais</a:t>
            </a:r>
          </a:p>
        </p:txBody>
      </p:sp>
      <p:sp>
        <p:nvSpPr>
          <p:cNvPr id="5" name="Espaço Reservado para Conteúdo 4">
            <a:extLst>
              <a:ext uri="{FF2B5EF4-FFF2-40B4-BE49-F238E27FC236}">
                <a16:creationId xmlns:a16="http://schemas.microsoft.com/office/drawing/2014/main" id="{B9062DD6-3262-33D3-1E68-85FC0D6D036D}"/>
              </a:ext>
            </a:extLst>
          </p:cNvPr>
          <p:cNvSpPr>
            <a:spLocks noGrp="1"/>
          </p:cNvSpPr>
          <p:nvPr>
            <p:ph idx="1"/>
          </p:nvPr>
        </p:nvSpPr>
        <p:spPr>
          <a:xfrm>
            <a:off x="979714" y="2004484"/>
            <a:ext cx="3265262" cy="4601632"/>
          </a:xfrm>
        </p:spPr>
        <p:txBody>
          <a:bodyPr vert="horz" lIns="91440" tIns="45720" rIns="91440" bIns="45720" rtlCol="0" anchor="ctr">
            <a:noAutofit/>
          </a:bodyPr>
          <a:lstStyle/>
          <a:p>
            <a:pPr marL="457200" indent="-457200">
              <a:spcAft>
                <a:spcPts val="0"/>
              </a:spcAft>
              <a:buFont typeface="Arial,Sans-Serif"/>
            </a:pPr>
            <a:r>
              <a:rPr lang="pt-BR" sz="2000" dirty="0">
                <a:ea typeface="+mn-lt"/>
                <a:cs typeface="+mn-lt"/>
              </a:rPr>
              <a:t>Visão das tecnologias habilitadoras nas redes 6G</a:t>
            </a:r>
            <a:endParaRPr lang="en-US" sz="2000" dirty="0">
              <a:ea typeface="+mn-lt"/>
              <a:cs typeface="+mn-lt"/>
            </a:endParaRPr>
          </a:p>
          <a:p>
            <a:pPr marL="457200" indent="-457200">
              <a:spcAft>
                <a:spcPts val="0"/>
              </a:spcAft>
              <a:buFont typeface="Arial,Sans-Serif"/>
            </a:pPr>
            <a:endParaRPr lang="pt-BR" sz="2000" dirty="0">
              <a:ea typeface="+mn-lt"/>
              <a:cs typeface="+mn-lt"/>
            </a:endParaRPr>
          </a:p>
          <a:p>
            <a:pPr marL="457200" indent="-457200">
              <a:spcAft>
                <a:spcPts val="0"/>
              </a:spcAft>
              <a:buFont typeface="Arial,Sans-Serif"/>
            </a:pPr>
            <a:r>
              <a:rPr lang="pt-BR" sz="2000" dirty="0">
                <a:ea typeface="+mn-lt"/>
                <a:cs typeface="+mn-lt"/>
              </a:rPr>
              <a:t>Visão de uma arquitetura </a:t>
            </a:r>
            <a:r>
              <a:rPr lang="pt-BR" sz="2000" dirty="0" err="1">
                <a:ea typeface="+mn-lt"/>
                <a:cs typeface="+mn-lt"/>
              </a:rPr>
              <a:t>disruptiva</a:t>
            </a:r>
            <a:r>
              <a:rPr lang="pt-BR" sz="2000" dirty="0">
                <a:ea typeface="+mn-lt"/>
                <a:cs typeface="+mn-lt"/>
              </a:rPr>
              <a:t> 6G</a:t>
            </a:r>
            <a:endParaRPr lang="en-US" sz="2000" dirty="0">
              <a:ea typeface="+mn-lt"/>
              <a:cs typeface="+mn-lt"/>
            </a:endParaRPr>
          </a:p>
          <a:p>
            <a:pPr marL="457200" indent="-457200">
              <a:spcAft>
                <a:spcPts val="0"/>
              </a:spcAft>
              <a:buFont typeface="Arial,Sans-Serif"/>
            </a:pPr>
            <a:endParaRPr lang="pt-BR" sz="2000" dirty="0">
              <a:ea typeface="+mn-lt"/>
              <a:cs typeface="+mn-lt"/>
            </a:endParaRPr>
          </a:p>
          <a:p>
            <a:pPr marL="457200" indent="-457200">
              <a:spcAft>
                <a:spcPts val="0"/>
              </a:spcAft>
              <a:buFont typeface="Arial,Sans-Serif"/>
            </a:pPr>
            <a:r>
              <a:rPr lang="pt-BR" sz="2000" dirty="0">
                <a:ea typeface="+mn-lt"/>
                <a:cs typeface="+mn-lt"/>
              </a:rPr>
              <a:t>Propor uma solução para a democratização das Redes 6G</a:t>
            </a:r>
          </a:p>
          <a:p>
            <a:pPr marL="457200" indent="-457200">
              <a:spcAft>
                <a:spcPts val="0"/>
              </a:spcAft>
              <a:buFont typeface="Arial,Sans-Serif"/>
            </a:pPr>
            <a:endParaRPr lang="pt-BR" sz="2000" dirty="0">
              <a:ea typeface="+mn-lt"/>
              <a:cs typeface="+mn-lt"/>
            </a:endParaRPr>
          </a:p>
          <a:p>
            <a:pPr marL="457200" indent="-457200">
              <a:spcAft>
                <a:spcPts val="0"/>
              </a:spcAft>
              <a:buFont typeface="Arial,Sans-Serif"/>
            </a:pPr>
            <a:r>
              <a:rPr lang="pt-BR" sz="2000" dirty="0">
                <a:ea typeface="+mn-lt"/>
                <a:cs typeface="+mn-lt"/>
              </a:rPr>
              <a:t>Relator: Prof. Cristiano Both – </a:t>
            </a:r>
            <a:r>
              <a:rPr lang="pt-BR" sz="2000" dirty="0" err="1">
                <a:ea typeface="+mn-lt"/>
                <a:cs typeface="+mn-lt"/>
              </a:rPr>
              <a:t>Unisinos</a:t>
            </a:r>
            <a:endParaRPr lang="pt-BR" sz="2000" dirty="0">
              <a:ea typeface="+mn-lt"/>
              <a:cs typeface="+mn-lt"/>
            </a:endParaRPr>
          </a:p>
        </p:txBody>
      </p:sp>
      <p:pic>
        <p:nvPicPr>
          <p:cNvPr id="3" name="Imagem 2" descr="Diagrama&#10;&#10;O conteúdo gerado por IA pode estar incorreto.">
            <a:extLst>
              <a:ext uri="{FF2B5EF4-FFF2-40B4-BE49-F238E27FC236}">
                <a16:creationId xmlns:a16="http://schemas.microsoft.com/office/drawing/2014/main" id="{0ACA3480-82E1-921E-40A4-DC7C0500E3AA}"/>
              </a:ext>
            </a:extLst>
          </p:cNvPr>
          <p:cNvPicPr>
            <a:picLocks noChangeAspect="1"/>
          </p:cNvPicPr>
          <p:nvPr/>
        </p:nvPicPr>
        <p:blipFill>
          <a:blip r:embed="rId2"/>
          <a:stretch>
            <a:fillRect/>
          </a:stretch>
        </p:blipFill>
        <p:spPr>
          <a:xfrm>
            <a:off x="4234391" y="1463146"/>
            <a:ext cx="7829550" cy="5392209"/>
          </a:xfrm>
          <a:prstGeom prst="rect">
            <a:avLst/>
          </a:prstGeom>
        </p:spPr>
      </p:pic>
      <p:sp>
        <p:nvSpPr>
          <p:cNvPr id="2" name="Retângulo: Cantos Arredondados 1">
            <a:extLst>
              <a:ext uri="{FF2B5EF4-FFF2-40B4-BE49-F238E27FC236}">
                <a16:creationId xmlns:a16="http://schemas.microsoft.com/office/drawing/2014/main" id="{C14C2585-D1D8-3DE4-B1A3-3A055940DD56}"/>
              </a:ext>
            </a:extLst>
          </p:cNvPr>
          <p:cNvSpPr/>
          <p:nvPr/>
        </p:nvSpPr>
        <p:spPr>
          <a:xfrm>
            <a:off x="984250" y="1460500"/>
            <a:ext cx="4339166" cy="539749"/>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000"/>
              </a:spcAft>
            </a:pPr>
            <a:r>
              <a:rPr lang="pt-BR" sz="2000" b="1">
                <a:solidFill>
                  <a:srgbClr val="18276C"/>
                </a:solidFill>
                <a:ea typeface="Calibri"/>
                <a:cs typeface="Calibri"/>
              </a:rPr>
              <a:t>Concepção da arquitetura da Rede 6G</a:t>
            </a:r>
            <a:endParaRPr lang="pt-BR" sz="2000" b="1">
              <a:ea typeface="Calibri"/>
              <a:cs typeface="Calibri"/>
            </a:endParaRPr>
          </a:p>
        </p:txBody>
      </p:sp>
    </p:spTree>
    <p:extLst>
      <p:ext uri="{BB962C8B-B14F-4D97-AF65-F5344CB8AC3E}">
        <p14:creationId xmlns:p14="http://schemas.microsoft.com/office/powerpoint/2010/main" val="1180036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263ED-E02A-76C1-A59A-A22390B7BD75}"/>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2499612F-3162-C14F-76EE-F2972298057F}"/>
              </a:ext>
            </a:extLst>
          </p:cNvPr>
          <p:cNvSpPr>
            <a:spLocks noGrp="1"/>
          </p:cNvSpPr>
          <p:nvPr>
            <p:ph type="title"/>
          </p:nvPr>
        </p:nvSpPr>
        <p:spPr>
          <a:xfrm>
            <a:off x="735483" y="3908"/>
            <a:ext cx="9837512" cy="1456267"/>
          </a:xfrm>
        </p:spPr>
        <p:txBody>
          <a:bodyPr>
            <a:normAutofit/>
          </a:bodyPr>
          <a:lstStyle/>
          <a:p>
            <a:r>
              <a:rPr lang="pt-BR">
                <a:ea typeface="Calibri Light"/>
                <a:cs typeface="Calibri Light"/>
              </a:rPr>
              <a:t>Concepção da Rede 6G para atendimento das demandas nacionais</a:t>
            </a:r>
          </a:p>
        </p:txBody>
      </p:sp>
      <p:sp>
        <p:nvSpPr>
          <p:cNvPr id="5" name="Espaço Reservado para Conteúdo 4">
            <a:extLst>
              <a:ext uri="{FF2B5EF4-FFF2-40B4-BE49-F238E27FC236}">
                <a16:creationId xmlns:a16="http://schemas.microsoft.com/office/drawing/2014/main" id="{5CDEB653-CCF6-65E2-EEAF-19464973061E}"/>
              </a:ext>
            </a:extLst>
          </p:cNvPr>
          <p:cNvSpPr>
            <a:spLocks noGrp="1"/>
          </p:cNvSpPr>
          <p:nvPr>
            <p:ph idx="1"/>
          </p:nvPr>
        </p:nvSpPr>
        <p:spPr>
          <a:xfrm>
            <a:off x="927354" y="2004484"/>
            <a:ext cx="3893578" cy="4307416"/>
          </a:xfrm>
        </p:spPr>
        <p:txBody>
          <a:bodyPr>
            <a:normAutofit/>
          </a:bodyPr>
          <a:lstStyle/>
          <a:p>
            <a:pPr marL="457200" indent="-457200">
              <a:spcAft>
                <a:spcPts val="0"/>
              </a:spcAft>
              <a:buFont typeface="Arial,Sans-Serif"/>
              <a:buChar char="•"/>
            </a:pPr>
            <a:endParaRPr lang="pt-BR" sz="2000" dirty="0" smtClean="0">
              <a:ea typeface="+mn-lt"/>
              <a:cs typeface="+mn-lt"/>
            </a:endParaRPr>
          </a:p>
          <a:p>
            <a:pPr marL="457200" indent="-457200">
              <a:spcAft>
                <a:spcPts val="0"/>
              </a:spcAft>
              <a:buFont typeface="Arial,Sans-Serif"/>
              <a:buChar char="•"/>
            </a:pPr>
            <a:r>
              <a:rPr lang="pt-BR" sz="2000" dirty="0" smtClean="0">
                <a:ea typeface="+mn-lt"/>
                <a:cs typeface="+mn-lt"/>
              </a:rPr>
              <a:t>Propor novas </a:t>
            </a:r>
            <a:r>
              <a:rPr lang="pt-BR" sz="2000" dirty="0">
                <a:ea typeface="+mn-lt"/>
                <a:cs typeface="+mn-lt"/>
              </a:rPr>
              <a:t>soluções para as camadas física e de enlace.</a:t>
            </a:r>
            <a:endParaRPr lang="en-US" sz="2000" dirty="0">
              <a:ea typeface="+mn-lt"/>
              <a:cs typeface="+mn-lt"/>
            </a:endParaRPr>
          </a:p>
          <a:p>
            <a:pPr marL="457200" indent="-457200">
              <a:spcAft>
                <a:spcPts val="0"/>
              </a:spcAft>
              <a:buFont typeface="Arial,Sans-Serif"/>
              <a:buChar char="•"/>
            </a:pPr>
            <a:endParaRPr lang="pt-BR" sz="2000" dirty="0">
              <a:ea typeface="+mn-lt"/>
              <a:cs typeface="+mn-lt"/>
            </a:endParaRPr>
          </a:p>
          <a:p>
            <a:pPr marL="457200" indent="-457200">
              <a:spcAft>
                <a:spcPts val="0"/>
              </a:spcAft>
              <a:buFont typeface="Arial,Sans-Serif"/>
              <a:buChar char="•"/>
            </a:pPr>
            <a:r>
              <a:rPr lang="pt-BR" sz="2000" dirty="0">
                <a:ea typeface="+mn-lt"/>
                <a:cs typeface="+mn-lt"/>
              </a:rPr>
              <a:t>12 frentes estão sendo desenvolvidas.</a:t>
            </a:r>
            <a:endParaRPr lang="en-US" sz="2000" dirty="0">
              <a:ea typeface="+mn-lt"/>
              <a:cs typeface="+mn-lt"/>
            </a:endParaRPr>
          </a:p>
          <a:p>
            <a:pPr marL="457200" indent="-457200">
              <a:spcAft>
                <a:spcPts val="0"/>
              </a:spcAft>
              <a:buFont typeface="Arial,Sans-Serif"/>
              <a:buChar char="•"/>
            </a:pPr>
            <a:endParaRPr lang="pt-BR" sz="2000" dirty="0">
              <a:ea typeface="+mn-lt"/>
              <a:cs typeface="+mn-lt"/>
            </a:endParaRPr>
          </a:p>
          <a:p>
            <a:pPr marL="457200" indent="-457200">
              <a:spcAft>
                <a:spcPts val="0"/>
              </a:spcAft>
              <a:buFont typeface="Arial,Sans-Serif"/>
              <a:buChar char="•"/>
            </a:pPr>
            <a:r>
              <a:rPr lang="pt-BR" sz="2000" dirty="0">
                <a:ea typeface="+mn-lt"/>
                <a:cs typeface="+mn-lt"/>
              </a:rPr>
              <a:t>Relatores: Profs. Paulo </a:t>
            </a:r>
            <a:r>
              <a:rPr lang="pt-BR" sz="2000" dirty="0" err="1">
                <a:ea typeface="+mn-lt"/>
                <a:cs typeface="+mn-lt"/>
              </a:rPr>
              <a:t>Cardieri</a:t>
            </a:r>
            <a:r>
              <a:rPr lang="pt-BR" sz="2000" dirty="0">
                <a:ea typeface="+mn-lt"/>
                <a:cs typeface="+mn-lt"/>
              </a:rPr>
              <a:t> e José Cândido S. S. Filho – UNICAMP | Prof. Richard D. Souza – UFSC | Profa. </a:t>
            </a:r>
            <a:r>
              <a:rPr lang="pt-BR" sz="2000" dirty="0" err="1">
                <a:ea typeface="+mn-lt"/>
                <a:cs typeface="+mn-lt"/>
              </a:rPr>
              <a:t>Daniely</a:t>
            </a:r>
            <a:r>
              <a:rPr lang="pt-BR" sz="2000" dirty="0">
                <a:ea typeface="+mn-lt"/>
                <a:cs typeface="+mn-lt"/>
              </a:rPr>
              <a:t> Gomes – Inatel | Filipe H. Cardoso </a:t>
            </a:r>
            <a:r>
              <a:rPr lang="pt-BR" sz="2100" dirty="0">
                <a:ea typeface="+mn-lt"/>
                <a:cs typeface="+mn-lt"/>
              </a:rPr>
              <a:t>– </a:t>
            </a:r>
            <a:r>
              <a:rPr lang="pt-BR" sz="2000" dirty="0">
                <a:ea typeface="+mn-lt"/>
                <a:cs typeface="+mn-lt"/>
              </a:rPr>
              <a:t> CPQD</a:t>
            </a:r>
            <a:endParaRPr lang="pt-BR" dirty="0" err="1">
              <a:ea typeface="Calibri" panose="020F0502020204030204"/>
              <a:cs typeface="Calibri" panose="020F0502020204030204"/>
            </a:endParaRPr>
          </a:p>
          <a:p>
            <a:endParaRPr lang="pt-BR" dirty="0">
              <a:ea typeface="Calibri"/>
              <a:cs typeface="Calibri"/>
            </a:endParaRPr>
          </a:p>
        </p:txBody>
      </p:sp>
      <p:sp>
        <p:nvSpPr>
          <p:cNvPr id="3" name="Retângulo: Cantos Arredondados 2">
            <a:extLst>
              <a:ext uri="{FF2B5EF4-FFF2-40B4-BE49-F238E27FC236}">
                <a16:creationId xmlns:a16="http://schemas.microsoft.com/office/drawing/2014/main" id="{E5377E16-8465-A581-3D1C-0D49C358FA40}"/>
              </a:ext>
            </a:extLst>
          </p:cNvPr>
          <p:cNvSpPr/>
          <p:nvPr/>
        </p:nvSpPr>
        <p:spPr>
          <a:xfrm>
            <a:off x="984250" y="1460500"/>
            <a:ext cx="4815415" cy="539749"/>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1000"/>
              </a:spcAft>
            </a:pPr>
            <a:r>
              <a:rPr lang="pt-BR" sz="2000" b="1">
                <a:solidFill>
                  <a:srgbClr val="18276C"/>
                </a:solidFill>
                <a:ea typeface="Calibri"/>
                <a:cs typeface="Calibri"/>
              </a:rPr>
              <a:t>Concepção da rede de acesso para Rede 6G</a:t>
            </a:r>
            <a:endParaRPr lang="pt-BR" sz="2000" b="1">
              <a:solidFill>
                <a:srgbClr val="FFFFFF"/>
              </a:solidFill>
              <a:ea typeface="Calibri"/>
              <a:cs typeface="Calibri"/>
            </a:endParaRPr>
          </a:p>
        </p:txBody>
      </p:sp>
      <p:sp>
        <p:nvSpPr>
          <p:cNvPr id="7" name="Espaço Reservado para Conteúdo 4">
            <a:extLst>
              <a:ext uri="{FF2B5EF4-FFF2-40B4-BE49-F238E27FC236}">
                <a16:creationId xmlns:a16="http://schemas.microsoft.com/office/drawing/2014/main" id="{11D7B66C-A107-7473-7358-C4C191A6F86C}"/>
              </a:ext>
            </a:extLst>
          </p:cNvPr>
          <p:cNvSpPr txBox="1">
            <a:spLocks/>
          </p:cNvSpPr>
          <p:nvPr/>
        </p:nvSpPr>
        <p:spPr>
          <a:xfrm>
            <a:off x="6095698" y="1053021"/>
            <a:ext cx="5964011" cy="5215466"/>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92D050"/>
              </a:buClr>
              <a:buSzPct val="100000"/>
              <a:buFont typeface="Arial"/>
              <a:buChar char="•"/>
              <a:defRPr sz="1800" kern="1200" cap="none">
                <a:solidFill>
                  <a:schemeClr val="bg2"/>
                </a:solidFill>
                <a:effectLst/>
                <a:latin typeface="+mn-lt"/>
                <a:ea typeface="+mn-ea"/>
                <a:cs typeface="+mn-cs"/>
              </a:defRPr>
            </a:lvl1pPr>
            <a:lvl2pPr marL="742950" indent="-285750" algn="l" defTabSz="457200" rtl="0" eaLnBrk="1" latinLnBrk="0" hangingPunct="1">
              <a:spcBef>
                <a:spcPts val="0"/>
              </a:spcBef>
              <a:spcAft>
                <a:spcPts val="1000"/>
              </a:spcAft>
              <a:buClr>
                <a:srgbClr val="92D050"/>
              </a:buClr>
              <a:buSzPct val="100000"/>
              <a:buFont typeface="Arial"/>
              <a:buChar char="•"/>
              <a:defRPr sz="1600" kern="1200" cap="none">
                <a:solidFill>
                  <a:schemeClr val="bg2"/>
                </a:solidFill>
                <a:effectLst/>
                <a:latin typeface="+mn-lt"/>
                <a:ea typeface="+mn-ea"/>
                <a:cs typeface="+mn-cs"/>
              </a:defRPr>
            </a:lvl2pPr>
            <a:lvl3pPr marL="1200150" indent="-285750" algn="l" defTabSz="457200" rtl="0" eaLnBrk="1" latinLnBrk="0" hangingPunct="1">
              <a:spcBef>
                <a:spcPts val="0"/>
              </a:spcBef>
              <a:spcAft>
                <a:spcPts val="1000"/>
              </a:spcAft>
              <a:buClr>
                <a:srgbClr val="92D050"/>
              </a:buClr>
              <a:buSzPct val="100000"/>
              <a:buFont typeface="Arial"/>
              <a:buChar char="•"/>
              <a:defRPr sz="1400" kern="1200" cap="none">
                <a:solidFill>
                  <a:schemeClr val="bg2"/>
                </a:solidFill>
                <a:effectLst/>
                <a:latin typeface="+mn-lt"/>
                <a:ea typeface="+mn-ea"/>
                <a:cs typeface="+mn-cs"/>
              </a:defRPr>
            </a:lvl3pPr>
            <a:lvl4pPr marL="15430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4pPr>
            <a:lvl5pPr marL="20002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nSpc>
                <a:spcPct val="150000"/>
              </a:lnSpc>
              <a:spcAft>
                <a:spcPts val="600"/>
              </a:spcAft>
              <a:buNone/>
            </a:pPr>
            <a:r>
              <a:rPr lang="pt-BR" sz="1400">
                <a:ea typeface="+mn-lt"/>
                <a:cs typeface="+mn-lt"/>
              </a:rPr>
              <a:t>Análise do </a:t>
            </a:r>
            <a:r>
              <a:rPr lang="pt-BR" sz="1400" err="1">
                <a:ea typeface="+mn-lt"/>
                <a:cs typeface="+mn-lt"/>
              </a:rPr>
              <a:t>Slotted</a:t>
            </a:r>
            <a:r>
              <a:rPr lang="pt-BR" sz="1400">
                <a:ea typeface="+mn-lt"/>
                <a:cs typeface="+mn-lt"/>
              </a:rPr>
              <a:t> ALOHA com Múltiplos Age </a:t>
            </a:r>
            <a:r>
              <a:rPr lang="pt-BR" sz="1400" err="1">
                <a:ea typeface="+mn-lt"/>
                <a:cs typeface="+mn-lt"/>
              </a:rPr>
              <a:t>Thresholds</a:t>
            </a:r>
            <a:r>
              <a:rPr lang="pt-BR" sz="1400">
                <a:ea typeface="+mn-lt"/>
                <a:cs typeface="+mn-lt"/>
              </a:rPr>
              <a:t>.</a:t>
            </a:r>
            <a:endParaRPr lang="en-US" sz="1400">
              <a:ea typeface="+mn-lt"/>
              <a:cs typeface="+mn-lt"/>
            </a:endParaRPr>
          </a:p>
          <a:p>
            <a:pPr marL="0" indent="0">
              <a:lnSpc>
                <a:spcPct val="150000"/>
              </a:lnSpc>
              <a:spcAft>
                <a:spcPts val="600"/>
              </a:spcAft>
              <a:buNone/>
            </a:pPr>
            <a:r>
              <a:rPr lang="pt-BR" sz="1400">
                <a:ea typeface="+mn-lt"/>
                <a:cs typeface="+mn-lt"/>
              </a:rPr>
              <a:t>Desafios no uso de TDD dinâmico (DTDD) em cenários </a:t>
            </a:r>
            <a:r>
              <a:rPr lang="pt-BR" sz="1400" err="1">
                <a:ea typeface="+mn-lt"/>
                <a:cs typeface="+mn-lt"/>
              </a:rPr>
              <a:t>cell-free</a:t>
            </a:r>
            <a:r>
              <a:rPr lang="pt-BR" sz="1400">
                <a:ea typeface="+mn-lt"/>
                <a:cs typeface="+mn-lt"/>
              </a:rPr>
              <a:t>.</a:t>
            </a:r>
            <a:endParaRPr lang="en-US" sz="1400">
              <a:ea typeface="+mn-lt"/>
              <a:cs typeface="+mn-lt"/>
            </a:endParaRPr>
          </a:p>
          <a:p>
            <a:pPr marL="0" indent="0">
              <a:lnSpc>
                <a:spcPct val="150000"/>
              </a:lnSpc>
              <a:spcAft>
                <a:spcPts val="600"/>
              </a:spcAft>
              <a:buNone/>
            </a:pPr>
            <a:r>
              <a:rPr lang="pt-BR" sz="1400">
                <a:ea typeface="+mn-lt"/>
                <a:cs typeface="+mn-lt"/>
              </a:rPr>
              <a:t>Desenvolvimento de Sistema PD-NOMA.</a:t>
            </a:r>
          </a:p>
          <a:p>
            <a:pPr marL="0" indent="0">
              <a:lnSpc>
                <a:spcPct val="150000"/>
              </a:lnSpc>
              <a:spcAft>
                <a:spcPts val="600"/>
              </a:spcAft>
              <a:buNone/>
            </a:pPr>
            <a:r>
              <a:rPr lang="pt-BR" sz="1400">
                <a:ea typeface="+mn-lt"/>
                <a:cs typeface="+mn-lt"/>
              </a:rPr>
              <a:t>Comunicação semântica para transmissão de texto.</a:t>
            </a:r>
          </a:p>
          <a:p>
            <a:pPr marL="0" indent="0">
              <a:lnSpc>
                <a:spcPct val="150000"/>
              </a:lnSpc>
              <a:spcAft>
                <a:spcPts val="600"/>
              </a:spcAft>
              <a:buNone/>
            </a:pPr>
            <a:r>
              <a:rPr lang="en" sz="1400">
                <a:ea typeface="+mn-lt"/>
                <a:cs typeface="+mn-lt"/>
              </a:rPr>
              <a:t>IoT </a:t>
            </a:r>
            <a:r>
              <a:rPr lang="en" sz="1400" err="1">
                <a:ea typeface="+mn-lt"/>
                <a:cs typeface="+mn-lt"/>
              </a:rPr>
              <a:t>direto</a:t>
            </a:r>
            <a:r>
              <a:rPr lang="en" sz="1400">
                <a:ea typeface="+mn-lt"/>
                <a:cs typeface="+mn-lt"/>
              </a:rPr>
              <a:t> </a:t>
            </a:r>
            <a:r>
              <a:rPr lang="en" sz="1400" err="1">
                <a:ea typeface="+mn-lt"/>
                <a:cs typeface="+mn-lt"/>
              </a:rPr>
              <a:t>ao</a:t>
            </a:r>
            <a:r>
              <a:rPr lang="en" sz="1400">
                <a:ea typeface="+mn-lt"/>
                <a:cs typeface="+mn-lt"/>
              </a:rPr>
              <a:t> Satélite.</a:t>
            </a:r>
          </a:p>
          <a:p>
            <a:pPr marL="0" indent="0">
              <a:lnSpc>
                <a:spcPct val="150000"/>
              </a:lnSpc>
              <a:spcAft>
                <a:spcPts val="600"/>
              </a:spcAft>
              <a:buNone/>
            </a:pPr>
            <a:r>
              <a:rPr lang="pt-BR" sz="1400">
                <a:ea typeface="+mn-lt"/>
                <a:cs typeface="+mn-lt"/>
              </a:rPr>
              <a:t>Integração do FTN-GFDMA com </a:t>
            </a:r>
            <a:r>
              <a:rPr lang="pt-BR" sz="1400" err="1">
                <a:ea typeface="+mn-lt"/>
                <a:cs typeface="+mn-lt"/>
              </a:rPr>
              <a:t>A-RoF</a:t>
            </a:r>
            <a:r>
              <a:rPr lang="pt-BR" sz="1400">
                <a:ea typeface="+mn-lt"/>
                <a:cs typeface="+mn-lt"/>
              </a:rPr>
              <a:t>.</a:t>
            </a:r>
            <a:endParaRPr lang="en-US" sz="1400">
              <a:ea typeface="+mn-lt"/>
              <a:cs typeface="+mn-lt"/>
            </a:endParaRPr>
          </a:p>
          <a:p>
            <a:pPr marL="0" indent="0">
              <a:lnSpc>
                <a:spcPct val="150000"/>
              </a:lnSpc>
              <a:spcAft>
                <a:spcPts val="600"/>
              </a:spcAft>
              <a:buNone/>
            </a:pPr>
            <a:r>
              <a:rPr lang="pt-BR" sz="1400">
                <a:ea typeface="+mn-lt"/>
                <a:cs typeface="+mn-lt"/>
              </a:rPr>
              <a:t>Técnica de Redução PAPR em Sistemas de Comunicações Móveis com Base em Aprendizado de Padrões.</a:t>
            </a:r>
            <a:endParaRPr lang="en-US" sz="1400">
              <a:ea typeface="+mn-lt"/>
              <a:cs typeface="+mn-lt"/>
            </a:endParaRPr>
          </a:p>
          <a:p>
            <a:pPr marL="0" indent="0">
              <a:lnSpc>
                <a:spcPct val="150000"/>
              </a:lnSpc>
              <a:spcAft>
                <a:spcPts val="600"/>
              </a:spcAft>
              <a:buNone/>
            </a:pPr>
            <a:r>
              <a:rPr lang="pt-BR" sz="1400">
                <a:ea typeface="+mn-lt"/>
                <a:cs typeface="+mn-lt"/>
              </a:rPr>
              <a:t>Escalabilidade e alocação de recursos em MIMO massivo sem células com várias CPUs.</a:t>
            </a:r>
            <a:endParaRPr lang="en-US" sz="1400">
              <a:ea typeface="+mn-lt"/>
              <a:cs typeface="+mn-lt"/>
            </a:endParaRPr>
          </a:p>
          <a:p>
            <a:pPr marL="0" indent="0">
              <a:lnSpc>
                <a:spcPct val="150000"/>
              </a:lnSpc>
              <a:spcAft>
                <a:spcPts val="600"/>
              </a:spcAft>
              <a:buNone/>
            </a:pPr>
            <a:r>
              <a:rPr lang="pt-BR" sz="1400">
                <a:ea typeface="+mn-lt"/>
                <a:cs typeface="+mn-lt"/>
              </a:rPr>
              <a:t>Modelos de Fontes Semânticas para Relações Taxa-distorção Não-separáveis.</a:t>
            </a:r>
            <a:endParaRPr lang="en-US" sz="1400">
              <a:ea typeface="+mn-lt"/>
              <a:cs typeface="+mn-lt"/>
            </a:endParaRPr>
          </a:p>
          <a:p>
            <a:pPr marL="0" indent="0">
              <a:lnSpc>
                <a:spcPct val="150000"/>
              </a:lnSpc>
              <a:spcAft>
                <a:spcPts val="600"/>
              </a:spcAft>
              <a:buNone/>
            </a:pPr>
            <a:r>
              <a:rPr lang="pt-BR" sz="1400">
                <a:ea typeface="+mn-lt"/>
                <a:cs typeface="+mn-lt"/>
              </a:rPr>
              <a:t>Reconstrução de processos empregando comunicação orientada a tarefas.</a:t>
            </a:r>
            <a:endParaRPr lang="en-US" sz="1400">
              <a:ea typeface="+mn-lt"/>
              <a:cs typeface="+mn-lt"/>
            </a:endParaRPr>
          </a:p>
          <a:p>
            <a:pPr marL="0" indent="0">
              <a:lnSpc>
                <a:spcPct val="150000"/>
              </a:lnSpc>
              <a:spcAft>
                <a:spcPts val="600"/>
              </a:spcAft>
              <a:buNone/>
            </a:pPr>
            <a:r>
              <a:rPr lang="pt-BR" sz="1400">
                <a:ea typeface="+mn-lt"/>
                <a:cs typeface="+mn-lt"/>
              </a:rPr>
              <a:t>Otimização de Sistemas de Comunicação Sem Fio Assistidos por BD-RIS.</a:t>
            </a:r>
            <a:endParaRPr lang="en-US" sz="1400">
              <a:ea typeface="+mn-lt"/>
              <a:cs typeface="+mn-lt"/>
            </a:endParaRPr>
          </a:p>
          <a:p>
            <a:pPr marL="0" indent="0">
              <a:lnSpc>
                <a:spcPct val="150000"/>
              </a:lnSpc>
              <a:spcAft>
                <a:spcPts val="600"/>
              </a:spcAft>
              <a:buNone/>
            </a:pPr>
            <a:r>
              <a:rPr lang="pt-BR" sz="1400">
                <a:ea typeface="+mn-lt"/>
                <a:cs typeface="+mn-lt"/>
              </a:rPr>
              <a:t>Seleção de feixes de sistemas 5G/6G em cenários veiculares.</a:t>
            </a:r>
          </a:p>
        </p:txBody>
      </p:sp>
      <p:sp>
        <p:nvSpPr>
          <p:cNvPr id="8" name="Chave Esquerda 7">
            <a:extLst>
              <a:ext uri="{FF2B5EF4-FFF2-40B4-BE49-F238E27FC236}">
                <a16:creationId xmlns:a16="http://schemas.microsoft.com/office/drawing/2014/main" id="{91512342-9641-0239-5DE5-052F2CB1989F}"/>
              </a:ext>
            </a:extLst>
          </p:cNvPr>
          <p:cNvSpPr/>
          <p:nvPr/>
        </p:nvSpPr>
        <p:spPr>
          <a:xfrm>
            <a:off x="5492750" y="997629"/>
            <a:ext cx="920750" cy="5365748"/>
          </a:xfrm>
          <a:prstGeom prst="leftBrace">
            <a:avLst/>
          </a:prstGeom>
          <a:noFill/>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4161380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E44C9-0715-0BEF-7066-CE8C5E361E39}"/>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7C7D70EF-054A-9E2B-3FFB-9E626D5DF926}"/>
              </a:ext>
            </a:extLst>
          </p:cNvPr>
          <p:cNvSpPr>
            <a:spLocks noGrp="1"/>
          </p:cNvSpPr>
          <p:nvPr>
            <p:ph type="title"/>
          </p:nvPr>
        </p:nvSpPr>
        <p:spPr>
          <a:xfrm>
            <a:off x="735483" y="3908"/>
            <a:ext cx="9837512" cy="1456267"/>
          </a:xfrm>
        </p:spPr>
        <p:txBody>
          <a:bodyPr>
            <a:normAutofit/>
          </a:bodyPr>
          <a:lstStyle/>
          <a:p>
            <a:r>
              <a:rPr lang="pt-BR">
                <a:ea typeface="Calibri Light"/>
                <a:cs typeface="Calibri Light"/>
              </a:rPr>
              <a:t>Concepção da Rede 6G para atendimento das demandas nacionais</a:t>
            </a:r>
          </a:p>
        </p:txBody>
      </p:sp>
      <p:sp>
        <p:nvSpPr>
          <p:cNvPr id="3" name="Retângulo: Cantos Arredondados 2">
            <a:extLst>
              <a:ext uri="{FF2B5EF4-FFF2-40B4-BE49-F238E27FC236}">
                <a16:creationId xmlns:a16="http://schemas.microsoft.com/office/drawing/2014/main" id="{76ED17DE-16B3-4CCC-E919-370C434BBB9F}"/>
              </a:ext>
            </a:extLst>
          </p:cNvPr>
          <p:cNvSpPr/>
          <p:nvPr/>
        </p:nvSpPr>
        <p:spPr>
          <a:xfrm>
            <a:off x="984250" y="1460500"/>
            <a:ext cx="5249331" cy="539749"/>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1000"/>
              </a:spcAft>
            </a:pPr>
            <a:r>
              <a:rPr lang="pt-BR" sz="2000" b="1">
                <a:solidFill>
                  <a:srgbClr val="18276C"/>
                </a:solidFill>
                <a:ea typeface="Calibri"/>
                <a:cs typeface="Calibri"/>
              </a:rPr>
              <a:t>Concepção da rede de transporte para Rede 6G</a:t>
            </a:r>
            <a:endParaRPr lang="pt-BR" sz="2000" b="1">
              <a:solidFill>
                <a:srgbClr val="FFFFFF"/>
              </a:solidFill>
              <a:ea typeface="Calibri"/>
              <a:cs typeface="Calibri"/>
            </a:endParaRPr>
          </a:p>
        </p:txBody>
      </p:sp>
      <p:sp>
        <p:nvSpPr>
          <p:cNvPr id="7" name="Espaço Reservado para Conteúdo 4">
            <a:extLst>
              <a:ext uri="{FF2B5EF4-FFF2-40B4-BE49-F238E27FC236}">
                <a16:creationId xmlns:a16="http://schemas.microsoft.com/office/drawing/2014/main" id="{7F60AF8C-6460-A7EC-FCA7-29F31CE6C964}"/>
              </a:ext>
            </a:extLst>
          </p:cNvPr>
          <p:cNvSpPr>
            <a:spLocks noGrp="1"/>
          </p:cNvSpPr>
          <p:nvPr>
            <p:ph idx="1"/>
          </p:nvPr>
        </p:nvSpPr>
        <p:spPr>
          <a:xfrm>
            <a:off x="873881" y="2004484"/>
            <a:ext cx="5604178" cy="3649133"/>
          </a:xfrm>
        </p:spPr>
        <p:txBody>
          <a:bodyPr>
            <a:normAutofit fontScale="55000" lnSpcReduction="20000"/>
          </a:bodyPr>
          <a:lstStyle/>
          <a:p>
            <a:pPr marL="457200" indent="-457200">
              <a:spcAft>
                <a:spcPts val="0"/>
              </a:spcAft>
              <a:buFont typeface="Arial,Sans-Serif"/>
            </a:pPr>
            <a:r>
              <a:rPr lang="pt-BR" sz="3600" dirty="0">
                <a:ea typeface="+mn-lt"/>
                <a:cs typeface="+mn-lt"/>
              </a:rPr>
              <a:t>Integração da rede de acesso com a rede de transporte.</a:t>
            </a:r>
            <a:endParaRPr lang="en-US" sz="3600" dirty="0">
              <a:ea typeface="+mn-lt"/>
              <a:cs typeface="+mn-lt"/>
            </a:endParaRPr>
          </a:p>
          <a:p>
            <a:pPr marL="457200" indent="-457200">
              <a:spcAft>
                <a:spcPts val="0"/>
              </a:spcAft>
              <a:buFont typeface="Arial,Sans-Serif"/>
            </a:pPr>
            <a:endParaRPr lang="pt-BR" sz="3600" dirty="0">
              <a:ea typeface="+mn-lt"/>
              <a:cs typeface="+mn-lt"/>
            </a:endParaRPr>
          </a:p>
          <a:p>
            <a:pPr marL="457200" indent="-457200">
              <a:spcAft>
                <a:spcPts val="0"/>
              </a:spcAft>
              <a:buFont typeface="Arial,Sans-Serif"/>
            </a:pPr>
            <a:r>
              <a:rPr lang="pt-BR" sz="3600" dirty="0">
                <a:ea typeface="+mn-lt"/>
                <a:cs typeface="+mn-lt"/>
              </a:rPr>
              <a:t>Novas soluções para distribuição de sinais empregando enlaces ópticos</a:t>
            </a:r>
            <a:endParaRPr lang="en-US" sz="3600" dirty="0">
              <a:ea typeface="+mn-lt"/>
              <a:cs typeface="+mn-lt"/>
            </a:endParaRPr>
          </a:p>
          <a:p>
            <a:pPr marL="914400" lvl="1" indent="-457200">
              <a:spcAft>
                <a:spcPts val="0"/>
              </a:spcAft>
              <a:buFont typeface="Wingdings,Sans-Serif"/>
              <a:buChar char="§"/>
            </a:pPr>
            <a:r>
              <a:rPr lang="pt-BR" sz="3600" dirty="0">
                <a:ea typeface="+mn-lt"/>
                <a:cs typeface="+mn-lt"/>
              </a:rPr>
              <a:t>Rede de transporte </a:t>
            </a:r>
            <a:r>
              <a:rPr lang="pt-BR" sz="3600" i="1" dirty="0" err="1">
                <a:ea typeface="+mn-lt"/>
                <a:cs typeface="+mn-lt"/>
              </a:rPr>
              <a:t>Analog</a:t>
            </a:r>
            <a:r>
              <a:rPr lang="pt-BR" sz="3600" i="1" dirty="0">
                <a:ea typeface="+mn-lt"/>
                <a:cs typeface="+mn-lt"/>
              </a:rPr>
              <a:t> Radio over </a:t>
            </a:r>
            <a:r>
              <a:rPr lang="pt-BR" sz="3600" i="1" dirty="0" err="1">
                <a:ea typeface="+mn-lt"/>
                <a:cs typeface="+mn-lt"/>
              </a:rPr>
              <a:t>Fiber</a:t>
            </a:r>
            <a:r>
              <a:rPr lang="pt-BR" sz="3600" dirty="0">
                <a:ea typeface="+mn-lt"/>
                <a:cs typeface="+mn-lt"/>
              </a:rPr>
              <a:t> (</a:t>
            </a:r>
            <a:r>
              <a:rPr lang="pt-BR" sz="3600" dirty="0" err="1">
                <a:ea typeface="+mn-lt"/>
                <a:cs typeface="+mn-lt"/>
              </a:rPr>
              <a:t>A-RoF</a:t>
            </a:r>
            <a:r>
              <a:rPr lang="pt-BR" sz="3600" dirty="0">
                <a:ea typeface="+mn-lt"/>
                <a:cs typeface="+mn-lt"/>
              </a:rPr>
              <a:t>)</a:t>
            </a:r>
            <a:endParaRPr lang="en-US" sz="3600" dirty="0">
              <a:ea typeface="+mn-lt"/>
              <a:cs typeface="+mn-lt"/>
            </a:endParaRPr>
          </a:p>
          <a:p>
            <a:pPr marL="914400" lvl="1" indent="-457200">
              <a:spcAft>
                <a:spcPts val="0"/>
              </a:spcAft>
              <a:buFont typeface="Wingdings,Sans-Serif"/>
              <a:buChar char="§"/>
            </a:pPr>
            <a:r>
              <a:rPr lang="pt-BR" sz="3600" dirty="0">
                <a:ea typeface="+mn-lt"/>
                <a:cs typeface="+mn-lt"/>
              </a:rPr>
              <a:t>A- </a:t>
            </a:r>
            <a:r>
              <a:rPr lang="pt-BR" sz="3600" dirty="0" err="1">
                <a:ea typeface="+mn-lt"/>
                <a:cs typeface="+mn-lt"/>
              </a:rPr>
              <a:t>RoF</a:t>
            </a:r>
            <a:r>
              <a:rPr lang="pt-BR" sz="3600" dirty="0">
                <a:ea typeface="+mn-lt"/>
                <a:cs typeface="+mn-lt"/>
              </a:rPr>
              <a:t> para sistemas MIMO</a:t>
            </a:r>
            <a:endParaRPr lang="en-US" sz="3600" dirty="0">
              <a:ea typeface="+mn-lt"/>
              <a:cs typeface="+mn-lt"/>
            </a:endParaRPr>
          </a:p>
          <a:p>
            <a:pPr marL="914400" lvl="1" indent="-457200">
              <a:spcAft>
                <a:spcPts val="0"/>
              </a:spcAft>
              <a:buFont typeface="Wingdings,Sans-Serif"/>
              <a:buChar char="§"/>
            </a:pPr>
            <a:r>
              <a:rPr lang="pt-BR" sz="3600" dirty="0">
                <a:ea typeface="+mn-lt"/>
                <a:cs typeface="+mn-lt"/>
              </a:rPr>
              <a:t>Rede de transporte </a:t>
            </a:r>
            <a:r>
              <a:rPr lang="pt-BR" sz="3600" i="1" dirty="0" err="1">
                <a:ea typeface="+mn-lt"/>
                <a:cs typeface="+mn-lt"/>
              </a:rPr>
              <a:t>Free</a:t>
            </a:r>
            <a:r>
              <a:rPr lang="pt-BR" sz="3600" i="1" dirty="0">
                <a:ea typeface="+mn-lt"/>
                <a:cs typeface="+mn-lt"/>
              </a:rPr>
              <a:t> Space </a:t>
            </a:r>
            <a:r>
              <a:rPr lang="pt-BR" sz="3600" i="1" dirty="0" err="1">
                <a:ea typeface="+mn-lt"/>
                <a:cs typeface="+mn-lt"/>
              </a:rPr>
              <a:t>Optics</a:t>
            </a:r>
            <a:r>
              <a:rPr lang="pt-BR" sz="3600" dirty="0">
                <a:ea typeface="+mn-lt"/>
                <a:cs typeface="+mn-lt"/>
              </a:rPr>
              <a:t> (FSO)</a:t>
            </a:r>
            <a:endParaRPr lang="en-US" sz="3600" dirty="0">
              <a:ea typeface="+mn-lt"/>
              <a:cs typeface="+mn-lt"/>
            </a:endParaRPr>
          </a:p>
          <a:p>
            <a:pPr marL="914400" lvl="1" indent="-457200">
              <a:spcAft>
                <a:spcPts val="0"/>
              </a:spcAft>
              <a:buFont typeface="Wingdings,Sans-Serif"/>
              <a:buChar char="§"/>
            </a:pPr>
            <a:r>
              <a:rPr lang="pt-BR" sz="3600" i="1" dirty="0">
                <a:ea typeface="+mn-lt"/>
                <a:cs typeface="+mn-lt"/>
              </a:rPr>
              <a:t>Power over </a:t>
            </a:r>
            <a:r>
              <a:rPr lang="pt-BR" sz="3600" i="1" dirty="0" err="1">
                <a:ea typeface="+mn-lt"/>
                <a:cs typeface="+mn-lt"/>
              </a:rPr>
              <a:t>Fiber</a:t>
            </a:r>
            <a:endParaRPr lang="pt-BR" sz="3600" i="1" dirty="0">
              <a:ea typeface="+mn-lt"/>
              <a:cs typeface="+mn-lt"/>
            </a:endParaRPr>
          </a:p>
          <a:p>
            <a:pPr marL="457200" indent="-457200">
              <a:spcAft>
                <a:spcPts val="0"/>
              </a:spcAft>
              <a:buFont typeface="Arial,Sans-Serif"/>
            </a:pPr>
            <a:endParaRPr lang="pt-BR" sz="3600" dirty="0">
              <a:ea typeface="+mn-lt"/>
              <a:cs typeface="+mn-lt"/>
            </a:endParaRPr>
          </a:p>
          <a:p>
            <a:pPr marL="457200" indent="-457200">
              <a:spcAft>
                <a:spcPts val="0"/>
              </a:spcAft>
              <a:buFont typeface="Arial,Sans-Serif"/>
            </a:pPr>
            <a:r>
              <a:rPr lang="pt-BR" sz="3600" dirty="0">
                <a:ea typeface="+mn-lt"/>
                <a:cs typeface="+mn-lt"/>
              </a:rPr>
              <a:t>Relator: Prof. Luiz Augusto – </a:t>
            </a:r>
            <a:r>
              <a:rPr lang="pt-BR" sz="3600" dirty="0" err="1">
                <a:ea typeface="+mn-lt"/>
                <a:cs typeface="+mn-lt"/>
              </a:rPr>
              <a:t>Inatel</a:t>
            </a:r>
            <a:r>
              <a:rPr lang="pt-BR" sz="3600" dirty="0">
                <a:ea typeface="+mn-lt"/>
                <a:cs typeface="+mn-lt"/>
              </a:rPr>
              <a:t> </a:t>
            </a:r>
          </a:p>
          <a:p>
            <a:endParaRPr lang="pt-BR" dirty="0">
              <a:ea typeface="Calibri"/>
              <a:cs typeface="Calibri"/>
            </a:endParaRPr>
          </a:p>
        </p:txBody>
      </p:sp>
      <p:pic>
        <p:nvPicPr>
          <p:cNvPr id="8" name="Imagem 7">
            <a:extLst>
              <a:ext uri="{FF2B5EF4-FFF2-40B4-BE49-F238E27FC236}">
                <a16:creationId xmlns:a16="http://schemas.microsoft.com/office/drawing/2014/main" id="{76C6BB4D-1E92-0E43-0A60-3C7AF7267CB1}"/>
              </a:ext>
            </a:extLst>
          </p:cNvPr>
          <p:cNvPicPr>
            <a:picLocks noChangeAspect="1"/>
          </p:cNvPicPr>
          <p:nvPr/>
        </p:nvPicPr>
        <p:blipFill>
          <a:blip r:embed="rId2"/>
          <a:stretch>
            <a:fillRect/>
          </a:stretch>
        </p:blipFill>
        <p:spPr>
          <a:xfrm>
            <a:off x="7291829" y="3190574"/>
            <a:ext cx="4103961" cy="2999927"/>
          </a:xfrm>
          <a:prstGeom prst="rect">
            <a:avLst/>
          </a:prstGeom>
        </p:spPr>
      </p:pic>
      <p:pic>
        <p:nvPicPr>
          <p:cNvPr id="9" name="Imagem 8">
            <a:extLst>
              <a:ext uri="{FF2B5EF4-FFF2-40B4-BE49-F238E27FC236}">
                <a16:creationId xmlns:a16="http://schemas.microsoft.com/office/drawing/2014/main" id="{0A74F7B8-DB25-5DEC-A349-DDD8F7BDA727}"/>
              </a:ext>
            </a:extLst>
          </p:cNvPr>
          <p:cNvPicPr>
            <a:picLocks noChangeAspect="1"/>
          </p:cNvPicPr>
          <p:nvPr/>
        </p:nvPicPr>
        <p:blipFill>
          <a:blip r:embed="rId3"/>
          <a:stretch>
            <a:fillRect/>
          </a:stretch>
        </p:blipFill>
        <p:spPr>
          <a:xfrm>
            <a:off x="6821995" y="1217653"/>
            <a:ext cx="5043629" cy="1530278"/>
          </a:xfrm>
          <a:prstGeom prst="rect">
            <a:avLst/>
          </a:prstGeom>
        </p:spPr>
      </p:pic>
      <p:sp>
        <p:nvSpPr>
          <p:cNvPr id="10" name="CaixaDeTexto 4">
            <a:extLst>
              <a:ext uri="{FF2B5EF4-FFF2-40B4-BE49-F238E27FC236}">
                <a16:creationId xmlns:a16="http://schemas.microsoft.com/office/drawing/2014/main" id="{C31D125D-3AA4-E2ED-4D7A-32B44765A878}"/>
              </a:ext>
            </a:extLst>
          </p:cNvPr>
          <p:cNvSpPr txBox="1"/>
          <p:nvPr/>
        </p:nvSpPr>
        <p:spPr>
          <a:xfrm>
            <a:off x="8187093" y="912250"/>
            <a:ext cx="2313432" cy="400110"/>
          </a:xfrm>
          <a:prstGeom prst="rect">
            <a:avLst/>
          </a:prstGeom>
          <a:noFill/>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0" fontAlgn="base" latinLnBrk="0" hangingPunct="0">
              <a:lnSpc>
                <a:spcPct val="100000"/>
              </a:lnSpc>
              <a:spcBef>
                <a:spcPct val="0"/>
              </a:spcBef>
              <a:spcAft>
                <a:spcPct val="0"/>
              </a:spcAft>
              <a:buClrTx/>
              <a:buSzTx/>
              <a:tabLst/>
            </a:pPr>
            <a:r>
              <a:rPr lang="pt-BR" altLang="pt-BR" sz="2000">
                <a:solidFill>
                  <a:schemeClr val="bg2"/>
                </a:solidFill>
                <a:ea typeface="+mn-lt"/>
                <a:cs typeface="+mn-lt"/>
              </a:rPr>
              <a:t>Diagrama em blocos</a:t>
            </a:r>
          </a:p>
        </p:txBody>
      </p:sp>
      <p:sp>
        <p:nvSpPr>
          <p:cNvPr id="11" name="CaixaDeTexto 5">
            <a:extLst>
              <a:ext uri="{FF2B5EF4-FFF2-40B4-BE49-F238E27FC236}">
                <a16:creationId xmlns:a16="http://schemas.microsoft.com/office/drawing/2014/main" id="{662B5880-3761-6E84-AADE-8F6D59CD0BBF}"/>
              </a:ext>
            </a:extLst>
          </p:cNvPr>
          <p:cNvSpPr txBox="1"/>
          <p:nvPr/>
        </p:nvSpPr>
        <p:spPr>
          <a:xfrm>
            <a:off x="7847437" y="2782212"/>
            <a:ext cx="2992744" cy="400110"/>
          </a:xfrm>
          <a:prstGeom prst="rect">
            <a:avLst/>
          </a:prstGeom>
          <a:noFill/>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r>
              <a:rPr lang="pt-BR" altLang="pt-BR" sz="2000">
                <a:solidFill>
                  <a:schemeClr val="bg2"/>
                </a:solidFill>
                <a:ea typeface="+mn-lt"/>
                <a:cs typeface="+mn-lt"/>
              </a:rPr>
              <a:t>Fotografia do experimento</a:t>
            </a:r>
          </a:p>
        </p:txBody>
      </p:sp>
    </p:spTree>
    <p:extLst>
      <p:ext uri="{BB962C8B-B14F-4D97-AF65-F5344CB8AC3E}">
        <p14:creationId xmlns:p14="http://schemas.microsoft.com/office/powerpoint/2010/main" val="4254480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FBAD-96FF-1E06-00D5-D5B4A27E006C}"/>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FDD529F8-4BC9-BC99-3EF5-E7DD216F2F45}"/>
              </a:ext>
            </a:extLst>
          </p:cNvPr>
          <p:cNvSpPr>
            <a:spLocks noGrp="1"/>
          </p:cNvSpPr>
          <p:nvPr>
            <p:ph type="title"/>
          </p:nvPr>
        </p:nvSpPr>
        <p:spPr>
          <a:xfrm>
            <a:off x="735483" y="3908"/>
            <a:ext cx="9837512" cy="1456267"/>
          </a:xfrm>
        </p:spPr>
        <p:txBody>
          <a:bodyPr>
            <a:normAutofit/>
          </a:bodyPr>
          <a:lstStyle/>
          <a:p>
            <a:r>
              <a:rPr lang="pt-BR">
                <a:ea typeface="Calibri Light"/>
                <a:cs typeface="Calibri Light"/>
              </a:rPr>
              <a:t>Concepção da Rede 6G para atendimento das demandas nacionais</a:t>
            </a:r>
          </a:p>
        </p:txBody>
      </p:sp>
      <p:sp>
        <p:nvSpPr>
          <p:cNvPr id="5" name="Espaço Reservado para Conteúdo 4">
            <a:extLst>
              <a:ext uri="{FF2B5EF4-FFF2-40B4-BE49-F238E27FC236}">
                <a16:creationId xmlns:a16="http://schemas.microsoft.com/office/drawing/2014/main" id="{B19E7ECB-35B6-1817-9EB3-47926BD8B6BB}"/>
              </a:ext>
            </a:extLst>
          </p:cNvPr>
          <p:cNvSpPr>
            <a:spLocks noGrp="1"/>
          </p:cNvSpPr>
          <p:nvPr>
            <p:ph idx="1"/>
          </p:nvPr>
        </p:nvSpPr>
        <p:spPr>
          <a:xfrm>
            <a:off x="979714" y="2142067"/>
            <a:ext cx="4482345" cy="3860799"/>
          </a:xfrm>
        </p:spPr>
        <p:txBody>
          <a:bodyPr>
            <a:normAutofit lnSpcReduction="10000"/>
          </a:bodyPr>
          <a:lstStyle/>
          <a:p>
            <a:pPr marL="457200" indent="-457200">
              <a:spcAft>
                <a:spcPts val="0"/>
              </a:spcAft>
              <a:buFont typeface="Arial,Sans-Serif"/>
            </a:pPr>
            <a:r>
              <a:rPr lang="pt-BR" sz="2000">
                <a:ea typeface="+mn-lt"/>
                <a:cs typeface="+mn-lt"/>
              </a:rPr>
              <a:t>Estender e integrar funcionalidades do núcleo com rede de acesso de longa de distância</a:t>
            </a:r>
            <a:endParaRPr lang="en-US" sz="2000">
              <a:ea typeface="+mn-lt"/>
              <a:cs typeface="+mn-lt"/>
            </a:endParaRPr>
          </a:p>
          <a:p>
            <a:pPr marL="457200" indent="-457200">
              <a:spcAft>
                <a:spcPts val="0"/>
              </a:spcAft>
              <a:buFont typeface="Arial,Sans-Serif"/>
            </a:pPr>
            <a:endParaRPr lang="pt-BR" sz="2000">
              <a:ea typeface="+mn-lt"/>
              <a:cs typeface="+mn-lt"/>
            </a:endParaRPr>
          </a:p>
          <a:p>
            <a:pPr marL="457200" indent="-457200">
              <a:spcAft>
                <a:spcPts val="0"/>
              </a:spcAft>
              <a:buFont typeface="Arial,Sans-Serif"/>
            </a:pPr>
            <a:r>
              <a:rPr lang="pt-BR" sz="2000">
                <a:ea typeface="+mn-lt"/>
                <a:cs typeface="+mn-lt"/>
              </a:rPr>
              <a:t>Aperfeiçoar a integração do núcleo com as aplicações e serviços</a:t>
            </a:r>
            <a:endParaRPr lang="en-US" sz="2000">
              <a:ea typeface="+mn-lt"/>
              <a:cs typeface="+mn-lt"/>
            </a:endParaRPr>
          </a:p>
          <a:p>
            <a:pPr marL="457200" indent="-457200">
              <a:spcAft>
                <a:spcPts val="0"/>
              </a:spcAft>
              <a:buFont typeface="Arial,Sans-Serif"/>
            </a:pPr>
            <a:endParaRPr lang="pt-BR" sz="2000">
              <a:ea typeface="+mn-lt"/>
              <a:cs typeface="+mn-lt"/>
            </a:endParaRPr>
          </a:p>
          <a:p>
            <a:pPr marL="457200" indent="-457200">
              <a:spcAft>
                <a:spcPts val="0"/>
              </a:spcAft>
              <a:buFont typeface="Arial,Sans-Serif"/>
            </a:pPr>
            <a:r>
              <a:rPr lang="pt-BR" sz="2000">
                <a:ea typeface="+mn-lt"/>
                <a:cs typeface="+mn-lt"/>
              </a:rPr>
              <a:t>Mostrar o potencial de redes de próxima geração em atender aplicações e serviços avançados, como realidade mista</a:t>
            </a:r>
            <a:endParaRPr lang="en-US" sz="2000">
              <a:ea typeface="+mn-lt"/>
              <a:cs typeface="+mn-lt"/>
            </a:endParaRPr>
          </a:p>
          <a:p>
            <a:pPr marL="457200" indent="-457200">
              <a:spcAft>
                <a:spcPts val="0"/>
              </a:spcAft>
              <a:buFont typeface="Arial,Sans-Serif"/>
            </a:pPr>
            <a:endParaRPr lang="pt-BR" sz="2000">
              <a:ea typeface="+mn-lt"/>
              <a:cs typeface="+mn-lt"/>
            </a:endParaRPr>
          </a:p>
          <a:p>
            <a:pPr marL="457200" indent="-457200">
              <a:spcAft>
                <a:spcPts val="0"/>
              </a:spcAft>
              <a:buFont typeface="Arial,Sans-Serif"/>
            </a:pPr>
            <a:r>
              <a:rPr lang="pt-BR" sz="2000">
                <a:ea typeface="+mn-lt"/>
                <a:cs typeface="+mn-lt"/>
              </a:rPr>
              <a:t>Relator: Prof. Kleber Cardoso – UFG</a:t>
            </a:r>
          </a:p>
        </p:txBody>
      </p:sp>
      <p:sp>
        <p:nvSpPr>
          <p:cNvPr id="3" name="Retângulo: Cantos Arredondados 2">
            <a:extLst>
              <a:ext uri="{FF2B5EF4-FFF2-40B4-BE49-F238E27FC236}">
                <a16:creationId xmlns:a16="http://schemas.microsoft.com/office/drawing/2014/main" id="{46B4B732-44A2-4E53-50E1-A24257DDB191}"/>
              </a:ext>
            </a:extLst>
          </p:cNvPr>
          <p:cNvSpPr/>
          <p:nvPr/>
        </p:nvSpPr>
        <p:spPr>
          <a:xfrm>
            <a:off x="984250" y="1460500"/>
            <a:ext cx="3820581" cy="539749"/>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1000"/>
              </a:spcAft>
            </a:pPr>
            <a:r>
              <a:rPr lang="pt-BR" sz="2000" b="1">
                <a:solidFill>
                  <a:srgbClr val="18276C"/>
                </a:solidFill>
                <a:ea typeface="Calibri"/>
                <a:cs typeface="Calibri"/>
              </a:rPr>
              <a:t>Concepção do núcleo da Rede 6G</a:t>
            </a:r>
            <a:endParaRPr lang="en-US" sz="2000" b="1">
              <a:solidFill>
                <a:srgbClr val="FFFFFF"/>
              </a:solidFill>
              <a:ea typeface="Calibri"/>
              <a:cs typeface="Calibri"/>
            </a:endParaRPr>
          </a:p>
        </p:txBody>
      </p:sp>
      <p:pic>
        <p:nvPicPr>
          <p:cNvPr id="6" name="Imagem 5" descr="Diagrama, Esquemático&#10;&#10;O conteúdo gerado por IA pode estar incorreto.">
            <a:extLst>
              <a:ext uri="{FF2B5EF4-FFF2-40B4-BE49-F238E27FC236}">
                <a16:creationId xmlns:a16="http://schemas.microsoft.com/office/drawing/2014/main" id="{4D363F86-3CC0-051E-6CEB-00776A8C1CB5}"/>
              </a:ext>
            </a:extLst>
          </p:cNvPr>
          <p:cNvPicPr>
            <a:picLocks noChangeAspect="1"/>
          </p:cNvPicPr>
          <p:nvPr/>
        </p:nvPicPr>
        <p:blipFill>
          <a:blip r:embed="rId2"/>
          <a:stretch>
            <a:fillRect/>
          </a:stretch>
        </p:blipFill>
        <p:spPr>
          <a:xfrm>
            <a:off x="5543550" y="1195917"/>
            <a:ext cx="6438900" cy="5524500"/>
          </a:xfrm>
          <a:prstGeom prst="rect">
            <a:avLst/>
          </a:prstGeom>
        </p:spPr>
      </p:pic>
    </p:spTree>
    <p:extLst>
      <p:ext uri="{BB962C8B-B14F-4D97-AF65-F5344CB8AC3E}">
        <p14:creationId xmlns:p14="http://schemas.microsoft.com/office/powerpoint/2010/main" val="3651209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D971-7C42-47D6-60EA-C9567E1643D1}"/>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4B3D3E3D-D9C4-3D82-DEA5-E7E1CB8061E5}"/>
              </a:ext>
            </a:extLst>
          </p:cNvPr>
          <p:cNvSpPr>
            <a:spLocks noGrp="1"/>
          </p:cNvSpPr>
          <p:nvPr>
            <p:ph type="title"/>
          </p:nvPr>
        </p:nvSpPr>
        <p:spPr>
          <a:xfrm>
            <a:off x="735483" y="3908"/>
            <a:ext cx="9837512" cy="1456267"/>
          </a:xfrm>
        </p:spPr>
        <p:txBody>
          <a:bodyPr/>
          <a:lstStyle/>
          <a:p>
            <a:r>
              <a:rPr lang="pt-BR">
                <a:ea typeface="Calibri Light"/>
                <a:cs typeface="Calibri Light"/>
              </a:rPr>
              <a:t>Desenvolvimento de aplicações para Redes 6G</a:t>
            </a:r>
            <a:endParaRPr lang="pt-BR"/>
          </a:p>
        </p:txBody>
      </p:sp>
      <p:sp>
        <p:nvSpPr>
          <p:cNvPr id="5" name="Espaço Reservado para Conteúdo 4">
            <a:extLst>
              <a:ext uri="{FF2B5EF4-FFF2-40B4-BE49-F238E27FC236}">
                <a16:creationId xmlns:a16="http://schemas.microsoft.com/office/drawing/2014/main" id="{5245F69D-06CE-7AB7-39A1-E2BF1310763F}"/>
              </a:ext>
            </a:extLst>
          </p:cNvPr>
          <p:cNvSpPr>
            <a:spLocks noGrp="1"/>
          </p:cNvSpPr>
          <p:nvPr>
            <p:ph idx="1"/>
          </p:nvPr>
        </p:nvSpPr>
        <p:spPr>
          <a:xfrm>
            <a:off x="979714" y="1839220"/>
            <a:ext cx="4454666" cy="3649133"/>
          </a:xfrm>
        </p:spPr>
        <p:txBody>
          <a:bodyPr/>
          <a:lstStyle/>
          <a:p>
            <a:r>
              <a:rPr lang="pt-BR" sz="2000">
                <a:ea typeface="Calibri"/>
                <a:cs typeface="Calibri"/>
              </a:rPr>
              <a:t>O uso de visão computacional, com a aquisição de imagens em tempo real e o processamento através de IA, é apontado como uma das principais aplicações para as futuras redes móveis.</a:t>
            </a:r>
          </a:p>
          <a:p>
            <a:r>
              <a:rPr lang="pt-BR" sz="2000">
                <a:ea typeface="Calibri"/>
                <a:cs typeface="Calibri"/>
              </a:rPr>
              <a:t>Aplicações de visão computacional em gerência de feixes para 6G.</a:t>
            </a:r>
          </a:p>
          <a:p>
            <a:endParaRPr lang="pt-BR" sz="2000">
              <a:ea typeface="Calibri"/>
              <a:cs typeface="Calibri"/>
            </a:endParaRPr>
          </a:p>
          <a:p>
            <a:r>
              <a:rPr lang="pt-BR" sz="2000">
                <a:ea typeface="Calibri"/>
                <a:cs typeface="Calibri"/>
              </a:rPr>
              <a:t>Relator: Prof. </a:t>
            </a:r>
            <a:r>
              <a:rPr lang="pt-BR" sz="2000" err="1">
                <a:ea typeface="Calibri"/>
                <a:cs typeface="Calibri"/>
              </a:rPr>
              <a:t>Aldebaro</a:t>
            </a:r>
            <a:r>
              <a:rPr lang="pt-BR" sz="2000">
                <a:ea typeface="Calibri"/>
                <a:cs typeface="Calibri"/>
              </a:rPr>
              <a:t> Klautau – UFPA</a:t>
            </a:r>
          </a:p>
        </p:txBody>
      </p:sp>
      <p:sp>
        <p:nvSpPr>
          <p:cNvPr id="3" name="Retângulo: Cantos Arredondados 2">
            <a:extLst>
              <a:ext uri="{FF2B5EF4-FFF2-40B4-BE49-F238E27FC236}">
                <a16:creationId xmlns:a16="http://schemas.microsoft.com/office/drawing/2014/main" id="{F3BEE5F5-AFDF-9433-240E-2F9D89818D44}"/>
              </a:ext>
            </a:extLst>
          </p:cNvPr>
          <p:cNvSpPr/>
          <p:nvPr/>
        </p:nvSpPr>
        <p:spPr>
          <a:xfrm>
            <a:off x="984250" y="1174750"/>
            <a:ext cx="6688665" cy="539749"/>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pt-BR" sz="2000" b="1">
                <a:solidFill>
                  <a:srgbClr val="18276C"/>
                </a:solidFill>
                <a:ea typeface="+mn-lt"/>
                <a:cs typeface="+mn-lt"/>
              </a:rPr>
              <a:t>Aplicações de visão computacional para verticais estratégicas</a:t>
            </a:r>
            <a:endParaRPr lang="en-US" b="1">
              <a:ea typeface="Calibri"/>
              <a:cs typeface="Calibri"/>
            </a:endParaRPr>
          </a:p>
        </p:txBody>
      </p:sp>
      <p:pic>
        <p:nvPicPr>
          <p:cNvPr id="8" name="Imagem 7" descr="Diagrama&#10;&#10;O conteúdo gerado por IA pode estar incorreto.">
            <a:extLst>
              <a:ext uri="{FF2B5EF4-FFF2-40B4-BE49-F238E27FC236}">
                <a16:creationId xmlns:a16="http://schemas.microsoft.com/office/drawing/2014/main" id="{FB794E59-9C6A-F054-2FC8-6B491503D90C}"/>
              </a:ext>
            </a:extLst>
          </p:cNvPr>
          <p:cNvPicPr>
            <a:picLocks noChangeAspect="1"/>
          </p:cNvPicPr>
          <p:nvPr/>
        </p:nvPicPr>
        <p:blipFill>
          <a:blip r:embed="rId2"/>
          <a:stretch>
            <a:fillRect/>
          </a:stretch>
        </p:blipFill>
        <p:spPr>
          <a:xfrm>
            <a:off x="5655163" y="1973995"/>
            <a:ext cx="4789366" cy="4629394"/>
          </a:xfrm>
          <a:prstGeom prst="rect">
            <a:avLst/>
          </a:prstGeom>
        </p:spPr>
      </p:pic>
      <p:pic>
        <p:nvPicPr>
          <p:cNvPr id="2" name="Imagem 1" descr="Diagrama&#10;&#10;O conteúdo gerado por IA pode estar incorreto.">
            <a:extLst>
              <a:ext uri="{FF2B5EF4-FFF2-40B4-BE49-F238E27FC236}">
                <a16:creationId xmlns:a16="http://schemas.microsoft.com/office/drawing/2014/main" id="{FD695049-6A58-7BD6-531C-EE75E399A8A1}"/>
              </a:ext>
            </a:extLst>
          </p:cNvPr>
          <p:cNvPicPr>
            <a:picLocks noChangeAspect="1"/>
          </p:cNvPicPr>
          <p:nvPr/>
        </p:nvPicPr>
        <p:blipFill>
          <a:blip r:embed="rId3"/>
          <a:srcRect l="-258" t="1511" r="-517" b="-10876"/>
          <a:stretch>
            <a:fillRect/>
          </a:stretch>
        </p:blipFill>
        <p:spPr>
          <a:xfrm>
            <a:off x="9488610" y="715963"/>
            <a:ext cx="2703136" cy="2509416"/>
          </a:xfrm>
          <a:prstGeom prst="ellipse">
            <a:avLst/>
          </a:prstGeom>
          <a:ln>
            <a:noFill/>
          </a:ln>
          <a:effectLst>
            <a:softEdge rad="112500"/>
          </a:effectLst>
        </p:spPr>
      </p:pic>
    </p:spTree>
    <p:extLst>
      <p:ext uri="{BB962C8B-B14F-4D97-AF65-F5344CB8AC3E}">
        <p14:creationId xmlns:p14="http://schemas.microsoft.com/office/powerpoint/2010/main" val="312818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8DC8B-8C0A-B8EC-9256-13B28796F139}"/>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DF1EC280-1E47-4BF9-F2EA-37AD4908A633}"/>
              </a:ext>
            </a:extLst>
          </p:cNvPr>
          <p:cNvSpPr>
            <a:spLocks noGrp="1"/>
          </p:cNvSpPr>
          <p:nvPr>
            <p:ph type="title"/>
          </p:nvPr>
        </p:nvSpPr>
        <p:spPr>
          <a:xfrm>
            <a:off x="735483" y="3908"/>
            <a:ext cx="9837512" cy="1456267"/>
          </a:xfrm>
        </p:spPr>
        <p:txBody>
          <a:bodyPr/>
          <a:lstStyle/>
          <a:p>
            <a:r>
              <a:rPr lang="pt-BR">
                <a:ea typeface="Calibri Light"/>
                <a:cs typeface="Calibri Light"/>
              </a:rPr>
              <a:t>Desenvolvimento de aplicações para Redes 6G</a:t>
            </a:r>
            <a:endParaRPr lang="pt-BR"/>
          </a:p>
        </p:txBody>
      </p:sp>
      <p:sp>
        <p:nvSpPr>
          <p:cNvPr id="7" name="Retângulo: Cantos Arredondados 6">
            <a:extLst>
              <a:ext uri="{FF2B5EF4-FFF2-40B4-BE49-F238E27FC236}">
                <a16:creationId xmlns:a16="http://schemas.microsoft.com/office/drawing/2014/main" id="{4E8ED07A-3CC2-D319-84FA-198B6AF49E7D}"/>
              </a:ext>
            </a:extLst>
          </p:cNvPr>
          <p:cNvSpPr/>
          <p:nvPr/>
        </p:nvSpPr>
        <p:spPr>
          <a:xfrm>
            <a:off x="984250" y="1174750"/>
            <a:ext cx="6371165" cy="539749"/>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pt-BR" sz="2000" b="1">
                <a:solidFill>
                  <a:srgbClr val="18276C"/>
                </a:solidFill>
                <a:ea typeface="+mn-lt"/>
                <a:cs typeface="+mn-lt"/>
              </a:rPr>
              <a:t>Aplicações de posicionamento e mapeamento com </a:t>
            </a:r>
            <a:r>
              <a:rPr lang="pt-BR" sz="2000" b="1" err="1">
                <a:solidFill>
                  <a:srgbClr val="18276C"/>
                </a:solidFill>
                <a:ea typeface="+mn-lt"/>
                <a:cs typeface="+mn-lt"/>
              </a:rPr>
              <a:t>LiDAR</a:t>
            </a:r>
            <a:endParaRPr lang="en-US" b="1" err="1"/>
          </a:p>
        </p:txBody>
      </p:sp>
      <p:sp>
        <p:nvSpPr>
          <p:cNvPr id="3" name="Espaço Reservado para Conteúdo 4">
            <a:extLst>
              <a:ext uri="{FF2B5EF4-FFF2-40B4-BE49-F238E27FC236}">
                <a16:creationId xmlns:a16="http://schemas.microsoft.com/office/drawing/2014/main" id="{1ABC5A88-C5FF-6B2F-FC61-0CCD1461E663}"/>
              </a:ext>
            </a:extLst>
          </p:cNvPr>
          <p:cNvSpPr>
            <a:spLocks noGrp="1"/>
          </p:cNvSpPr>
          <p:nvPr>
            <p:ph idx="1"/>
          </p:nvPr>
        </p:nvSpPr>
        <p:spPr>
          <a:xfrm>
            <a:off x="979714" y="1940983"/>
            <a:ext cx="4052498" cy="4601632"/>
          </a:xfrm>
        </p:spPr>
        <p:txBody>
          <a:bodyPr>
            <a:normAutofit/>
          </a:bodyPr>
          <a:lstStyle/>
          <a:p>
            <a:r>
              <a:rPr lang="pt-BR" sz="2000" err="1">
                <a:ea typeface="+mn-lt"/>
                <a:cs typeface="+mn-lt"/>
              </a:rPr>
              <a:t>LiDARs</a:t>
            </a:r>
            <a:r>
              <a:rPr lang="pt-BR" sz="2000">
                <a:ea typeface="+mn-lt"/>
                <a:cs typeface="+mn-lt"/>
              </a:rPr>
              <a:t> são apontados somo uma das principais tecnologias para obtenção de dados precisos de ambientes que precisam ser mapeados para diversas aplicações, como navegação de entidades autônomas, posicionamento de precisão em ambientes industriais, geração de mapas de alta resolução, identificação de ameaças e anomalias, entre outras.</a:t>
            </a:r>
            <a:endParaRPr lang="pt-BR">
              <a:ea typeface="Calibri" panose="020F0502020204030204"/>
              <a:cs typeface="Calibri" panose="020F0502020204030204"/>
            </a:endParaRPr>
          </a:p>
          <a:p>
            <a:r>
              <a:rPr lang="pt-BR" sz="2000">
                <a:ea typeface="Calibri"/>
                <a:cs typeface="Calibri"/>
              </a:rPr>
              <a:t>Relator: Pr</a:t>
            </a:r>
            <a:r>
              <a:rPr lang="pt-BR" sz="2000">
                <a:ea typeface="+mn-lt"/>
                <a:cs typeface="+mn-lt"/>
              </a:rPr>
              <a:t>of. Francisco Portelinha</a:t>
            </a:r>
            <a:r>
              <a:rPr lang="pt-BR" sz="2000">
                <a:solidFill>
                  <a:srgbClr val="18276C"/>
                </a:solidFill>
                <a:latin typeface="Calibri"/>
                <a:ea typeface="Calibri"/>
                <a:cs typeface="Calibri"/>
              </a:rPr>
              <a:t> </a:t>
            </a:r>
            <a:r>
              <a:rPr lang="pt-BR" sz="1100">
                <a:solidFill>
                  <a:srgbClr val="000000"/>
                </a:solidFill>
                <a:latin typeface="Aptos Narrow"/>
                <a:ea typeface="Calibri"/>
                <a:cs typeface="Calibri"/>
              </a:rPr>
              <a:t> </a:t>
            </a:r>
            <a:r>
              <a:rPr lang="pt-BR" sz="2000">
                <a:ea typeface="Calibri"/>
                <a:cs typeface="Calibri"/>
              </a:rPr>
              <a:t>– Inatel</a:t>
            </a:r>
          </a:p>
        </p:txBody>
      </p:sp>
      <p:pic>
        <p:nvPicPr>
          <p:cNvPr id="2" name="Imagem 1" descr="Diagrama&#10;&#10;O conteúdo gerado por IA pode estar incorreto.">
            <a:extLst>
              <a:ext uri="{FF2B5EF4-FFF2-40B4-BE49-F238E27FC236}">
                <a16:creationId xmlns:a16="http://schemas.microsoft.com/office/drawing/2014/main" id="{129877FF-700D-F064-38BA-CF4D6A26D33B}"/>
              </a:ext>
            </a:extLst>
          </p:cNvPr>
          <p:cNvPicPr>
            <a:picLocks noChangeAspect="1"/>
          </p:cNvPicPr>
          <p:nvPr/>
        </p:nvPicPr>
        <p:blipFill>
          <a:blip r:embed="rId2"/>
          <a:stretch>
            <a:fillRect/>
          </a:stretch>
        </p:blipFill>
        <p:spPr>
          <a:xfrm>
            <a:off x="5034410" y="4053768"/>
            <a:ext cx="7009424" cy="2803066"/>
          </a:xfrm>
          <a:prstGeom prst="rect">
            <a:avLst/>
          </a:prstGeom>
        </p:spPr>
      </p:pic>
      <p:pic>
        <p:nvPicPr>
          <p:cNvPr id="5" name="Imagem 4" descr="Gráfico&#10;&#10;O conteúdo gerado por IA pode estar incorreto.">
            <a:extLst>
              <a:ext uri="{FF2B5EF4-FFF2-40B4-BE49-F238E27FC236}">
                <a16:creationId xmlns:a16="http://schemas.microsoft.com/office/drawing/2014/main" id="{A179AC9C-E2FA-A41D-EE42-9C2DE366922F}"/>
              </a:ext>
            </a:extLst>
          </p:cNvPr>
          <p:cNvPicPr>
            <a:picLocks noChangeAspect="1"/>
          </p:cNvPicPr>
          <p:nvPr/>
        </p:nvPicPr>
        <p:blipFill>
          <a:blip r:embed="rId3"/>
          <a:stretch>
            <a:fillRect/>
          </a:stretch>
        </p:blipFill>
        <p:spPr>
          <a:xfrm>
            <a:off x="7516341" y="1047750"/>
            <a:ext cx="4239569" cy="2995084"/>
          </a:xfrm>
          <a:prstGeom prst="rect">
            <a:avLst/>
          </a:prstGeom>
        </p:spPr>
      </p:pic>
    </p:spTree>
    <p:extLst>
      <p:ext uri="{BB962C8B-B14F-4D97-AF65-F5344CB8AC3E}">
        <p14:creationId xmlns:p14="http://schemas.microsoft.com/office/powerpoint/2010/main" val="2168458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0B40E-0E9B-BB02-2AC3-5385D0DA9B00}"/>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E8E4B9B9-DD29-B021-FC37-1EEE90E3074E}"/>
              </a:ext>
            </a:extLst>
          </p:cNvPr>
          <p:cNvSpPr>
            <a:spLocks noGrp="1"/>
          </p:cNvSpPr>
          <p:nvPr>
            <p:ph type="title"/>
          </p:nvPr>
        </p:nvSpPr>
        <p:spPr>
          <a:xfrm>
            <a:off x="735483" y="3908"/>
            <a:ext cx="9837512" cy="1456267"/>
          </a:xfrm>
        </p:spPr>
        <p:txBody>
          <a:bodyPr/>
          <a:lstStyle/>
          <a:p>
            <a:r>
              <a:rPr lang="pt-BR">
                <a:ea typeface="Calibri Light"/>
                <a:cs typeface="Calibri Light"/>
              </a:rPr>
              <a:t>Desenvolvimento de aplicações para Redes 6G</a:t>
            </a:r>
            <a:endParaRPr lang="pt-BR"/>
          </a:p>
        </p:txBody>
      </p:sp>
      <p:sp>
        <p:nvSpPr>
          <p:cNvPr id="3" name="Retângulo: Cantos Arredondados 2">
            <a:extLst>
              <a:ext uri="{FF2B5EF4-FFF2-40B4-BE49-F238E27FC236}">
                <a16:creationId xmlns:a16="http://schemas.microsoft.com/office/drawing/2014/main" id="{0C396254-1ABE-02D4-2FB6-3365286A88E7}"/>
              </a:ext>
            </a:extLst>
          </p:cNvPr>
          <p:cNvSpPr/>
          <p:nvPr/>
        </p:nvSpPr>
        <p:spPr>
          <a:xfrm>
            <a:off x="984250" y="1174750"/>
            <a:ext cx="3665089" cy="539749"/>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pt-BR" sz="2000" b="1">
                <a:solidFill>
                  <a:srgbClr val="18276C"/>
                </a:solidFill>
                <a:ea typeface="+mn-lt"/>
                <a:cs typeface="+mn-lt"/>
              </a:rPr>
              <a:t>Aplicações de IoT para Redes 6G</a:t>
            </a:r>
            <a:endParaRPr lang="en-US" b="1"/>
          </a:p>
        </p:txBody>
      </p:sp>
      <p:sp>
        <p:nvSpPr>
          <p:cNvPr id="6" name="Espaço Reservado para Conteúdo 4">
            <a:extLst>
              <a:ext uri="{FF2B5EF4-FFF2-40B4-BE49-F238E27FC236}">
                <a16:creationId xmlns:a16="http://schemas.microsoft.com/office/drawing/2014/main" id="{26DB8403-FFDA-5AE7-F2CD-58D4171A23EA}"/>
              </a:ext>
            </a:extLst>
          </p:cNvPr>
          <p:cNvSpPr>
            <a:spLocks noGrp="1"/>
          </p:cNvSpPr>
          <p:nvPr>
            <p:ph idx="1"/>
          </p:nvPr>
        </p:nvSpPr>
        <p:spPr>
          <a:xfrm>
            <a:off x="979714" y="1718733"/>
            <a:ext cx="4664704" cy="4210049"/>
          </a:xfrm>
        </p:spPr>
        <p:txBody>
          <a:bodyPr>
            <a:normAutofit/>
          </a:bodyPr>
          <a:lstStyle/>
          <a:p>
            <a:r>
              <a:rPr lang="pt-BR" sz="2000" dirty="0">
                <a:ea typeface="+mn-lt"/>
                <a:cs typeface="+mn-lt"/>
              </a:rPr>
              <a:t>A integração massiva de dispositivos de diferentes naturezas à rede móvel será essencial para atender as demandas e dar suporte para as mais diversas aplicações.</a:t>
            </a:r>
            <a:endParaRPr lang="pt-BR" dirty="0"/>
          </a:p>
          <a:p>
            <a:pPr marL="0" indent="0">
              <a:buNone/>
            </a:pPr>
            <a:endParaRPr lang="pt-BR" sz="2000" dirty="0">
              <a:ea typeface="Calibri"/>
              <a:cs typeface="Calibri"/>
            </a:endParaRPr>
          </a:p>
          <a:p>
            <a:r>
              <a:rPr lang="pt-BR" sz="2000" dirty="0">
                <a:ea typeface="Calibri"/>
                <a:cs typeface="Calibri"/>
              </a:rPr>
              <a:t>Relatores: </a:t>
            </a:r>
            <a:r>
              <a:rPr lang="pt-BR" sz="2000" dirty="0" err="1">
                <a:ea typeface="Calibri"/>
                <a:cs typeface="Calibri"/>
              </a:rPr>
              <a:t>Pr</a:t>
            </a:r>
            <a:r>
              <a:rPr lang="pt-BR" sz="2000" dirty="0" err="1">
                <a:ea typeface="+mn-lt"/>
                <a:cs typeface="+mn-lt"/>
              </a:rPr>
              <a:t>ofª</a:t>
            </a:r>
            <a:r>
              <a:rPr lang="pt-BR" sz="2000" dirty="0">
                <a:ea typeface="+mn-lt"/>
                <a:cs typeface="+mn-lt"/>
              </a:rPr>
              <a:t>.</a:t>
            </a:r>
            <a:r>
              <a:rPr lang="pt-BR" sz="2000" dirty="0">
                <a:ea typeface="Calibri"/>
                <a:cs typeface="Calibri"/>
              </a:rPr>
              <a:t> Victoria Dala </a:t>
            </a:r>
            <a:r>
              <a:rPr lang="pt-BR" sz="2000" dirty="0" err="1">
                <a:ea typeface="Calibri"/>
                <a:cs typeface="Calibri"/>
              </a:rPr>
              <a:t>Pegorara</a:t>
            </a:r>
            <a:r>
              <a:rPr lang="pt-BR" sz="2000" dirty="0">
                <a:ea typeface="Calibri"/>
                <a:cs typeface="Calibri"/>
              </a:rPr>
              <a:t> Souto </a:t>
            </a:r>
            <a:r>
              <a:rPr lang="pt-BR" sz="1100" dirty="0">
                <a:solidFill>
                  <a:srgbClr val="000000"/>
                </a:solidFill>
                <a:latin typeface="Aptos Narrow"/>
                <a:ea typeface="Calibri"/>
                <a:cs typeface="Calibri"/>
              </a:rPr>
              <a:t> </a:t>
            </a:r>
            <a:r>
              <a:rPr lang="pt-BR" sz="2000" dirty="0">
                <a:ea typeface="Calibri"/>
                <a:cs typeface="Calibri"/>
              </a:rPr>
              <a:t>– </a:t>
            </a:r>
            <a:r>
              <a:rPr lang="pt-BR" sz="2000" dirty="0" err="1">
                <a:ea typeface="Calibri"/>
                <a:cs typeface="Calibri"/>
              </a:rPr>
              <a:t>Inatel</a:t>
            </a:r>
            <a:r>
              <a:rPr lang="pt-BR" sz="2000" dirty="0">
                <a:ea typeface="Calibri"/>
                <a:cs typeface="Calibri"/>
              </a:rPr>
              <a:t> | Pr</a:t>
            </a:r>
            <a:r>
              <a:rPr lang="pt-BR" sz="2000" dirty="0">
                <a:ea typeface="+mn-lt"/>
                <a:cs typeface="+mn-lt"/>
              </a:rPr>
              <a:t>of. Richard Demo Souza </a:t>
            </a:r>
            <a:r>
              <a:rPr lang="pt-BR" sz="2000" dirty="0">
                <a:ea typeface="Calibri"/>
                <a:cs typeface="Calibri"/>
              </a:rPr>
              <a:t>–</a:t>
            </a:r>
            <a:r>
              <a:rPr lang="pt-BR" sz="2000" dirty="0" smtClean="0">
                <a:ea typeface="+mn-lt"/>
                <a:cs typeface="+mn-lt"/>
              </a:rPr>
              <a:t> </a:t>
            </a:r>
            <a:r>
              <a:rPr lang="pt-BR" sz="2000" dirty="0">
                <a:ea typeface="+mn-lt"/>
                <a:cs typeface="+mn-lt"/>
              </a:rPr>
              <a:t>UFSC</a:t>
            </a:r>
            <a:endParaRPr lang="pt-BR" dirty="0">
              <a:ea typeface="Calibri" panose="020F0502020204030204"/>
              <a:cs typeface="Calibri" panose="020F0502020204030204"/>
            </a:endParaRPr>
          </a:p>
        </p:txBody>
      </p:sp>
      <p:sp>
        <p:nvSpPr>
          <p:cNvPr id="5" name="Chave Esquerda 4">
            <a:extLst>
              <a:ext uri="{FF2B5EF4-FFF2-40B4-BE49-F238E27FC236}">
                <a16:creationId xmlns:a16="http://schemas.microsoft.com/office/drawing/2014/main" id="{D9C34503-1F33-0B76-4320-BDCD18A2E1A9}"/>
              </a:ext>
            </a:extLst>
          </p:cNvPr>
          <p:cNvSpPr/>
          <p:nvPr/>
        </p:nvSpPr>
        <p:spPr>
          <a:xfrm>
            <a:off x="5492750" y="1227667"/>
            <a:ext cx="920750" cy="3675672"/>
          </a:xfrm>
          <a:prstGeom prst="leftBrace">
            <a:avLst/>
          </a:prstGeom>
          <a:noFill/>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 name="Espaço Reservado para Conteúdo 4">
            <a:extLst>
              <a:ext uri="{FF2B5EF4-FFF2-40B4-BE49-F238E27FC236}">
                <a16:creationId xmlns:a16="http://schemas.microsoft.com/office/drawing/2014/main" id="{05F71F08-4DD8-304C-F78A-57153D416B36}"/>
              </a:ext>
            </a:extLst>
          </p:cNvPr>
          <p:cNvSpPr txBox="1">
            <a:spLocks/>
          </p:cNvSpPr>
          <p:nvPr/>
        </p:nvSpPr>
        <p:spPr>
          <a:xfrm>
            <a:off x="6095698" y="1176704"/>
            <a:ext cx="5964011" cy="3798928"/>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92D050"/>
              </a:buClr>
              <a:buSzPct val="100000"/>
              <a:buFont typeface="Arial"/>
              <a:buChar char="•"/>
              <a:defRPr sz="1800" kern="1200" cap="none">
                <a:solidFill>
                  <a:schemeClr val="bg2"/>
                </a:solidFill>
                <a:effectLst/>
                <a:latin typeface="+mn-lt"/>
                <a:ea typeface="+mn-ea"/>
                <a:cs typeface="+mn-cs"/>
              </a:defRPr>
            </a:lvl1pPr>
            <a:lvl2pPr marL="742950" indent="-285750" algn="l" defTabSz="457200" rtl="0" eaLnBrk="1" latinLnBrk="0" hangingPunct="1">
              <a:spcBef>
                <a:spcPts val="0"/>
              </a:spcBef>
              <a:spcAft>
                <a:spcPts val="1000"/>
              </a:spcAft>
              <a:buClr>
                <a:srgbClr val="92D050"/>
              </a:buClr>
              <a:buSzPct val="100000"/>
              <a:buFont typeface="Arial"/>
              <a:buChar char="•"/>
              <a:defRPr sz="1600" kern="1200" cap="none">
                <a:solidFill>
                  <a:schemeClr val="bg2"/>
                </a:solidFill>
                <a:effectLst/>
                <a:latin typeface="+mn-lt"/>
                <a:ea typeface="+mn-ea"/>
                <a:cs typeface="+mn-cs"/>
              </a:defRPr>
            </a:lvl2pPr>
            <a:lvl3pPr marL="1200150" indent="-285750" algn="l" defTabSz="457200" rtl="0" eaLnBrk="1" latinLnBrk="0" hangingPunct="1">
              <a:spcBef>
                <a:spcPts val="0"/>
              </a:spcBef>
              <a:spcAft>
                <a:spcPts val="1000"/>
              </a:spcAft>
              <a:buClr>
                <a:srgbClr val="92D050"/>
              </a:buClr>
              <a:buSzPct val="100000"/>
              <a:buFont typeface="Arial"/>
              <a:buChar char="•"/>
              <a:defRPr sz="1400" kern="1200" cap="none">
                <a:solidFill>
                  <a:schemeClr val="bg2"/>
                </a:solidFill>
                <a:effectLst/>
                <a:latin typeface="+mn-lt"/>
                <a:ea typeface="+mn-ea"/>
                <a:cs typeface="+mn-cs"/>
              </a:defRPr>
            </a:lvl3pPr>
            <a:lvl4pPr marL="15430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4pPr>
            <a:lvl5pPr marL="20002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buNone/>
            </a:pPr>
            <a:r>
              <a:rPr lang="pt-BR" sz="1400">
                <a:ea typeface="+mn-lt"/>
                <a:cs typeface="+mn-lt"/>
              </a:rPr>
              <a:t>Modelo de Carga de Trabalho para Aplicações de Realidade Aumentada Móvel </a:t>
            </a:r>
            <a:endParaRPr lang="en-US">
              <a:ea typeface="Calibri"/>
              <a:cs typeface="Calibri"/>
            </a:endParaRPr>
          </a:p>
          <a:p>
            <a:pPr marL="0" indent="0">
              <a:lnSpc>
                <a:spcPct val="150000"/>
              </a:lnSpc>
              <a:spcAft>
                <a:spcPts val="600"/>
              </a:spcAft>
              <a:buNone/>
            </a:pPr>
            <a:r>
              <a:rPr lang="pt-BR" sz="1400">
                <a:ea typeface="+mn-lt"/>
                <a:cs typeface="+mn-lt"/>
              </a:rPr>
              <a:t>Transmissão de Vídeo em Redes Sem Fio Utilizando Comunicação Semântica </a:t>
            </a:r>
            <a:endParaRPr lang="en-US"/>
          </a:p>
          <a:p>
            <a:pPr>
              <a:buNone/>
            </a:pPr>
            <a:r>
              <a:rPr lang="pt-BR" sz="1400">
                <a:ea typeface="+mn-lt"/>
                <a:cs typeface="+mn-lt"/>
              </a:rPr>
              <a:t>VR-GX: Um modelo de alocação de recursos baseado em </a:t>
            </a:r>
            <a:r>
              <a:rPr lang="pt-BR" sz="1400" err="1">
                <a:ea typeface="+mn-lt"/>
                <a:cs typeface="+mn-lt"/>
              </a:rPr>
              <a:t>QoE</a:t>
            </a:r>
            <a:r>
              <a:rPr lang="pt-BR" sz="1400">
                <a:ea typeface="+mn-lt"/>
                <a:cs typeface="+mn-lt"/>
              </a:rPr>
              <a:t> com atenção para jogos de realidade virtual em nuvem</a:t>
            </a:r>
            <a:endParaRPr lang="pt-BR">
              <a:ea typeface="Calibri" panose="020F0502020204030204"/>
              <a:cs typeface="Calibri" panose="020F0502020204030204"/>
            </a:endParaRPr>
          </a:p>
          <a:p>
            <a:pPr marL="0" indent="0">
              <a:lnSpc>
                <a:spcPct val="150000"/>
              </a:lnSpc>
              <a:spcAft>
                <a:spcPts val="600"/>
              </a:spcAft>
              <a:buNone/>
            </a:pPr>
            <a:r>
              <a:rPr lang="pt-BR" sz="1400">
                <a:ea typeface="+mn-lt"/>
                <a:cs typeface="+mn-lt"/>
              </a:rPr>
              <a:t>Transferência de Energia sem Fio com Alto Rendimento e Segura </a:t>
            </a:r>
            <a:endParaRPr lang="pt-BR"/>
          </a:p>
          <a:p>
            <a:pPr marL="0" indent="0">
              <a:lnSpc>
                <a:spcPct val="150000"/>
              </a:lnSpc>
              <a:spcAft>
                <a:spcPts val="600"/>
              </a:spcAft>
              <a:buNone/>
            </a:pPr>
            <a:r>
              <a:rPr lang="en" sz="1400">
                <a:ea typeface="+mn-lt"/>
                <a:cs typeface="+mn-lt"/>
              </a:rPr>
              <a:t>Sistema de </a:t>
            </a:r>
            <a:r>
              <a:rPr lang="en" sz="1400" err="1">
                <a:ea typeface="+mn-lt"/>
                <a:cs typeface="+mn-lt"/>
              </a:rPr>
              <a:t>Posicionamento</a:t>
            </a:r>
            <a:r>
              <a:rPr lang="en" sz="1400">
                <a:ea typeface="+mn-lt"/>
                <a:cs typeface="+mn-lt"/>
              </a:rPr>
              <a:t> BLE </a:t>
            </a:r>
            <a:r>
              <a:rPr lang="en" sz="1400" err="1">
                <a:ea typeface="+mn-lt"/>
                <a:cs typeface="+mn-lt"/>
              </a:rPr>
              <a:t>Usando</a:t>
            </a:r>
            <a:r>
              <a:rPr lang="en" sz="1400">
                <a:ea typeface="+mn-lt"/>
                <a:cs typeface="+mn-lt"/>
              </a:rPr>
              <a:t> </a:t>
            </a:r>
            <a:r>
              <a:rPr lang="en" sz="1400" err="1">
                <a:ea typeface="+mn-lt"/>
                <a:cs typeface="+mn-lt"/>
              </a:rPr>
              <a:t>Fusão</a:t>
            </a:r>
            <a:r>
              <a:rPr lang="en" sz="1400">
                <a:ea typeface="+mn-lt"/>
                <a:cs typeface="+mn-lt"/>
              </a:rPr>
              <a:t> de </a:t>
            </a:r>
            <a:r>
              <a:rPr lang="en" sz="1400" err="1">
                <a:ea typeface="+mn-lt"/>
                <a:cs typeface="+mn-lt"/>
              </a:rPr>
              <a:t>AoA</a:t>
            </a:r>
            <a:r>
              <a:rPr lang="en" sz="1400">
                <a:ea typeface="+mn-lt"/>
                <a:cs typeface="+mn-lt"/>
              </a:rPr>
              <a:t> e RSSI</a:t>
            </a:r>
            <a:endParaRPr lang="en"/>
          </a:p>
          <a:p>
            <a:pPr>
              <a:buNone/>
            </a:pPr>
            <a:r>
              <a:rPr lang="pt-BR" sz="1400" err="1">
                <a:ea typeface="+mn-lt"/>
                <a:cs typeface="+mn-lt"/>
              </a:rPr>
              <a:t>Autoencoders</a:t>
            </a:r>
            <a:r>
              <a:rPr lang="pt-BR" sz="1400">
                <a:ea typeface="+mn-lt"/>
                <a:cs typeface="+mn-lt"/>
              </a:rPr>
              <a:t> Baseados em CNN para Comunicações IoT: Análise de Desempenho sob Desvanecimento κ − μ </a:t>
            </a:r>
            <a:endParaRPr lang="en-US">
              <a:ea typeface="Calibri"/>
              <a:cs typeface="Calibri"/>
            </a:endParaRPr>
          </a:p>
          <a:p>
            <a:pPr>
              <a:buNone/>
            </a:pPr>
            <a:r>
              <a:rPr lang="pt-BR" sz="1400">
                <a:ea typeface="+mn-lt"/>
                <a:cs typeface="+mn-lt"/>
              </a:rPr>
              <a:t>Detecção Inteligente de Incêndios Florestais Usando Modelos de Aprendizado Profundo </a:t>
            </a:r>
            <a:endParaRPr lang="en-US">
              <a:ea typeface="Calibri"/>
              <a:cs typeface="Calibri"/>
            </a:endParaRPr>
          </a:p>
          <a:p>
            <a:pPr>
              <a:buNone/>
            </a:pPr>
            <a:r>
              <a:rPr lang="pt-BR" sz="1400">
                <a:ea typeface="+mn-lt"/>
                <a:cs typeface="+mn-lt"/>
              </a:rPr>
              <a:t>Proteção de Serviços URLLC para Indústria 4.0 Utilizando Aprendizagem por Reforço </a:t>
            </a:r>
            <a:r>
              <a:rPr lang="pt-BR" sz="1400" err="1">
                <a:ea typeface="+mn-lt"/>
                <a:cs typeface="+mn-lt"/>
              </a:rPr>
              <a:t>Multi-Agente</a:t>
            </a:r>
            <a:r>
              <a:rPr lang="pt-BR" sz="1400">
                <a:ea typeface="+mn-lt"/>
                <a:cs typeface="+mn-lt"/>
              </a:rPr>
              <a:t> </a:t>
            </a:r>
            <a:endParaRPr lang="pt-BR">
              <a:ea typeface="Calibri"/>
              <a:cs typeface="Calibri"/>
            </a:endParaRPr>
          </a:p>
        </p:txBody>
      </p:sp>
      <p:pic>
        <p:nvPicPr>
          <p:cNvPr id="9" name="Imagem 8" descr="Uma imagem contendo ao ar livre, em pé, homem, neve&#10;&#10;O conteúdo gerado por IA pode estar incorreto.">
            <a:extLst>
              <a:ext uri="{FF2B5EF4-FFF2-40B4-BE49-F238E27FC236}">
                <a16:creationId xmlns:a16="http://schemas.microsoft.com/office/drawing/2014/main" id="{9CEBAF24-B977-6973-3BC2-71809C73C123}"/>
              </a:ext>
            </a:extLst>
          </p:cNvPr>
          <p:cNvPicPr>
            <a:picLocks noChangeAspect="1"/>
          </p:cNvPicPr>
          <p:nvPr/>
        </p:nvPicPr>
        <p:blipFill>
          <a:blip r:embed="rId2"/>
          <a:stretch>
            <a:fillRect/>
          </a:stretch>
        </p:blipFill>
        <p:spPr>
          <a:xfrm>
            <a:off x="9825647" y="4984993"/>
            <a:ext cx="2007090" cy="1880090"/>
          </a:xfrm>
          <a:prstGeom prst="rect">
            <a:avLst/>
          </a:prstGeom>
        </p:spPr>
      </p:pic>
      <p:pic>
        <p:nvPicPr>
          <p:cNvPr id="2" name="Imagem 1" descr="Rio com árvores em volta&#10;&#10;O conteúdo gerado por IA pode estar incorreto.">
            <a:extLst>
              <a:ext uri="{FF2B5EF4-FFF2-40B4-BE49-F238E27FC236}">
                <a16:creationId xmlns:a16="http://schemas.microsoft.com/office/drawing/2014/main" id="{8252FC71-F3FA-F3F7-3EAB-A5B55BC19022}"/>
              </a:ext>
            </a:extLst>
          </p:cNvPr>
          <p:cNvPicPr>
            <a:picLocks noChangeAspect="1"/>
          </p:cNvPicPr>
          <p:nvPr/>
        </p:nvPicPr>
        <p:blipFill>
          <a:blip r:embed="rId3"/>
          <a:srcRect l="6567" t="24471" r="19104" b="5438"/>
          <a:stretch>
            <a:fillRect/>
          </a:stretch>
        </p:blipFill>
        <p:spPr>
          <a:xfrm>
            <a:off x="7720623" y="4974981"/>
            <a:ext cx="1995834" cy="1879123"/>
          </a:xfrm>
          <a:prstGeom prst="rect">
            <a:avLst/>
          </a:prstGeom>
        </p:spPr>
      </p:pic>
      <p:pic>
        <p:nvPicPr>
          <p:cNvPr id="7" name="Imagem 6" descr="Animal com pêlo marrom&#10;&#10;O conteúdo gerado por IA pode estar incorreto.">
            <a:extLst>
              <a:ext uri="{FF2B5EF4-FFF2-40B4-BE49-F238E27FC236}">
                <a16:creationId xmlns:a16="http://schemas.microsoft.com/office/drawing/2014/main" id="{4377F045-2F96-9136-46DC-B85F2A42D6A3}"/>
              </a:ext>
            </a:extLst>
          </p:cNvPr>
          <p:cNvPicPr>
            <a:picLocks noChangeAspect="1"/>
          </p:cNvPicPr>
          <p:nvPr/>
        </p:nvPicPr>
        <p:blipFill>
          <a:blip r:embed="rId4"/>
          <a:stretch>
            <a:fillRect/>
          </a:stretch>
        </p:blipFill>
        <p:spPr>
          <a:xfrm>
            <a:off x="5957278" y="4979866"/>
            <a:ext cx="1617051" cy="1883263"/>
          </a:xfrm>
          <a:prstGeom prst="rect">
            <a:avLst/>
          </a:prstGeom>
        </p:spPr>
      </p:pic>
    </p:spTree>
    <p:extLst>
      <p:ext uri="{BB962C8B-B14F-4D97-AF65-F5344CB8AC3E}">
        <p14:creationId xmlns:p14="http://schemas.microsoft.com/office/powerpoint/2010/main" val="4034367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FF8E1-C4CF-07B5-CBF4-70E11066D741}"/>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DB75D20C-0061-229B-766A-1BA0A211CF4A}"/>
              </a:ext>
            </a:extLst>
          </p:cNvPr>
          <p:cNvSpPr>
            <a:spLocks noGrp="1"/>
          </p:cNvSpPr>
          <p:nvPr>
            <p:ph type="title"/>
          </p:nvPr>
        </p:nvSpPr>
        <p:spPr>
          <a:xfrm>
            <a:off x="735483" y="3908"/>
            <a:ext cx="9837512" cy="1456267"/>
          </a:xfrm>
        </p:spPr>
        <p:txBody>
          <a:bodyPr>
            <a:normAutofit/>
          </a:bodyPr>
          <a:lstStyle/>
          <a:p>
            <a:r>
              <a:rPr lang="pt-BR">
                <a:ea typeface="Calibri Light"/>
                <a:cs typeface="Calibri Light"/>
              </a:rPr>
              <a:t>Implementação e Operacionalização da Plataforma Brasil 6G</a:t>
            </a:r>
          </a:p>
        </p:txBody>
      </p:sp>
      <p:sp>
        <p:nvSpPr>
          <p:cNvPr id="5" name="Espaço Reservado para Conteúdo 4">
            <a:extLst>
              <a:ext uri="{FF2B5EF4-FFF2-40B4-BE49-F238E27FC236}">
                <a16:creationId xmlns:a16="http://schemas.microsoft.com/office/drawing/2014/main" id="{ABED34B7-32EB-64CD-23B4-034AEBF5F4EC}"/>
              </a:ext>
            </a:extLst>
          </p:cNvPr>
          <p:cNvSpPr>
            <a:spLocks noGrp="1"/>
          </p:cNvSpPr>
          <p:nvPr>
            <p:ph idx="1"/>
          </p:nvPr>
        </p:nvSpPr>
        <p:spPr>
          <a:xfrm>
            <a:off x="979714" y="2142067"/>
            <a:ext cx="4471762" cy="4379383"/>
          </a:xfrm>
        </p:spPr>
        <p:txBody>
          <a:bodyPr>
            <a:normAutofit/>
          </a:bodyPr>
          <a:lstStyle/>
          <a:p>
            <a:pPr marL="457200" indent="-457200">
              <a:spcAft>
                <a:spcPts val="0"/>
              </a:spcAft>
              <a:buFont typeface="Arial,Sans-Serif"/>
            </a:pPr>
            <a:r>
              <a:rPr lang="pt-BR" sz="2000">
                <a:ea typeface="+mn-lt"/>
                <a:cs typeface="+mn-lt"/>
              </a:rPr>
              <a:t>Ambiente multiusuário para pesquisa aplicada em redes 6G.</a:t>
            </a:r>
            <a:endParaRPr lang="en-US" sz="2000">
              <a:ea typeface="+mn-lt"/>
              <a:cs typeface="+mn-lt"/>
            </a:endParaRPr>
          </a:p>
          <a:p>
            <a:pPr marL="457200" indent="-457200">
              <a:spcAft>
                <a:spcPts val="0"/>
              </a:spcAft>
              <a:buFont typeface="Arial,Sans-Serif"/>
            </a:pPr>
            <a:endParaRPr lang="pt-BR" sz="2000">
              <a:ea typeface="+mn-lt"/>
              <a:cs typeface="+mn-lt"/>
            </a:endParaRPr>
          </a:p>
          <a:p>
            <a:pPr marL="457200" indent="-457200">
              <a:spcAft>
                <a:spcPts val="0"/>
              </a:spcAft>
              <a:buFont typeface="Arial,Sans-Serif"/>
            </a:pPr>
            <a:r>
              <a:rPr lang="pt-BR" sz="2000">
                <a:ea typeface="+mn-lt"/>
                <a:cs typeface="+mn-lt"/>
              </a:rPr>
              <a:t>Integra diversos laboratório no Inatel e em outras universidade parceiras.</a:t>
            </a:r>
            <a:endParaRPr lang="en-US" sz="2000">
              <a:ea typeface="+mn-lt"/>
              <a:cs typeface="+mn-lt"/>
            </a:endParaRPr>
          </a:p>
          <a:p>
            <a:pPr marL="457200" indent="-457200">
              <a:spcAft>
                <a:spcPts val="0"/>
              </a:spcAft>
              <a:buFont typeface="Arial,Sans-Serif"/>
            </a:pPr>
            <a:endParaRPr lang="pt-BR" sz="2000">
              <a:ea typeface="+mn-lt"/>
              <a:cs typeface="+mn-lt"/>
            </a:endParaRPr>
          </a:p>
          <a:p>
            <a:pPr marL="457200" indent="-457200">
              <a:spcAft>
                <a:spcPts val="0"/>
              </a:spcAft>
              <a:buFont typeface="Arial,Sans-Serif"/>
            </a:pPr>
            <a:r>
              <a:rPr lang="pt-BR" sz="2000">
                <a:ea typeface="+mn-lt"/>
                <a:cs typeface="+mn-lt"/>
              </a:rPr>
              <a:t>Sistema autônomo para agendamento e alocação de equipamentos em desenvolvimento.</a:t>
            </a:r>
          </a:p>
          <a:p>
            <a:pPr marL="457200" indent="-457200">
              <a:spcAft>
                <a:spcPts val="0"/>
              </a:spcAft>
              <a:buFont typeface="Arial,Sans-Serif"/>
            </a:pPr>
            <a:endParaRPr lang="pt-BR" sz="2000">
              <a:ea typeface="Calibri" panose="020F0502020204030204"/>
              <a:cs typeface="Calibri" panose="020F0502020204030204"/>
            </a:endParaRPr>
          </a:p>
          <a:p>
            <a:pPr marL="457200" indent="-457200">
              <a:spcAft>
                <a:spcPts val="0"/>
              </a:spcAft>
              <a:buFont typeface="Arial,Sans-Serif"/>
            </a:pPr>
            <a:r>
              <a:rPr lang="pt-BR" sz="2000">
                <a:ea typeface="Calibri" panose="020F0502020204030204"/>
                <a:cs typeface="Calibri" panose="020F0502020204030204"/>
              </a:rPr>
              <a:t>Relatores: Prof. Luciano Leonel Mendes e Juliano Silveira Ferreira </a:t>
            </a:r>
            <a:r>
              <a:rPr lang="pt-BR" sz="1100">
                <a:solidFill>
                  <a:srgbClr val="000000"/>
                </a:solidFill>
                <a:latin typeface="Aptos Narrow"/>
              </a:rPr>
              <a:t> </a:t>
            </a:r>
            <a:r>
              <a:rPr lang="pt-BR" sz="2000">
                <a:ea typeface="Calibri"/>
                <a:cs typeface="Calibri"/>
              </a:rPr>
              <a:t>– Inatel </a:t>
            </a:r>
            <a:endParaRPr lang="pt-BR"/>
          </a:p>
        </p:txBody>
      </p:sp>
      <p:sp>
        <p:nvSpPr>
          <p:cNvPr id="3" name="Retângulo: Cantos Arredondados 2">
            <a:extLst>
              <a:ext uri="{FF2B5EF4-FFF2-40B4-BE49-F238E27FC236}">
                <a16:creationId xmlns:a16="http://schemas.microsoft.com/office/drawing/2014/main" id="{AD2F3FD8-C34C-884C-AFF3-6AC56B5BA472}"/>
              </a:ext>
            </a:extLst>
          </p:cNvPr>
          <p:cNvSpPr/>
          <p:nvPr/>
        </p:nvSpPr>
        <p:spPr>
          <a:xfrm>
            <a:off x="984250" y="1365250"/>
            <a:ext cx="4913922" cy="539749"/>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pt-BR" sz="2000" b="1">
                <a:solidFill>
                  <a:srgbClr val="18276C"/>
                </a:solidFill>
                <a:ea typeface="+mn-lt"/>
                <a:cs typeface="+mn-lt"/>
              </a:rPr>
              <a:t>Integração dos componentes da plataforma</a:t>
            </a:r>
            <a:endParaRPr lang="en-US" sz="2000" b="1">
              <a:solidFill>
                <a:srgbClr val="18276C"/>
              </a:solidFill>
              <a:ea typeface="+mn-lt"/>
              <a:cs typeface="+mn-lt"/>
            </a:endParaRPr>
          </a:p>
        </p:txBody>
      </p:sp>
      <p:pic>
        <p:nvPicPr>
          <p:cNvPr id="7" name="Imagem 6" descr="Interface gráfica do usuário, Site&#10;&#10;O conteúdo gerado por IA pode estar incorreto.">
            <a:extLst>
              <a:ext uri="{FF2B5EF4-FFF2-40B4-BE49-F238E27FC236}">
                <a16:creationId xmlns:a16="http://schemas.microsoft.com/office/drawing/2014/main" id="{D6F3C550-3F4D-03C7-60A5-7222D3E28753}"/>
              </a:ext>
            </a:extLst>
          </p:cNvPr>
          <p:cNvPicPr>
            <a:picLocks noChangeAspect="1"/>
          </p:cNvPicPr>
          <p:nvPr/>
        </p:nvPicPr>
        <p:blipFill>
          <a:blip r:embed="rId2"/>
          <a:stretch>
            <a:fillRect/>
          </a:stretch>
        </p:blipFill>
        <p:spPr>
          <a:xfrm>
            <a:off x="5543550" y="1907117"/>
            <a:ext cx="6544734" cy="4800600"/>
          </a:xfrm>
          <a:prstGeom prst="rect">
            <a:avLst/>
          </a:prstGeom>
        </p:spPr>
      </p:pic>
    </p:spTree>
    <p:extLst>
      <p:ext uri="{BB962C8B-B14F-4D97-AF65-F5344CB8AC3E}">
        <p14:creationId xmlns:p14="http://schemas.microsoft.com/office/powerpoint/2010/main" val="1894679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47574-CA15-9835-8015-C3F02A6CA70A}"/>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E2100A4C-7A04-D5B4-E721-D163C40D7439}"/>
              </a:ext>
            </a:extLst>
          </p:cNvPr>
          <p:cNvSpPr>
            <a:spLocks noGrp="1"/>
          </p:cNvSpPr>
          <p:nvPr>
            <p:ph type="title"/>
          </p:nvPr>
        </p:nvSpPr>
        <p:spPr>
          <a:xfrm>
            <a:off x="735483" y="3908"/>
            <a:ext cx="9837512" cy="1456267"/>
          </a:xfrm>
        </p:spPr>
        <p:txBody>
          <a:bodyPr>
            <a:normAutofit/>
          </a:bodyPr>
          <a:lstStyle/>
          <a:p>
            <a:r>
              <a:rPr lang="pt-BR">
                <a:ea typeface="Calibri Light"/>
                <a:cs typeface="Calibri Light"/>
              </a:rPr>
              <a:t>Implementação e Operacionalização da Plataforma Brasil 6G</a:t>
            </a:r>
          </a:p>
        </p:txBody>
      </p:sp>
      <p:pic>
        <p:nvPicPr>
          <p:cNvPr id="6" name="Espaço Reservado para Conteúdo 5" descr="Uma imagem contendo lousa, segurando, em pé, grupo&#10;&#10;O conteúdo gerado por IA pode estar incorreto.">
            <a:extLst>
              <a:ext uri="{FF2B5EF4-FFF2-40B4-BE49-F238E27FC236}">
                <a16:creationId xmlns:a16="http://schemas.microsoft.com/office/drawing/2014/main" id="{1684609B-F153-A37F-55EB-9C66D7C3FC26}"/>
              </a:ext>
            </a:extLst>
          </p:cNvPr>
          <p:cNvPicPr>
            <a:picLocks noGrp="1" noChangeAspect="1"/>
          </p:cNvPicPr>
          <p:nvPr>
            <p:ph idx="1"/>
          </p:nvPr>
        </p:nvPicPr>
        <p:blipFill>
          <a:blip r:embed="rId2"/>
          <a:stretch>
            <a:fillRect/>
          </a:stretch>
        </p:blipFill>
        <p:spPr>
          <a:xfrm>
            <a:off x="1136022" y="2364271"/>
            <a:ext cx="2979513" cy="1983570"/>
          </a:xfrm>
          <a:prstGeom prst="rect">
            <a:avLst/>
          </a:prstGeom>
        </p:spPr>
      </p:pic>
      <p:sp>
        <p:nvSpPr>
          <p:cNvPr id="3" name="Retângulo: Cantos Arredondados 2">
            <a:extLst>
              <a:ext uri="{FF2B5EF4-FFF2-40B4-BE49-F238E27FC236}">
                <a16:creationId xmlns:a16="http://schemas.microsoft.com/office/drawing/2014/main" id="{64C91C6C-BAAF-5016-22E9-F659313C95E6}"/>
              </a:ext>
            </a:extLst>
          </p:cNvPr>
          <p:cNvSpPr/>
          <p:nvPr/>
        </p:nvSpPr>
        <p:spPr>
          <a:xfrm>
            <a:off x="984250" y="1365250"/>
            <a:ext cx="5851768" cy="539749"/>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pt-BR" sz="2000" b="1">
                <a:solidFill>
                  <a:srgbClr val="18276C"/>
                </a:solidFill>
                <a:ea typeface="+mn-lt"/>
                <a:cs typeface="+mn-lt"/>
              </a:rPr>
              <a:t>Implementação de tecnologias para testes em campo</a:t>
            </a:r>
            <a:endParaRPr lang="en-US" sz="2000" b="1">
              <a:solidFill>
                <a:srgbClr val="18276C"/>
              </a:solidFill>
              <a:ea typeface="+mn-lt"/>
              <a:cs typeface="+mn-lt"/>
            </a:endParaRPr>
          </a:p>
        </p:txBody>
      </p:sp>
      <p:pic>
        <p:nvPicPr>
          <p:cNvPr id="7" name="Imagem 6" descr="Homem de moto na estrada&#10;&#10;O conteúdo gerado por IA pode estar incorreto.">
            <a:extLst>
              <a:ext uri="{FF2B5EF4-FFF2-40B4-BE49-F238E27FC236}">
                <a16:creationId xmlns:a16="http://schemas.microsoft.com/office/drawing/2014/main" id="{03E8BEAB-0361-A9B9-0FAA-D2521BEBE688}"/>
              </a:ext>
            </a:extLst>
          </p:cNvPr>
          <p:cNvPicPr>
            <a:picLocks noChangeAspect="1"/>
          </p:cNvPicPr>
          <p:nvPr/>
        </p:nvPicPr>
        <p:blipFill>
          <a:blip r:embed="rId3"/>
          <a:stretch>
            <a:fillRect/>
          </a:stretch>
        </p:blipFill>
        <p:spPr>
          <a:xfrm>
            <a:off x="1135673" y="4457212"/>
            <a:ext cx="2973022" cy="2063261"/>
          </a:xfrm>
          <a:prstGeom prst="rect">
            <a:avLst/>
          </a:prstGeom>
        </p:spPr>
      </p:pic>
      <p:pic>
        <p:nvPicPr>
          <p:cNvPr id="8" name="Imagem 7" descr="Imagem de vídeo game&#10;&#10;O conteúdo gerado por IA pode estar incorreto.">
            <a:extLst>
              <a:ext uri="{FF2B5EF4-FFF2-40B4-BE49-F238E27FC236}">
                <a16:creationId xmlns:a16="http://schemas.microsoft.com/office/drawing/2014/main" id="{06FDF28D-1CF3-16E5-E1E1-3D496A07BDBB}"/>
              </a:ext>
            </a:extLst>
          </p:cNvPr>
          <p:cNvPicPr>
            <a:picLocks noChangeAspect="1"/>
          </p:cNvPicPr>
          <p:nvPr/>
        </p:nvPicPr>
        <p:blipFill>
          <a:blip r:embed="rId4"/>
          <a:stretch>
            <a:fillRect/>
          </a:stretch>
        </p:blipFill>
        <p:spPr>
          <a:xfrm>
            <a:off x="4121396" y="3173778"/>
            <a:ext cx="2981082" cy="1987797"/>
          </a:xfrm>
          <a:prstGeom prst="rect">
            <a:avLst/>
          </a:prstGeom>
        </p:spPr>
      </p:pic>
      <p:sp>
        <p:nvSpPr>
          <p:cNvPr id="9" name="CaixaDeTexto 6">
            <a:extLst>
              <a:ext uri="{FF2B5EF4-FFF2-40B4-BE49-F238E27FC236}">
                <a16:creationId xmlns:a16="http://schemas.microsoft.com/office/drawing/2014/main" id="{31FBA52A-BA06-8313-FA54-DBF2672CA1C6}"/>
              </a:ext>
            </a:extLst>
          </p:cNvPr>
          <p:cNvSpPr txBox="1"/>
          <p:nvPr/>
        </p:nvSpPr>
        <p:spPr>
          <a:xfrm>
            <a:off x="1137370" y="3842238"/>
            <a:ext cx="297151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pt-BR" sz="2000" b="1"/>
              <a:t>Elevado custo do espectro</a:t>
            </a:r>
            <a:endParaRPr lang="pt-BR" sz="2000" b="1">
              <a:ea typeface="Calibri"/>
              <a:cs typeface="Calibri"/>
            </a:endParaRPr>
          </a:p>
        </p:txBody>
      </p:sp>
      <p:sp>
        <p:nvSpPr>
          <p:cNvPr id="10" name="CaixaDeTexto 11">
            <a:extLst>
              <a:ext uri="{FF2B5EF4-FFF2-40B4-BE49-F238E27FC236}">
                <a16:creationId xmlns:a16="http://schemas.microsoft.com/office/drawing/2014/main" id="{60CEB25E-F51B-D028-03D4-0F2227CA89F1}"/>
              </a:ext>
            </a:extLst>
          </p:cNvPr>
          <p:cNvSpPr txBox="1"/>
          <p:nvPr/>
        </p:nvSpPr>
        <p:spPr>
          <a:xfrm>
            <a:off x="1139769" y="6118469"/>
            <a:ext cx="2981284"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b="1"/>
              <a:t>Alcance em áreas remotas</a:t>
            </a:r>
          </a:p>
        </p:txBody>
      </p:sp>
      <p:sp>
        <p:nvSpPr>
          <p:cNvPr id="11" name="CaixaDeTexto 12">
            <a:extLst>
              <a:ext uri="{FF2B5EF4-FFF2-40B4-BE49-F238E27FC236}">
                <a16:creationId xmlns:a16="http://schemas.microsoft.com/office/drawing/2014/main" id="{23D895E2-9955-1797-5C79-48119C1D9B8F}"/>
              </a:ext>
            </a:extLst>
          </p:cNvPr>
          <p:cNvSpPr txBox="1"/>
          <p:nvPr/>
        </p:nvSpPr>
        <p:spPr>
          <a:xfrm>
            <a:off x="4335585" y="3944599"/>
            <a:ext cx="2164650"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pt-BR" sz="2000" b="1">
                <a:solidFill>
                  <a:schemeClr val="tx1"/>
                </a:solidFill>
              </a:rPr>
              <a:t>TVWS</a:t>
            </a:r>
          </a:p>
        </p:txBody>
      </p:sp>
      <p:sp>
        <p:nvSpPr>
          <p:cNvPr id="32" name="Espaço Reservado para Conteúdo 4">
            <a:extLst>
              <a:ext uri="{FF2B5EF4-FFF2-40B4-BE49-F238E27FC236}">
                <a16:creationId xmlns:a16="http://schemas.microsoft.com/office/drawing/2014/main" id="{59FA2510-26D4-DAE6-DA86-189FD4126258}"/>
              </a:ext>
            </a:extLst>
          </p:cNvPr>
          <p:cNvSpPr txBox="1">
            <a:spLocks/>
          </p:cNvSpPr>
          <p:nvPr/>
        </p:nvSpPr>
        <p:spPr>
          <a:xfrm>
            <a:off x="7241792" y="1985759"/>
            <a:ext cx="4706223" cy="433053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92D050"/>
              </a:buClr>
              <a:buSzPct val="100000"/>
              <a:buFont typeface="Arial"/>
              <a:buChar char="•"/>
              <a:defRPr sz="1800" kern="1200" cap="none">
                <a:solidFill>
                  <a:schemeClr val="bg2"/>
                </a:solidFill>
                <a:effectLst/>
                <a:latin typeface="+mn-lt"/>
                <a:ea typeface="+mn-ea"/>
                <a:cs typeface="+mn-cs"/>
              </a:defRPr>
            </a:lvl1pPr>
            <a:lvl2pPr marL="742950" indent="-285750" algn="l" defTabSz="457200" rtl="0" eaLnBrk="1" latinLnBrk="0" hangingPunct="1">
              <a:spcBef>
                <a:spcPts val="0"/>
              </a:spcBef>
              <a:spcAft>
                <a:spcPts val="1000"/>
              </a:spcAft>
              <a:buClr>
                <a:srgbClr val="92D050"/>
              </a:buClr>
              <a:buSzPct val="100000"/>
              <a:buFont typeface="Arial"/>
              <a:buChar char="•"/>
              <a:defRPr sz="1600" kern="1200" cap="none">
                <a:solidFill>
                  <a:schemeClr val="bg2"/>
                </a:solidFill>
                <a:effectLst/>
                <a:latin typeface="+mn-lt"/>
                <a:ea typeface="+mn-ea"/>
                <a:cs typeface="+mn-cs"/>
              </a:defRPr>
            </a:lvl2pPr>
            <a:lvl3pPr marL="1200150" indent="-285750" algn="l" defTabSz="457200" rtl="0" eaLnBrk="1" latinLnBrk="0" hangingPunct="1">
              <a:spcBef>
                <a:spcPts val="0"/>
              </a:spcBef>
              <a:spcAft>
                <a:spcPts val="1000"/>
              </a:spcAft>
              <a:buClr>
                <a:srgbClr val="92D050"/>
              </a:buClr>
              <a:buSzPct val="100000"/>
              <a:buFont typeface="Arial"/>
              <a:buChar char="•"/>
              <a:defRPr sz="1400" kern="1200" cap="none">
                <a:solidFill>
                  <a:schemeClr val="bg2"/>
                </a:solidFill>
                <a:effectLst/>
                <a:latin typeface="+mn-lt"/>
                <a:ea typeface="+mn-ea"/>
                <a:cs typeface="+mn-cs"/>
              </a:defRPr>
            </a:lvl3pPr>
            <a:lvl4pPr marL="15430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4pPr>
            <a:lvl5pPr marL="2000250" indent="-171450" algn="l" defTabSz="457200" rtl="0" eaLnBrk="1" latinLnBrk="0" hangingPunct="1">
              <a:spcBef>
                <a:spcPts val="0"/>
              </a:spcBef>
              <a:spcAft>
                <a:spcPts val="1000"/>
              </a:spcAft>
              <a:buClr>
                <a:srgbClr val="92D050"/>
              </a:buClr>
              <a:buSzPct val="100000"/>
              <a:buFont typeface="Arial"/>
              <a:buChar char="•"/>
              <a:defRPr sz="1200" kern="1200" cap="none">
                <a:solidFill>
                  <a:schemeClr val="bg2"/>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spcAft>
                <a:spcPts val="0"/>
              </a:spcAft>
              <a:buFont typeface="Arial"/>
              <a:buChar char="•"/>
            </a:pPr>
            <a:r>
              <a:rPr lang="pt-BR" sz="2000">
                <a:ea typeface="Calibri" panose="020F0502020204030204"/>
                <a:cs typeface="Calibri" panose="020F0502020204030204"/>
              </a:rPr>
              <a:t>Aumentar o alcance</a:t>
            </a:r>
            <a:endParaRPr lang="en-US" sz="2000">
              <a:ea typeface="Calibri" panose="020F0502020204030204"/>
              <a:cs typeface="Calibri" panose="020F0502020204030204"/>
            </a:endParaRPr>
          </a:p>
          <a:p>
            <a:pPr>
              <a:spcAft>
                <a:spcPts val="0"/>
              </a:spcAft>
              <a:buFont typeface="Arial"/>
              <a:buChar char="•"/>
            </a:pPr>
            <a:r>
              <a:rPr lang="pt-BR" sz="2000">
                <a:ea typeface="Calibri" panose="020F0502020204030204"/>
                <a:cs typeface="Calibri" panose="020F0502020204030204"/>
              </a:rPr>
              <a:t>Reduzir o custo de espectro</a:t>
            </a:r>
          </a:p>
          <a:p>
            <a:pPr>
              <a:spcAft>
                <a:spcPts val="0"/>
              </a:spcAft>
            </a:pPr>
            <a:r>
              <a:rPr lang="pt-BR" sz="2000">
                <a:ea typeface="Calibri" panose="020F0502020204030204"/>
                <a:cs typeface="Calibri" panose="020F0502020204030204"/>
              </a:rPr>
              <a:t>O sinal deve ter baixa emissão fora da faixa. </a:t>
            </a:r>
            <a:endParaRPr lang="en-US" sz="2000">
              <a:ea typeface="Calibri" panose="020F0502020204030204"/>
              <a:cs typeface="Calibri" panose="020F0502020204030204"/>
            </a:endParaRPr>
          </a:p>
          <a:p>
            <a:pPr>
              <a:spcAft>
                <a:spcPts val="0"/>
              </a:spcAft>
            </a:pPr>
            <a:r>
              <a:rPr lang="pt-BR" sz="2000">
                <a:ea typeface="Calibri" panose="020F0502020204030204"/>
                <a:cs typeface="Calibri" panose="020F0502020204030204"/>
              </a:rPr>
              <a:t>Deve ser possível realizar a alocação fragmentada ao espectro.</a:t>
            </a:r>
            <a:endParaRPr lang="en-US" sz="2000">
              <a:ea typeface="Calibri" panose="020F0502020204030204"/>
              <a:cs typeface="Calibri" panose="020F0502020204030204"/>
            </a:endParaRPr>
          </a:p>
          <a:p>
            <a:pPr>
              <a:spcAft>
                <a:spcPts val="0"/>
              </a:spcAft>
            </a:pPr>
            <a:r>
              <a:rPr lang="pt-BR" sz="2000">
                <a:ea typeface="Calibri" panose="020F0502020204030204"/>
                <a:cs typeface="Calibri" panose="020F0502020204030204"/>
              </a:rPr>
              <a:t>O sistema deve ter robustez às interferências dos sinais de TV.</a:t>
            </a:r>
          </a:p>
          <a:p>
            <a:pPr marL="457200" indent="-457200">
              <a:spcAft>
                <a:spcPts val="0"/>
              </a:spcAft>
              <a:buFont typeface="Arial,Sans-Serif"/>
              <a:buChar char="•"/>
            </a:pPr>
            <a:endParaRPr lang="pt-BR" sz="2000">
              <a:ea typeface="Calibri" panose="020F0502020204030204"/>
              <a:cs typeface="Calibri" panose="020F0502020204030204"/>
            </a:endParaRPr>
          </a:p>
          <a:p>
            <a:pPr marL="457200" indent="-457200">
              <a:spcAft>
                <a:spcPts val="0"/>
              </a:spcAft>
              <a:buFont typeface="Arial,Sans-Serif"/>
              <a:buChar char="•"/>
            </a:pPr>
            <a:endParaRPr lang="pt-BR" sz="2000">
              <a:ea typeface="Calibri" panose="020F0502020204030204"/>
              <a:cs typeface="Calibri" panose="020F0502020204030204"/>
            </a:endParaRPr>
          </a:p>
          <a:p>
            <a:pPr marL="457200" indent="-457200">
              <a:spcAft>
                <a:spcPts val="0"/>
              </a:spcAft>
              <a:buFont typeface="Arial,Sans-Serif"/>
              <a:buChar char="•"/>
            </a:pPr>
            <a:r>
              <a:rPr lang="pt-BR" sz="2000">
                <a:ea typeface="Calibri" panose="020F0502020204030204"/>
                <a:cs typeface="Calibri" panose="020F0502020204030204"/>
              </a:rPr>
              <a:t>Relatores: Prof. Luciano Leonel Mendes e Juliano Silveira Ferreira </a:t>
            </a:r>
            <a:r>
              <a:rPr lang="pt-BR" sz="1100">
                <a:solidFill>
                  <a:srgbClr val="000000"/>
                </a:solidFill>
                <a:latin typeface="Aptos Narrow"/>
              </a:rPr>
              <a:t> </a:t>
            </a:r>
            <a:r>
              <a:rPr lang="pt-BR" sz="2000">
                <a:ea typeface="Calibri"/>
                <a:cs typeface="Calibri"/>
              </a:rPr>
              <a:t>– Inatel </a:t>
            </a:r>
            <a:endParaRPr lang="pt-BR"/>
          </a:p>
        </p:txBody>
      </p:sp>
    </p:spTree>
    <p:extLst>
      <p:ext uri="{BB962C8B-B14F-4D97-AF65-F5344CB8AC3E}">
        <p14:creationId xmlns:p14="http://schemas.microsoft.com/office/powerpoint/2010/main" val="3491048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34802" y="3154565"/>
            <a:ext cx="8913782" cy="1468800"/>
          </a:xfrm>
        </p:spPr>
        <p:txBody>
          <a:bodyPr>
            <a:noAutofit/>
          </a:bodyPr>
          <a:lstStyle/>
          <a:p>
            <a:r>
              <a:rPr lang="pt-BR" sz="4400" dirty="0" smtClean="0"/>
              <a:t>Plataforma Brasil 6G: infraestrutura nacional para experimentação e inovação em redes </a:t>
            </a:r>
            <a:r>
              <a:rPr lang="pt-BR" sz="4400" dirty="0" err="1" smtClean="0"/>
              <a:t>mÓveis</a:t>
            </a:r>
            <a:r>
              <a:rPr lang="pt-BR" sz="4400" dirty="0" smtClean="0"/>
              <a:t> </a:t>
            </a:r>
            <a:r>
              <a:rPr lang="pt-BR" sz="4400" dirty="0" smtClean="0"/>
              <a:t>do futuro</a:t>
            </a:r>
            <a:endParaRPr lang="pt-BR" sz="4400" dirty="0">
              <a:ea typeface="Calibri Light"/>
              <a:cs typeface="Calibri Light"/>
            </a:endParaRPr>
          </a:p>
        </p:txBody>
      </p:sp>
    </p:spTree>
    <p:extLst>
      <p:ext uri="{BB962C8B-B14F-4D97-AF65-F5344CB8AC3E}">
        <p14:creationId xmlns:p14="http://schemas.microsoft.com/office/powerpoint/2010/main" val="1718189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6EA6F-CCD3-C94B-84D0-8F605443B0E9}"/>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CCD4B4B2-C106-2942-5D85-1F401F3F7CA9}"/>
              </a:ext>
            </a:extLst>
          </p:cNvPr>
          <p:cNvSpPr>
            <a:spLocks noGrp="1"/>
          </p:cNvSpPr>
          <p:nvPr>
            <p:ph type="title"/>
          </p:nvPr>
        </p:nvSpPr>
        <p:spPr>
          <a:xfrm>
            <a:off x="735483" y="3908"/>
            <a:ext cx="9837512" cy="1456267"/>
          </a:xfrm>
        </p:spPr>
        <p:txBody>
          <a:bodyPr>
            <a:normAutofit/>
          </a:bodyPr>
          <a:lstStyle/>
          <a:p>
            <a:r>
              <a:rPr lang="pt-BR">
                <a:ea typeface="Calibri Light"/>
                <a:cs typeface="Calibri Light"/>
              </a:rPr>
              <a:t>Implementação e Operacionalização da Plataforma Brasil 6G</a:t>
            </a:r>
          </a:p>
        </p:txBody>
      </p:sp>
      <p:sp>
        <p:nvSpPr>
          <p:cNvPr id="5" name="Espaço Reservado para Conteúdo 4">
            <a:extLst>
              <a:ext uri="{FF2B5EF4-FFF2-40B4-BE49-F238E27FC236}">
                <a16:creationId xmlns:a16="http://schemas.microsoft.com/office/drawing/2014/main" id="{80A88B93-5669-C379-92AB-8A324DC8D572}"/>
              </a:ext>
            </a:extLst>
          </p:cNvPr>
          <p:cNvSpPr>
            <a:spLocks noGrp="1"/>
          </p:cNvSpPr>
          <p:nvPr>
            <p:ph idx="1"/>
          </p:nvPr>
        </p:nvSpPr>
        <p:spPr>
          <a:xfrm>
            <a:off x="979714" y="2279650"/>
            <a:ext cx="5244346" cy="3649133"/>
          </a:xfrm>
        </p:spPr>
        <p:txBody>
          <a:bodyPr>
            <a:normAutofit fontScale="92500" lnSpcReduction="10000"/>
          </a:bodyPr>
          <a:lstStyle/>
          <a:p>
            <a:r>
              <a:rPr lang="pt-BR" sz="2000">
                <a:ea typeface="Calibri"/>
                <a:cs typeface="Calibri"/>
              </a:rPr>
              <a:t>Avaliação do desempenho da rede de acesso sob condições operacionais realistas. </a:t>
            </a:r>
          </a:p>
          <a:p>
            <a:r>
              <a:rPr lang="pt-BR" sz="2000">
                <a:ea typeface="Calibri"/>
                <a:cs typeface="Calibri"/>
              </a:rPr>
              <a:t>Otimizações nos algoritmos base do transceptor.</a:t>
            </a:r>
          </a:p>
          <a:p>
            <a:r>
              <a:rPr lang="pt-BR" sz="2000">
                <a:ea typeface="Calibri"/>
                <a:cs typeface="Calibri"/>
              </a:rPr>
              <a:t>Testes e ajustes conduzidos em ambiente laboratorial. </a:t>
            </a:r>
          </a:p>
          <a:p>
            <a:r>
              <a:rPr lang="pt-BR" sz="2000">
                <a:ea typeface="Calibri"/>
                <a:cs typeface="Calibri"/>
              </a:rPr>
              <a:t>Protótipos de transceptores que permitiram a execução de experimentos sob diferentes cenários e ambientes.</a:t>
            </a:r>
          </a:p>
          <a:p>
            <a:endParaRPr lang="pt-BR">
              <a:ea typeface="Calibri"/>
              <a:cs typeface="Calibri"/>
            </a:endParaRPr>
          </a:p>
          <a:p>
            <a:r>
              <a:rPr lang="pt-BR" sz="2000">
                <a:ea typeface="Calibri"/>
                <a:cs typeface="Calibri"/>
              </a:rPr>
              <a:t>Relatores: Prof. Luciano Leonel Mendes e Juliano Silveira Ferreira </a:t>
            </a:r>
            <a:r>
              <a:rPr lang="pt-BR" sz="1100">
                <a:solidFill>
                  <a:srgbClr val="000000"/>
                </a:solidFill>
                <a:latin typeface="Aptos Narrow"/>
                <a:ea typeface="Calibri"/>
                <a:cs typeface="Calibri"/>
              </a:rPr>
              <a:t> </a:t>
            </a:r>
            <a:r>
              <a:rPr lang="pt-BR" sz="2000">
                <a:ea typeface="Calibri"/>
                <a:cs typeface="Calibri"/>
              </a:rPr>
              <a:t>– Inatel</a:t>
            </a:r>
            <a:endParaRPr lang="pt-BR">
              <a:ea typeface="Calibri"/>
              <a:cs typeface="Calibri"/>
            </a:endParaRPr>
          </a:p>
        </p:txBody>
      </p:sp>
      <p:sp>
        <p:nvSpPr>
          <p:cNvPr id="3" name="Retângulo: Cantos Arredondados 2">
            <a:extLst>
              <a:ext uri="{FF2B5EF4-FFF2-40B4-BE49-F238E27FC236}">
                <a16:creationId xmlns:a16="http://schemas.microsoft.com/office/drawing/2014/main" id="{569D1074-2E2D-D877-D490-1AA8739A0BF9}"/>
              </a:ext>
            </a:extLst>
          </p:cNvPr>
          <p:cNvSpPr/>
          <p:nvPr/>
        </p:nvSpPr>
        <p:spPr>
          <a:xfrm>
            <a:off x="984250" y="1365250"/>
            <a:ext cx="6035754" cy="539749"/>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pt-BR" sz="2000" b="1">
                <a:solidFill>
                  <a:srgbClr val="18276C"/>
                </a:solidFill>
                <a:ea typeface="+mn-lt"/>
                <a:cs typeface="+mn-lt"/>
              </a:rPr>
              <a:t>Avaliação de desempenho da rede em condições reais</a:t>
            </a:r>
            <a:endParaRPr lang="en-US" sz="2000" b="1">
              <a:solidFill>
                <a:srgbClr val="18276C"/>
              </a:solidFill>
              <a:ea typeface="+mn-lt"/>
              <a:cs typeface="+mn-lt"/>
            </a:endParaRPr>
          </a:p>
        </p:txBody>
      </p:sp>
      <p:pic>
        <p:nvPicPr>
          <p:cNvPr id="7" name="Imagem 6">
            <a:extLst>
              <a:ext uri="{FF2B5EF4-FFF2-40B4-BE49-F238E27FC236}">
                <a16:creationId xmlns:a16="http://schemas.microsoft.com/office/drawing/2014/main" id="{D72BECFD-5EDE-C715-A4EB-0D20ED927E3C}"/>
              </a:ext>
            </a:extLst>
          </p:cNvPr>
          <p:cNvPicPr>
            <a:picLocks noChangeAspect="1"/>
          </p:cNvPicPr>
          <p:nvPr/>
        </p:nvPicPr>
        <p:blipFill>
          <a:blip r:embed="rId2"/>
          <a:srcRect b="15179"/>
          <a:stretch>
            <a:fillRect/>
          </a:stretch>
        </p:blipFill>
        <p:spPr>
          <a:xfrm>
            <a:off x="6318250" y="3640667"/>
            <a:ext cx="5058834" cy="3217336"/>
          </a:xfrm>
          <a:prstGeom prst="rect">
            <a:avLst/>
          </a:prstGeom>
        </p:spPr>
      </p:pic>
      <p:pic>
        <p:nvPicPr>
          <p:cNvPr id="6" name="Imagem 5" descr="Tela de computador com imagem de jogo de vídeo game&#10;&#10;O conteúdo gerado por IA pode estar incorreto.">
            <a:extLst>
              <a:ext uri="{FF2B5EF4-FFF2-40B4-BE49-F238E27FC236}">
                <a16:creationId xmlns:a16="http://schemas.microsoft.com/office/drawing/2014/main" id="{24B5863F-DB2F-9342-0BFE-8CC93CA57372}"/>
              </a:ext>
            </a:extLst>
          </p:cNvPr>
          <p:cNvPicPr>
            <a:picLocks noChangeAspect="1"/>
          </p:cNvPicPr>
          <p:nvPr/>
        </p:nvPicPr>
        <p:blipFill>
          <a:blip r:embed="rId3"/>
          <a:stretch>
            <a:fillRect/>
          </a:stretch>
        </p:blipFill>
        <p:spPr>
          <a:xfrm>
            <a:off x="9572970" y="0"/>
            <a:ext cx="2412310" cy="4106334"/>
          </a:xfrm>
          <a:prstGeom prst="rect">
            <a:avLst/>
          </a:prstGeom>
        </p:spPr>
      </p:pic>
    </p:spTree>
    <p:extLst>
      <p:ext uri="{BB962C8B-B14F-4D97-AF65-F5344CB8AC3E}">
        <p14:creationId xmlns:p14="http://schemas.microsoft.com/office/powerpoint/2010/main" val="3394600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EDF37-ADC4-4377-F9DF-9E99EAE3B029}"/>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D9C3D8A0-F561-4AFE-89F0-38F18D37F745}"/>
              </a:ext>
            </a:extLst>
          </p:cNvPr>
          <p:cNvSpPr>
            <a:spLocks noGrp="1"/>
          </p:cNvSpPr>
          <p:nvPr>
            <p:ph type="title"/>
          </p:nvPr>
        </p:nvSpPr>
        <p:spPr>
          <a:xfrm>
            <a:off x="735483" y="3908"/>
            <a:ext cx="9837512" cy="1456267"/>
          </a:xfrm>
        </p:spPr>
        <p:txBody>
          <a:bodyPr>
            <a:normAutofit/>
          </a:bodyPr>
          <a:lstStyle/>
          <a:p>
            <a:r>
              <a:rPr lang="pt-BR">
                <a:ea typeface="Calibri Light"/>
                <a:cs typeface="Calibri Light"/>
              </a:rPr>
              <a:t>Implementação e Operacionalização da Plataforma Brasil 6G</a:t>
            </a:r>
          </a:p>
        </p:txBody>
      </p:sp>
      <p:sp>
        <p:nvSpPr>
          <p:cNvPr id="5" name="Espaço Reservado para Conteúdo 4">
            <a:extLst>
              <a:ext uri="{FF2B5EF4-FFF2-40B4-BE49-F238E27FC236}">
                <a16:creationId xmlns:a16="http://schemas.microsoft.com/office/drawing/2014/main" id="{7B75A3A9-046E-85C6-7BF0-40314319085D}"/>
              </a:ext>
            </a:extLst>
          </p:cNvPr>
          <p:cNvSpPr>
            <a:spLocks noGrp="1"/>
          </p:cNvSpPr>
          <p:nvPr>
            <p:ph idx="1"/>
          </p:nvPr>
        </p:nvSpPr>
        <p:spPr>
          <a:xfrm>
            <a:off x="979714" y="2279650"/>
            <a:ext cx="5244346" cy="3649133"/>
          </a:xfrm>
        </p:spPr>
        <p:txBody>
          <a:bodyPr>
            <a:normAutofit/>
          </a:bodyPr>
          <a:lstStyle/>
          <a:p>
            <a:pPr>
              <a:lnSpc>
                <a:spcPct val="90000"/>
              </a:lnSpc>
              <a:spcBef>
                <a:spcPts val="1000"/>
              </a:spcBef>
              <a:spcAft>
                <a:spcPts val="0"/>
              </a:spcAft>
              <a:buFont typeface="Arial,Sans-Serif"/>
            </a:pPr>
            <a:r>
              <a:rPr lang="pt-BR" sz="2000">
                <a:ea typeface="Calibri"/>
                <a:cs typeface="Calibri"/>
              </a:rPr>
              <a:t>Implantar uma infraestrutura centralizada de computação de alto desempenho;</a:t>
            </a:r>
            <a:endParaRPr lang="en-US" sz="2000">
              <a:ea typeface="Calibri"/>
              <a:cs typeface="Calibri"/>
            </a:endParaRPr>
          </a:p>
          <a:p>
            <a:pPr>
              <a:lnSpc>
                <a:spcPct val="90000"/>
              </a:lnSpc>
              <a:spcBef>
                <a:spcPts val="1000"/>
              </a:spcBef>
              <a:spcAft>
                <a:spcPts val="0"/>
              </a:spcAft>
              <a:buFont typeface="Arial,Sans-Serif"/>
            </a:pPr>
            <a:r>
              <a:rPr lang="pt-BR" sz="2000">
                <a:ea typeface="Calibri"/>
                <a:cs typeface="Calibri"/>
              </a:rPr>
              <a:t>Otimizada por GPUs e dotada de ferramentas de inteligência artificial;</a:t>
            </a:r>
            <a:endParaRPr lang="en-US" sz="2000">
              <a:ea typeface="Calibri"/>
              <a:cs typeface="Calibri"/>
            </a:endParaRPr>
          </a:p>
          <a:p>
            <a:pPr>
              <a:lnSpc>
                <a:spcPct val="90000"/>
              </a:lnSpc>
              <a:spcBef>
                <a:spcPts val="1000"/>
              </a:spcBef>
              <a:spcAft>
                <a:spcPts val="0"/>
              </a:spcAft>
              <a:buFont typeface="Arial,Sans-Serif"/>
            </a:pPr>
            <a:r>
              <a:rPr lang="pt-BR" sz="2000">
                <a:ea typeface="Calibri"/>
                <a:cs typeface="Calibri"/>
              </a:rPr>
              <a:t>Projetada para permitir o uso remoto e simultâneo pelos pesquisadores das diferentes instituições envolvidas no projeto.</a:t>
            </a:r>
          </a:p>
          <a:p>
            <a:endParaRPr lang="pt-BR">
              <a:ea typeface="Calibri"/>
              <a:cs typeface="Calibri"/>
            </a:endParaRPr>
          </a:p>
          <a:p>
            <a:r>
              <a:rPr lang="pt-BR" sz="2000">
                <a:ea typeface="Calibri"/>
                <a:cs typeface="Calibri"/>
              </a:rPr>
              <a:t>Relator: Bruno Ciro do Nascimento  – RNP</a:t>
            </a:r>
            <a:endParaRPr lang="pt-BR">
              <a:ea typeface="Calibri"/>
              <a:cs typeface="Calibri"/>
            </a:endParaRPr>
          </a:p>
        </p:txBody>
      </p:sp>
      <p:sp>
        <p:nvSpPr>
          <p:cNvPr id="3" name="Retângulo: Cantos Arredondados 2">
            <a:extLst>
              <a:ext uri="{FF2B5EF4-FFF2-40B4-BE49-F238E27FC236}">
                <a16:creationId xmlns:a16="http://schemas.microsoft.com/office/drawing/2014/main" id="{93F848D6-9412-295B-FF80-6D7C5AE960F6}"/>
              </a:ext>
            </a:extLst>
          </p:cNvPr>
          <p:cNvSpPr/>
          <p:nvPr/>
        </p:nvSpPr>
        <p:spPr>
          <a:xfrm>
            <a:off x="984250" y="1365250"/>
            <a:ext cx="10256061" cy="539749"/>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pt-BR" sz="2000" b="1">
                <a:solidFill>
                  <a:srgbClr val="18276C"/>
                </a:solidFill>
                <a:ea typeface="+mn-lt"/>
                <a:cs typeface="+mn-lt"/>
              </a:rPr>
              <a:t>Implantação e disponibilização de uma infraestrutura de HPC para os pesquisadores do projeto</a:t>
            </a:r>
            <a:endParaRPr lang="en-US" sz="2000" b="1">
              <a:solidFill>
                <a:srgbClr val="18276C"/>
              </a:solidFill>
              <a:ea typeface="+mn-lt"/>
              <a:cs typeface="+mn-lt"/>
            </a:endParaRPr>
          </a:p>
        </p:txBody>
      </p:sp>
      <p:pic>
        <p:nvPicPr>
          <p:cNvPr id="2" name="Imagem 1" descr="Diagrama&#10;&#10;O conteúdo gerado por IA pode estar incorreto.">
            <a:extLst>
              <a:ext uri="{FF2B5EF4-FFF2-40B4-BE49-F238E27FC236}">
                <a16:creationId xmlns:a16="http://schemas.microsoft.com/office/drawing/2014/main" id="{32B395CC-DEAE-6D1B-4C93-45FE973BDD71}"/>
              </a:ext>
            </a:extLst>
          </p:cNvPr>
          <p:cNvPicPr>
            <a:picLocks noChangeAspect="1"/>
          </p:cNvPicPr>
          <p:nvPr/>
        </p:nvPicPr>
        <p:blipFill>
          <a:blip r:embed="rId2"/>
          <a:stretch>
            <a:fillRect/>
          </a:stretch>
        </p:blipFill>
        <p:spPr>
          <a:xfrm>
            <a:off x="6226298" y="2226652"/>
            <a:ext cx="5210175" cy="3752850"/>
          </a:xfrm>
          <a:prstGeom prst="rect">
            <a:avLst/>
          </a:prstGeom>
        </p:spPr>
      </p:pic>
    </p:spTree>
    <p:extLst>
      <p:ext uri="{BB962C8B-B14F-4D97-AF65-F5344CB8AC3E}">
        <p14:creationId xmlns:p14="http://schemas.microsoft.com/office/powerpoint/2010/main" val="3097256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1">
            <a:extLst>
              <a:ext uri="{FF2B5EF4-FFF2-40B4-BE49-F238E27FC236}">
                <a16:creationId xmlns:a16="http://schemas.microsoft.com/office/drawing/2014/main" id="{3C62E2AE-18B4-534A-81BB-0B3E05E6AB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70" t="21263" r="1617" b="27342"/>
          <a:stretch/>
        </p:blipFill>
        <p:spPr>
          <a:xfrm>
            <a:off x="180575" y="0"/>
            <a:ext cx="11815482" cy="354028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9">
            <a:extLst>
              <a:ext uri="{FF2B5EF4-FFF2-40B4-BE49-F238E27FC236}">
                <a16:creationId xmlns:a16="http://schemas.microsoft.com/office/drawing/2014/main" id="{57B1EFE7-B14D-DF47-B21C-6EA3BA8405F3}"/>
              </a:ext>
            </a:extLst>
          </p:cNvPr>
          <p:cNvSpPr txBox="1"/>
          <p:nvPr/>
        </p:nvSpPr>
        <p:spPr>
          <a:xfrm>
            <a:off x="154891" y="3610784"/>
            <a:ext cx="11806517" cy="187561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err="1" smtClean="0">
                <a:latin typeface="+mj-lt"/>
                <a:ea typeface="+mj-ea"/>
                <a:cs typeface="+mj-cs"/>
              </a:rPr>
              <a:t>Obrigada</a:t>
            </a:r>
            <a:r>
              <a:rPr lang="en-US" sz="4000" b="1" dirty="0" smtClean="0">
                <a:latin typeface="+mj-lt"/>
                <a:ea typeface="+mj-ea"/>
                <a:cs typeface="+mj-cs"/>
              </a:rPr>
              <a:t> </a:t>
            </a:r>
            <a:r>
              <a:rPr lang="en-US" sz="4000" b="1" dirty="0">
                <a:latin typeface="+mj-lt"/>
                <a:ea typeface="+mj-ea"/>
                <a:cs typeface="+mj-cs"/>
              </a:rPr>
              <a:t>pela </a:t>
            </a:r>
            <a:r>
              <a:rPr lang="en-US" sz="4000" b="1" dirty="0" err="1">
                <a:latin typeface="+mj-lt"/>
                <a:ea typeface="+mj-ea"/>
                <a:cs typeface="+mj-cs"/>
              </a:rPr>
              <a:t>atenção</a:t>
            </a:r>
            <a:r>
              <a:rPr lang="en-US" sz="4000" b="1" dirty="0">
                <a:latin typeface="+mj-lt"/>
                <a:ea typeface="+mj-ea"/>
                <a:cs typeface="+mj-cs"/>
              </a:rPr>
              <a:t>!</a:t>
            </a:r>
          </a:p>
          <a:p>
            <a:pPr algn="ctr"/>
            <a:r>
              <a:rPr lang="en-US" sz="2800" b="1" dirty="0" smtClean="0"/>
              <a:t>Daniely Gomes Silva</a:t>
            </a:r>
            <a:endParaRPr lang="en-US" sz="2800" b="1" dirty="0"/>
          </a:p>
          <a:p>
            <a:pPr algn="ctr"/>
            <a:r>
              <a:rPr lang="en-US" sz="2800" b="1" dirty="0" smtClean="0"/>
              <a:t>daniely@inatel.br</a:t>
            </a:r>
            <a:endParaRPr lang="en-US" sz="2800" b="1" dirty="0">
              <a:latin typeface="+mj-lt"/>
              <a:ea typeface="+mj-ea"/>
              <a:cs typeface="+mj-cs"/>
            </a:endParaRPr>
          </a:p>
        </p:txBody>
      </p:sp>
      <p:sp>
        <p:nvSpPr>
          <p:cNvPr id="2" name="CaixaDeTexto 1"/>
          <p:cNvSpPr txBox="1"/>
          <p:nvPr/>
        </p:nvSpPr>
        <p:spPr>
          <a:xfrm>
            <a:off x="3877734" y="6211669"/>
            <a:ext cx="4351866" cy="646331"/>
          </a:xfrm>
          <a:prstGeom prst="rect">
            <a:avLst/>
          </a:prstGeom>
          <a:noFill/>
        </p:spPr>
        <p:txBody>
          <a:bodyPr wrap="square" rtlCol="0">
            <a:spAutoFit/>
          </a:bodyPr>
          <a:lstStyle/>
          <a:p>
            <a:r>
              <a:rPr lang="en-US" sz="3600" b="1" dirty="0" smtClean="0">
                <a:latin typeface="+mj-lt"/>
                <a:ea typeface="+mj-ea"/>
                <a:cs typeface="+mj-cs"/>
              </a:rPr>
              <a:t>www.inatel.br/brasil6g</a:t>
            </a:r>
            <a:endParaRPr lang="en-US" sz="3600" b="1" dirty="0">
              <a:latin typeface="+mj-lt"/>
              <a:ea typeface="+mj-ea"/>
              <a:cs typeface="+mj-cs"/>
            </a:endParaRPr>
          </a:p>
        </p:txBody>
      </p:sp>
    </p:spTree>
    <p:extLst>
      <p:ext uri="{BB962C8B-B14F-4D97-AF65-F5344CB8AC3E}">
        <p14:creationId xmlns:p14="http://schemas.microsoft.com/office/powerpoint/2010/main" val="2243506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5483" y="3908"/>
            <a:ext cx="9837512" cy="1456267"/>
          </a:xfrm>
        </p:spPr>
        <p:txBody>
          <a:bodyPr/>
          <a:lstStyle/>
          <a:p>
            <a:r>
              <a:rPr lang="pt-BR">
                <a:ea typeface="Calibri Light"/>
                <a:cs typeface="Calibri Light"/>
              </a:rPr>
              <a:t>Histórico das redes móveis</a:t>
            </a:r>
            <a:endParaRPr lang="pt-BR"/>
          </a:p>
        </p:txBody>
      </p:sp>
      <p:sp>
        <p:nvSpPr>
          <p:cNvPr id="2" name="CaixaDeTexto 4">
            <a:extLst>
              <a:ext uri="{FF2B5EF4-FFF2-40B4-BE49-F238E27FC236}">
                <a16:creationId xmlns:a16="http://schemas.microsoft.com/office/drawing/2014/main" id="{4F04E93D-DC04-365D-6426-A8F9F0A2A8C7}"/>
              </a:ext>
            </a:extLst>
          </p:cNvPr>
          <p:cNvSpPr txBox="1"/>
          <p:nvPr/>
        </p:nvSpPr>
        <p:spPr>
          <a:xfrm>
            <a:off x="3051053" y="1463809"/>
            <a:ext cx="470646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Wingdings" panose="05000000000000000000" pitchFamily="2" charset="2"/>
              <a:buChar char="§"/>
            </a:pPr>
            <a:r>
              <a:rPr lang="pt-BR" sz="2000" dirty="0">
                <a:solidFill>
                  <a:schemeClr val="bg2"/>
                </a:solidFill>
                <a:ea typeface="Calibri"/>
                <a:cs typeface="Calibri"/>
              </a:rPr>
              <a:t>1G – Liberdade para ligar para alguém.</a:t>
            </a:r>
          </a:p>
        </p:txBody>
      </p:sp>
      <p:sp>
        <p:nvSpPr>
          <p:cNvPr id="3" name="Retângulo 2">
            <a:extLst>
              <a:ext uri="{FF2B5EF4-FFF2-40B4-BE49-F238E27FC236}">
                <a16:creationId xmlns:a16="http://schemas.microsoft.com/office/drawing/2014/main" id="{0425D459-9D99-350B-963D-1BFC8D568FCE}"/>
              </a:ext>
            </a:extLst>
          </p:cNvPr>
          <p:cNvSpPr/>
          <p:nvPr/>
        </p:nvSpPr>
        <p:spPr bwMode="auto">
          <a:xfrm>
            <a:off x="1542678" y="1214185"/>
            <a:ext cx="1021853" cy="764047"/>
          </a:xfrm>
          <a:prstGeom prst="rect">
            <a:avLst/>
          </a:prstGeom>
          <a:blipFill>
            <a:blip r:embed="rId2" cstate="screen">
              <a:extLst>
                <a:ext uri="{28A0092B-C50C-407E-A947-70E740481C1C}">
                  <a14:useLocalDpi xmlns:a14="http://schemas.microsoft.com/office/drawing/2010/main"/>
                </a:ext>
              </a:extLst>
            </a:blip>
            <a:stretch>
              <a:fillRect/>
            </a:stretch>
          </a:blipFill>
          <a:ln w="12700" cap="flat" cmpd="sng" algn="ctr">
            <a:noFill/>
            <a:prstDash val="solid"/>
            <a:round/>
            <a:headEnd type="none" w="med" len="med"/>
            <a:tailEnd type="none" w="med" len="med"/>
          </a:ln>
          <a:effectLst/>
        </p:spPr>
        <p:txBody>
          <a:bodyPr vert="horz" wrap="none" lIns="91427" tIns="18000" rIns="91427" bIns="1800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pt-BR"/>
          </a:p>
        </p:txBody>
      </p:sp>
      <p:sp>
        <p:nvSpPr>
          <p:cNvPr id="6" name="Retângulo 5">
            <a:extLst>
              <a:ext uri="{FF2B5EF4-FFF2-40B4-BE49-F238E27FC236}">
                <a16:creationId xmlns:a16="http://schemas.microsoft.com/office/drawing/2014/main" id="{2A4AC959-3F6E-A0B8-8C92-8071666B2E21}"/>
              </a:ext>
            </a:extLst>
          </p:cNvPr>
          <p:cNvSpPr/>
          <p:nvPr/>
        </p:nvSpPr>
        <p:spPr bwMode="auto">
          <a:xfrm>
            <a:off x="1538817" y="2244632"/>
            <a:ext cx="1013885" cy="930369"/>
          </a:xfrm>
          <a:prstGeom prst="rect">
            <a:avLst/>
          </a:prstGeom>
          <a:blipFill>
            <a:blip r:embed="rId3" cstate="screen">
              <a:extLst>
                <a:ext uri="{28A0092B-C50C-407E-A947-70E740481C1C}">
                  <a14:useLocalDpi xmlns:a14="http://schemas.microsoft.com/office/drawing/2010/main"/>
                </a:ext>
              </a:extLst>
            </a:blip>
            <a:stretch>
              <a:fillRect/>
            </a:stretch>
          </a:blipFill>
          <a:ln w="12700" cap="flat" cmpd="sng" algn="ctr">
            <a:noFill/>
            <a:prstDash val="solid"/>
            <a:round/>
            <a:headEnd type="none" w="med" len="med"/>
            <a:tailEnd type="none" w="med" len="med"/>
          </a:ln>
          <a:effectLst/>
        </p:spPr>
        <p:txBody>
          <a:bodyPr vert="horz" wrap="none" lIns="91427" tIns="18000" rIns="91427" bIns="1800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pt-BR"/>
          </a:p>
        </p:txBody>
      </p:sp>
      <p:sp>
        <p:nvSpPr>
          <p:cNvPr id="7" name="CaixaDeTexto 13">
            <a:extLst>
              <a:ext uri="{FF2B5EF4-FFF2-40B4-BE49-F238E27FC236}">
                <a16:creationId xmlns:a16="http://schemas.microsoft.com/office/drawing/2014/main" id="{D2B37C74-7EAC-766A-274C-71E972FD8064}"/>
              </a:ext>
            </a:extLst>
          </p:cNvPr>
          <p:cNvSpPr txBox="1"/>
          <p:nvPr/>
        </p:nvSpPr>
        <p:spPr>
          <a:xfrm>
            <a:off x="3051356" y="2389951"/>
            <a:ext cx="4958664"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Wingdings" panose="05000000000000000000" pitchFamily="2" charset="2"/>
              <a:buChar char="§"/>
            </a:pPr>
            <a:r>
              <a:rPr lang="pt-BR" sz="2000" dirty="0">
                <a:solidFill>
                  <a:schemeClr val="bg2"/>
                </a:solidFill>
                <a:ea typeface="Calibri"/>
                <a:cs typeface="Calibri"/>
              </a:rPr>
              <a:t>2G – Digitalização e introdução do SMS.</a:t>
            </a:r>
            <a:r>
              <a:rPr lang="pt-BR" sz="4000" dirty="0">
                <a:solidFill>
                  <a:schemeClr val="bg2">
                    <a:lumMod val="25000"/>
                  </a:schemeClr>
                </a:solidFill>
              </a:rPr>
              <a:t> </a:t>
            </a:r>
            <a:endParaRPr lang="pt-BR" sz="4000" dirty="0">
              <a:solidFill>
                <a:schemeClr val="bg2">
                  <a:lumMod val="25000"/>
                </a:schemeClr>
              </a:solidFill>
              <a:ea typeface="Calibri"/>
              <a:cs typeface="Calibri"/>
            </a:endParaRPr>
          </a:p>
        </p:txBody>
      </p:sp>
      <p:sp>
        <p:nvSpPr>
          <p:cNvPr id="8" name="Retângulo 7">
            <a:extLst>
              <a:ext uri="{FF2B5EF4-FFF2-40B4-BE49-F238E27FC236}">
                <a16:creationId xmlns:a16="http://schemas.microsoft.com/office/drawing/2014/main" id="{697B3D6F-4160-3EDA-0E07-26CD44706884}"/>
              </a:ext>
            </a:extLst>
          </p:cNvPr>
          <p:cNvSpPr/>
          <p:nvPr/>
        </p:nvSpPr>
        <p:spPr bwMode="auto">
          <a:xfrm>
            <a:off x="1542657" y="3439860"/>
            <a:ext cx="1016861" cy="933174"/>
          </a:xfrm>
          <a:prstGeom prst="rect">
            <a:avLst/>
          </a:prstGeom>
          <a:blipFill>
            <a:blip r:embed="rId4" cstate="screen">
              <a:extLst>
                <a:ext uri="{28A0092B-C50C-407E-A947-70E740481C1C}">
                  <a14:useLocalDpi xmlns:a14="http://schemas.microsoft.com/office/drawing/2010/main"/>
                </a:ext>
              </a:extLst>
            </a:blip>
            <a:stretch>
              <a:fillRect/>
            </a:stretch>
          </a:blipFill>
          <a:ln w="12700" cap="flat" cmpd="sng" algn="ctr">
            <a:noFill/>
            <a:prstDash val="solid"/>
            <a:round/>
            <a:headEnd type="none" w="med" len="med"/>
            <a:tailEnd type="none" w="med" len="med"/>
          </a:ln>
          <a:effectLst/>
        </p:spPr>
        <p:txBody>
          <a:bodyPr vert="horz" wrap="none" lIns="91427" tIns="18000" rIns="91427" bIns="1800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pt-BR"/>
          </a:p>
        </p:txBody>
      </p:sp>
      <p:sp>
        <p:nvSpPr>
          <p:cNvPr id="9" name="CaixaDeTexto 15">
            <a:extLst>
              <a:ext uri="{FF2B5EF4-FFF2-40B4-BE49-F238E27FC236}">
                <a16:creationId xmlns:a16="http://schemas.microsoft.com/office/drawing/2014/main" id="{5042626C-B284-86B0-4803-90F222C229EF}"/>
              </a:ext>
            </a:extLst>
          </p:cNvPr>
          <p:cNvSpPr txBox="1"/>
          <p:nvPr/>
        </p:nvSpPr>
        <p:spPr>
          <a:xfrm>
            <a:off x="3051356" y="3722372"/>
            <a:ext cx="3466414"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Wingdings" panose="05000000000000000000" pitchFamily="2" charset="2"/>
              <a:buChar char="§"/>
            </a:pPr>
            <a:r>
              <a:rPr lang="pt-BR" sz="2000">
                <a:solidFill>
                  <a:schemeClr val="bg2"/>
                </a:solidFill>
                <a:ea typeface="Calibri"/>
                <a:cs typeface="Calibri"/>
              </a:rPr>
              <a:t>3G – Multimídia e Internet.</a:t>
            </a:r>
          </a:p>
        </p:txBody>
      </p:sp>
      <p:sp>
        <p:nvSpPr>
          <p:cNvPr id="10" name="Retângulo 9">
            <a:extLst>
              <a:ext uri="{FF2B5EF4-FFF2-40B4-BE49-F238E27FC236}">
                <a16:creationId xmlns:a16="http://schemas.microsoft.com/office/drawing/2014/main" id="{171441C6-F612-8B39-9741-C175871639AF}"/>
              </a:ext>
            </a:extLst>
          </p:cNvPr>
          <p:cNvSpPr/>
          <p:nvPr/>
        </p:nvSpPr>
        <p:spPr bwMode="auto">
          <a:xfrm>
            <a:off x="1539270" y="4722030"/>
            <a:ext cx="1014749" cy="840570"/>
          </a:xfrm>
          <a:prstGeom prst="rect">
            <a:avLst/>
          </a:prstGeom>
          <a:blipFill>
            <a:blip r:embed="rId5" cstate="screen">
              <a:extLst>
                <a:ext uri="{28A0092B-C50C-407E-A947-70E740481C1C}">
                  <a14:useLocalDpi xmlns:a14="http://schemas.microsoft.com/office/drawing/2010/main"/>
                </a:ext>
              </a:extLst>
            </a:blip>
            <a:stretch>
              <a:fillRect/>
            </a:stretch>
          </a:blipFill>
          <a:ln w="12700" cap="flat" cmpd="sng" algn="ctr">
            <a:noFill/>
            <a:prstDash val="solid"/>
            <a:round/>
            <a:headEnd type="none" w="med" len="med"/>
            <a:tailEnd type="none" w="med" len="med"/>
          </a:ln>
          <a:effectLst/>
        </p:spPr>
        <p:txBody>
          <a:bodyPr vert="horz" wrap="none" lIns="91427" tIns="18000" rIns="91427" bIns="1800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pt-BR"/>
          </a:p>
        </p:txBody>
      </p:sp>
      <p:sp>
        <p:nvSpPr>
          <p:cNvPr id="11" name="CaixaDeTexto 17">
            <a:extLst>
              <a:ext uri="{FF2B5EF4-FFF2-40B4-BE49-F238E27FC236}">
                <a16:creationId xmlns:a16="http://schemas.microsoft.com/office/drawing/2014/main" id="{A397D5BC-68A2-CB78-6878-22DCE4C4843F}"/>
              </a:ext>
            </a:extLst>
          </p:cNvPr>
          <p:cNvSpPr txBox="1"/>
          <p:nvPr/>
        </p:nvSpPr>
        <p:spPr>
          <a:xfrm>
            <a:off x="3051356" y="4960842"/>
            <a:ext cx="4004734"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Wingdings" panose="05000000000000000000" pitchFamily="2" charset="2"/>
              <a:buChar char="§"/>
            </a:pPr>
            <a:r>
              <a:rPr lang="pt-BR" sz="2000">
                <a:solidFill>
                  <a:schemeClr val="bg2"/>
                </a:solidFill>
                <a:ea typeface="Calibri"/>
                <a:cs typeface="Calibri"/>
              </a:rPr>
              <a:t>4G – Alta taxa e acesso a vídeos.</a:t>
            </a:r>
          </a:p>
        </p:txBody>
      </p:sp>
      <p:sp>
        <p:nvSpPr>
          <p:cNvPr id="12" name="Seta para a direita 9">
            <a:extLst>
              <a:ext uri="{FF2B5EF4-FFF2-40B4-BE49-F238E27FC236}">
                <a16:creationId xmlns:a16="http://schemas.microsoft.com/office/drawing/2014/main" id="{773047D7-8398-201A-CA9C-AE67EBD37939}"/>
              </a:ext>
            </a:extLst>
          </p:cNvPr>
          <p:cNvSpPr/>
          <p:nvPr/>
        </p:nvSpPr>
        <p:spPr bwMode="auto">
          <a:xfrm rot="5400000">
            <a:off x="6550171" y="2369395"/>
            <a:ext cx="6223567" cy="1828800"/>
          </a:xfrm>
          <a:prstGeom prst="rightArrow">
            <a:avLst/>
          </a:prstGeom>
          <a:solidFill>
            <a:schemeClr val="tx1"/>
          </a:solidFill>
          <a:ln w="12700" cap="flat" cmpd="sng" algn="ctr">
            <a:solidFill>
              <a:srgbClr val="003399"/>
            </a:solidFill>
            <a:prstDash val="solid"/>
            <a:round/>
            <a:headEnd type="none" w="med" len="med"/>
            <a:tailEnd type="none" w="med" len="med"/>
          </a:ln>
          <a:effectLst>
            <a:outerShdw blurRad="50800" dist="38100" dir="13500000" algn="br" rotWithShape="0">
              <a:prstClr val="black">
                <a:alpha val="40000"/>
              </a:prstClr>
            </a:outerShdw>
          </a:effectLst>
          <a:scene3d>
            <a:camera prst="orthographicFront"/>
            <a:lightRig rig="threePt" dir="t"/>
          </a:scene3d>
          <a:sp3d extrusionH="76200" contourW="12700" prstMaterial="matte">
            <a:extrusionClr>
              <a:srgbClr val="003399"/>
            </a:extrusionClr>
            <a:contourClr>
              <a:srgbClr val="003399"/>
            </a:contourClr>
          </a:sp3d>
        </p:spPr>
        <p:txBody>
          <a:bodyPr vert="horz" wrap="none" lIns="91427" tIns="18000" rIns="91427" bIns="1800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4400">
                <a:solidFill>
                  <a:schemeClr val="bg2"/>
                </a:solidFill>
                <a:ea typeface="Calibri"/>
                <a:cs typeface="Calibri"/>
              </a:rPr>
              <a:t>Maior capacidade!</a:t>
            </a:r>
          </a:p>
        </p:txBody>
      </p:sp>
      <p:sp>
        <p:nvSpPr>
          <p:cNvPr id="13" name="CaixaDeTexto 13">
            <a:extLst>
              <a:ext uri="{FF2B5EF4-FFF2-40B4-BE49-F238E27FC236}">
                <a16:creationId xmlns:a16="http://schemas.microsoft.com/office/drawing/2014/main" id="{882CBFB9-0679-B423-2AD7-8ECDF5CC973C}"/>
              </a:ext>
            </a:extLst>
          </p:cNvPr>
          <p:cNvSpPr txBox="1"/>
          <p:nvPr/>
        </p:nvSpPr>
        <p:spPr>
          <a:xfrm>
            <a:off x="3051358" y="6209649"/>
            <a:ext cx="603936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Wingdings" panose="05000000000000000000" pitchFamily="2" charset="2"/>
              <a:buChar char="§"/>
            </a:pPr>
            <a:r>
              <a:rPr lang="pt-BR" sz="2000">
                <a:solidFill>
                  <a:schemeClr val="bg2"/>
                </a:solidFill>
                <a:ea typeface="Calibri"/>
                <a:cs typeface="Calibri"/>
              </a:rPr>
              <a:t>5G – maior vazão, menor latência e muitas conexões.</a:t>
            </a:r>
          </a:p>
        </p:txBody>
      </p:sp>
      <p:pic>
        <p:nvPicPr>
          <p:cNvPr id="14" name="Picture 2">
            <a:extLst>
              <a:ext uri="{FF2B5EF4-FFF2-40B4-BE49-F238E27FC236}">
                <a16:creationId xmlns:a16="http://schemas.microsoft.com/office/drawing/2014/main" id="{B92EC601-86C2-ABEB-0DA3-C760C09F39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0231" y="5969071"/>
            <a:ext cx="1550721" cy="848712"/>
          </a:xfrm>
          <a:prstGeom prst="rect">
            <a:avLst/>
          </a:prstGeom>
        </p:spPr>
      </p:pic>
    </p:spTree>
    <p:extLst>
      <p:ext uri="{BB962C8B-B14F-4D97-AF65-F5344CB8AC3E}">
        <p14:creationId xmlns:p14="http://schemas.microsoft.com/office/powerpoint/2010/main" val="474716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C28C2-E4F9-124D-71E1-77A31D90639C}"/>
            </a:ext>
          </a:extLst>
        </p:cNvPr>
        <p:cNvGrpSpPr/>
        <p:nvPr/>
      </p:nvGrpSpPr>
      <p:grpSpPr>
        <a:xfrm>
          <a:off x="0" y="0"/>
          <a:ext cx="0" cy="0"/>
          <a:chOff x="0" y="0"/>
          <a:chExt cx="0" cy="0"/>
        </a:xfrm>
      </p:grpSpPr>
      <p:pic>
        <p:nvPicPr>
          <p:cNvPr id="2" name="Imagem 1" descr="Logotipo&#10;&#10;O conteúdo gerado por IA pode estar incorreto.">
            <a:extLst>
              <a:ext uri="{FF2B5EF4-FFF2-40B4-BE49-F238E27FC236}">
                <a16:creationId xmlns:a16="http://schemas.microsoft.com/office/drawing/2014/main" id="{ACA126E0-1B9F-25CE-3CEB-F8D75C4F4393}"/>
              </a:ext>
            </a:extLst>
          </p:cNvPr>
          <p:cNvPicPr>
            <a:picLocks noChangeAspect="1"/>
          </p:cNvPicPr>
          <p:nvPr/>
        </p:nvPicPr>
        <p:blipFill>
          <a:blip r:embed="rId2"/>
          <a:srcRect l="2679" t="11698" r="-179" b="424"/>
          <a:stretch>
            <a:fillRect/>
          </a:stretch>
        </p:blipFill>
        <p:spPr>
          <a:xfrm>
            <a:off x="6623661" y="2705589"/>
            <a:ext cx="5343293" cy="2267304"/>
          </a:xfrm>
          <a:prstGeom prst="rect">
            <a:avLst/>
          </a:prstGeom>
        </p:spPr>
      </p:pic>
      <p:sp>
        <p:nvSpPr>
          <p:cNvPr id="4" name="Título 3">
            <a:extLst>
              <a:ext uri="{FF2B5EF4-FFF2-40B4-BE49-F238E27FC236}">
                <a16:creationId xmlns:a16="http://schemas.microsoft.com/office/drawing/2014/main" id="{309D0AD5-716E-39C7-9C0E-213C18C0F6E8}"/>
              </a:ext>
            </a:extLst>
          </p:cNvPr>
          <p:cNvSpPr>
            <a:spLocks noGrp="1"/>
          </p:cNvSpPr>
          <p:nvPr>
            <p:ph type="title"/>
          </p:nvPr>
        </p:nvSpPr>
        <p:spPr>
          <a:xfrm>
            <a:off x="735483" y="3908"/>
            <a:ext cx="9837512" cy="1456267"/>
          </a:xfrm>
        </p:spPr>
        <p:txBody>
          <a:bodyPr/>
          <a:lstStyle/>
          <a:p>
            <a:r>
              <a:rPr lang="pt-BR">
                <a:ea typeface="Calibri Light"/>
                <a:cs typeface="Calibri Light"/>
              </a:rPr>
              <a:t>Por que precisamos de uma rede 6g?</a:t>
            </a:r>
            <a:endParaRPr lang="pt-BR"/>
          </a:p>
        </p:txBody>
      </p:sp>
      <p:sp>
        <p:nvSpPr>
          <p:cNvPr id="5" name="Espaço Reservado para Conteúdo 4">
            <a:extLst>
              <a:ext uri="{FF2B5EF4-FFF2-40B4-BE49-F238E27FC236}">
                <a16:creationId xmlns:a16="http://schemas.microsoft.com/office/drawing/2014/main" id="{9381F1F3-8B8F-8632-2D3F-617C36EB041B}"/>
              </a:ext>
            </a:extLst>
          </p:cNvPr>
          <p:cNvSpPr>
            <a:spLocks noGrp="1"/>
          </p:cNvSpPr>
          <p:nvPr>
            <p:ph idx="1"/>
          </p:nvPr>
        </p:nvSpPr>
        <p:spPr>
          <a:xfrm>
            <a:off x="979714" y="1464734"/>
            <a:ext cx="10250261" cy="4760382"/>
          </a:xfrm>
        </p:spPr>
        <p:txBody>
          <a:bodyPr vert="horz" lIns="91440" tIns="45720" rIns="91440" bIns="45720" rtlCol="0" anchor="ctr">
            <a:noAutofit/>
          </a:bodyPr>
          <a:lstStyle/>
          <a:p>
            <a:pPr marL="457200" indent="-457200">
              <a:spcAft>
                <a:spcPts val="0"/>
              </a:spcAft>
              <a:buFont typeface="Arial,Sans-Serif"/>
              <a:buChar char="•"/>
            </a:pPr>
            <a:r>
              <a:rPr lang="pt-BR" sz="2800" dirty="0">
                <a:ea typeface="Calibri"/>
                <a:cs typeface="Calibri"/>
              </a:rPr>
              <a:t>Visão do IMT 2020 foi muito ambiciosa.</a:t>
            </a:r>
            <a:endParaRPr lang="en-US" sz="2800" dirty="0">
              <a:ea typeface="Calibri"/>
              <a:cs typeface="Calibri"/>
            </a:endParaRPr>
          </a:p>
          <a:p>
            <a:pPr marL="457200" indent="-457200">
              <a:spcAft>
                <a:spcPts val="0"/>
              </a:spcAft>
              <a:buFont typeface="Arial,Sans-Serif"/>
            </a:pPr>
            <a:endParaRPr lang="pt-BR" sz="2800" dirty="0">
              <a:ea typeface="Calibri"/>
              <a:cs typeface="Calibri"/>
            </a:endParaRPr>
          </a:p>
          <a:p>
            <a:pPr marL="457200" indent="-457200">
              <a:spcAft>
                <a:spcPts val="0"/>
              </a:spcAft>
              <a:buFont typeface="Arial,Sans-Serif"/>
            </a:pPr>
            <a:r>
              <a:rPr lang="pt-BR" sz="2800" dirty="0">
                <a:ea typeface="Calibri"/>
                <a:cs typeface="Calibri"/>
              </a:rPr>
              <a:t>Padronização do 5G no 3GPP foi muito conservadora.</a:t>
            </a:r>
            <a:endParaRPr lang="en-US" sz="2800" dirty="0">
              <a:ea typeface="Calibri"/>
              <a:cs typeface="Calibri"/>
            </a:endParaRPr>
          </a:p>
          <a:p>
            <a:pPr marL="914400" lvl="1" indent="-457200">
              <a:spcAft>
                <a:spcPts val="0"/>
              </a:spcAft>
              <a:buFont typeface="Wingdings,Sans-Serif"/>
              <a:buChar char="§"/>
            </a:pPr>
            <a:r>
              <a:rPr lang="pt-BR" sz="2800" dirty="0">
                <a:ea typeface="Calibri"/>
                <a:cs typeface="Calibri"/>
              </a:rPr>
              <a:t>Forma de onda</a:t>
            </a:r>
            <a:endParaRPr lang="en-US" sz="2800" dirty="0">
              <a:ea typeface="Calibri"/>
              <a:cs typeface="Calibri"/>
            </a:endParaRPr>
          </a:p>
          <a:p>
            <a:pPr marL="914400" lvl="1" indent="-457200">
              <a:spcAft>
                <a:spcPts val="0"/>
              </a:spcAft>
              <a:buFont typeface="Wingdings,Sans-Serif"/>
              <a:buChar char="§"/>
            </a:pPr>
            <a:r>
              <a:rPr lang="pt-BR" sz="2800" dirty="0">
                <a:ea typeface="Calibri"/>
                <a:cs typeface="Calibri"/>
              </a:rPr>
              <a:t>Estrutura de quadro</a:t>
            </a:r>
            <a:endParaRPr lang="en-US" sz="2800" dirty="0">
              <a:ea typeface="Calibri"/>
              <a:cs typeface="Calibri"/>
            </a:endParaRPr>
          </a:p>
          <a:p>
            <a:pPr marL="914400" lvl="1" indent="-457200">
              <a:spcAft>
                <a:spcPts val="0"/>
              </a:spcAft>
              <a:buFont typeface="Wingdings,Sans-Serif"/>
              <a:buChar char="§"/>
            </a:pPr>
            <a:r>
              <a:rPr lang="pt-BR" sz="2800" dirty="0">
                <a:ea typeface="Calibri"/>
                <a:cs typeface="Calibri"/>
              </a:rPr>
              <a:t>Fatiamento muito segmentado </a:t>
            </a:r>
            <a:endParaRPr lang="en-US" sz="2800" dirty="0">
              <a:ea typeface="Calibri"/>
              <a:cs typeface="Calibri"/>
            </a:endParaRPr>
          </a:p>
          <a:p>
            <a:pPr marL="914400" lvl="1" indent="-457200">
              <a:spcAft>
                <a:spcPts val="0"/>
              </a:spcAft>
              <a:buFont typeface="Wingdings,Sans-Serif"/>
              <a:buChar char="§"/>
            </a:pPr>
            <a:r>
              <a:rPr lang="pt-BR" sz="2800" dirty="0">
                <a:ea typeface="Calibri"/>
                <a:cs typeface="Calibri"/>
              </a:rPr>
              <a:t>Formas de acessar o espectro</a:t>
            </a:r>
            <a:endParaRPr lang="en-US" sz="2800" dirty="0">
              <a:ea typeface="Calibri"/>
              <a:cs typeface="Calibri"/>
            </a:endParaRPr>
          </a:p>
          <a:p>
            <a:pPr marL="457200" indent="-457200">
              <a:spcAft>
                <a:spcPts val="0"/>
              </a:spcAft>
              <a:buFont typeface="Arial,Sans-Serif"/>
            </a:pPr>
            <a:endParaRPr lang="pt-BR" sz="2800" dirty="0">
              <a:ea typeface="Calibri"/>
              <a:cs typeface="Calibri"/>
            </a:endParaRPr>
          </a:p>
          <a:p>
            <a:pPr marL="457200" indent="-457200">
              <a:spcAft>
                <a:spcPts val="0"/>
              </a:spcAft>
              <a:buFont typeface="Arial,Sans-Serif"/>
            </a:pPr>
            <a:r>
              <a:rPr lang="pt-BR" sz="2800" dirty="0">
                <a:ea typeface="Calibri"/>
                <a:cs typeface="Calibri"/>
              </a:rPr>
              <a:t>Demandas de outros setores foram ignoradas.</a:t>
            </a:r>
            <a:endParaRPr lang="en-US" sz="2800" dirty="0">
              <a:ea typeface="Calibri"/>
              <a:cs typeface="Calibri"/>
            </a:endParaRPr>
          </a:p>
          <a:p>
            <a:pPr marL="457200" indent="-457200">
              <a:spcAft>
                <a:spcPts val="0"/>
              </a:spcAft>
              <a:buFont typeface="Arial,Sans-Serif"/>
            </a:pPr>
            <a:endParaRPr lang="pt-BR" sz="2800" dirty="0">
              <a:ea typeface="Calibri"/>
              <a:cs typeface="Calibri"/>
            </a:endParaRPr>
          </a:p>
          <a:p>
            <a:pPr marL="457200" indent="-457200">
              <a:spcAft>
                <a:spcPts val="0"/>
              </a:spcAft>
              <a:buFont typeface="Arial,Sans-Serif"/>
            </a:pPr>
            <a:r>
              <a:rPr lang="pt-BR" sz="2800" dirty="0">
                <a:ea typeface="Calibri"/>
                <a:cs typeface="Calibri"/>
              </a:rPr>
              <a:t>Maturidade vem em duas gerações.</a:t>
            </a:r>
          </a:p>
        </p:txBody>
      </p:sp>
    </p:spTree>
    <p:extLst>
      <p:ext uri="{BB962C8B-B14F-4D97-AF65-F5344CB8AC3E}">
        <p14:creationId xmlns:p14="http://schemas.microsoft.com/office/powerpoint/2010/main" val="3996289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B3A82-B950-8973-8CBF-B467CB56E433}"/>
            </a:ext>
          </a:extLst>
        </p:cNvPr>
        <p:cNvGrpSpPr/>
        <p:nvPr/>
      </p:nvGrpSpPr>
      <p:grpSpPr>
        <a:xfrm>
          <a:off x="0" y="0"/>
          <a:ext cx="0" cy="0"/>
          <a:chOff x="0" y="0"/>
          <a:chExt cx="0" cy="0"/>
        </a:xfrm>
      </p:grpSpPr>
      <p:pic>
        <p:nvPicPr>
          <p:cNvPr id="2" name="Imagem 1" descr="Uma imagem contendo Diagrama&#10;&#10;O conteúdo gerado por IA pode estar incorreto.">
            <a:extLst>
              <a:ext uri="{FF2B5EF4-FFF2-40B4-BE49-F238E27FC236}">
                <a16:creationId xmlns:a16="http://schemas.microsoft.com/office/drawing/2014/main" id="{BF18BB0C-311E-428F-56A8-52DC8F0D1778}"/>
              </a:ext>
            </a:extLst>
          </p:cNvPr>
          <p:cNvPicPr>
            <a:picLocks noChangeAspect="1"/>
          </p:cNvPicPr>
          <p:nvPr/>
        </p:nvPicPr>
        <p:blipFill>
          <a:blip r:embed="rId2"/>
          <a:stretch>
            <a:fillRect/>
          </a:stretch>
        </p:blipFill>
        <p:spPr>
          <a:xfrm>
            <a:off x="9081721" y="142875"/>
            <a:ext cx="1657350" cy="1685925"/>
          </a:xfrm>
          <a:prstGeom prst="rect">
            <a:avLst/>
          </a:prstGeom>
        </p:spPr>
      </p:pic>
      <p:pic>
        <p:nvPicPr>
          <p:cNvPr id="6" name="Imagem 5" descr="Mapa&#10;&#10;O conteúdo gerado por IA pode estar incorreto.">
            <a:extLst>
              <a:ext uri="{FF2B5EF4-FFF2-40B4-BE49-F238E27FC236}">
                <a16:creationId xmlns:a16="http://schemas.microsoft.com/office/drawing/2014/main" id="{C093064A-D1AB-4F76-A9A1-4C686396B58B}"/>
              </a:ext>
            </a:extLst>
          </p:cNvPr>
          <p:cNvPicPr>
            <a:picLocks noChangeAspect="1"/>
          </p:cNvPicPr>
          <p:nvPr/>
        </p:nvPicPr>
        <p:blipFill>
          <a:blip r:embed="rId3"/>
          <a:stretch>
            <a:fillRect/>
          </a:stretch>
        </p:blipFill>
        <p:spPr>
          <a:xfrm>
            <a:off x="9904779" y="1092933"/>
            <a:ext cx="1647825" cy="1657350"/>
          </a:xfrm>
          <a:prstGeom prst="rect">
            <a:avLst/>
          </a:prstGeom>
        </p:spPr>
      </p:pic>
      <p:sp>
        <p:nvSpPr>
          <p:cNvPr id="4" name="Título 3">
            <a:extLst>
              <a:ext uri="{FF2B5EF4-FFF2-40B4-BE49-F238E27FC236}">
                <a16:creationId xmlns:a16="http://schemas.microsoft.com/office/drawing/2014/main" id="{995BA3AA-4CB7-907B-5077-BC0F14CCAE8B}"/>
              </a:ext>
            </a:extLst>
          </p:cNvPr>
          <p:cNvSpPr>
            <a:spLocks noGrp="1"/>
          </p:cNvSpPr>
          <p:nvPr>
            <p:ph type="title"/>
          </p:nvPr>
        </p:nvSpPr>
        <p:spPr>
          <a:xfrm>
            <a:off x="735483" y="3908"/>
            <a:ext cx="9837512" cy="1456267"/>
          </a:xfrm>
        </p:spPr>
        <p:txBody>
          <a:bodyPr>
            <a:normAutofit/>
          </a:bodyPr>
          <a:lstStyle/>
          <a:p>
            <a:r>
              <a:rPr lang="pt-BR">
                <a:ea typeface="Calibri Light"/>
                <a:cs typeface="Calibri Light"/>
              </a:rPr>
              <a:t>Redes 6G: Mais do que Comunicação</a:t>
            </a:r>
          </a:p>
        </p:txBody>
      </p:sp>
      <p:sp>
        <p:nvSpPr>
          <p:cNvPr id="5" name="Espaço Reservado para Conteúdo 4">
            <a:extLst>
              <a:ext uri="{FF2B5EF4-FFF2-40B4-BE49-F238E27FC236}">
                <a16:creationId xmlns:a16="http://schemas.microsoft.com/office/drawing/2014/main" id="{10101C18-5136-1440-7A9C-7201457095FE}"/>
              </a:ext>
            </a:extLst>
          </p:cNvPr>
          <p:cNvSpPr>
            <a:spLocks noGrp="1"/>
          </p:cNvSpPr>
          <p:nvPr>
            <p:ph idx="1"/>
          </p:nvPr>
        </p:nvSpPr>
        <p:spPr>
          <a:xfrm>
            <a:off x="979714" y="1464734"/>
            <a:ext cx="10250261" cy="4760382"/>
          </a:xfrm>
        </p:spPr>
        <p:txBody>
          <a:bodyPr vert="horz" lIns="91440" tIns="45720" rIns="91440" bIns="45720" rtlCol="0" anchor="ctr">
            <a:noAutofit/>
          </a:bodyPr>
          <a:lstStyle/>
          <a:p>
            <a:pPr marL="457200" indent="-457200">
              <a:spcAft>
                <a:spcPts val="0"/>
              </a:spcAft>
              <a:buFont typeface="Arial,Sans-Serif"/>
              <a:buChar char="•"/>
            </a:pPr>
            <a:r>
              <a:rPr lang="pt-BR" sz="2800">
                <a:ea typeface="Calibri"/>
                <a:cs typeface="Calibri"/>
              </a:rPr>
              <a:t>Até hoje, as redes móveis visaram apenas prover </a:t>
            </a:r>
            <a:br>
              <a:rPr lang="pt-BR" sz="2800">
                <a:ea typeface="Calibri"/>
                <a:cs typeface="Calibri"/>
              </a:rPr>
            </a:br>
            <a:r>
              <a:rPr lang="pt-BR" sz="2800">
                <a:ea typeface="Calibri"/>
                <a:cs typeface="Calibri"/>
              </a:rPr>
              <a:t>comunicação.</a:t>
            </a:r>
            <a:endParaRPr lang="en-US" sz="2800">
              <a:ea typeface="Calibri"/>
              <a:cs typeface="Calibri"/>
            </a:endParaRPr>
          </a:p>
          <a:p>
            <a:pPr marL="457200" indent="-457200">
              <a:spcAft>
                <a:spcPts val="0"/>
              </a:spcAft>
              <a:buFont typeface="Arial,Sans-Serif"/>
              <a:buChar char="•"/>
            </a:pPr>
            <a:endParaRPr lang="pt-BR" sz="2800">
              <a:ea typeface="Calibri"/>
              <a:cs typeface="Calibri"/>
            </a:endParaRPr>
          </a:p>
          <a:p>
            <a:pPr marL="457200" indent="-457200">
              <a:spcAft>
                <a:spcPts val="0"/>
              </a:spcAft>
              <a:buFont typeface="Arial,Sans-Serif"/>
              <a:buChar char="•"/>
            </a:pPr>
            <a:r>
              <a:rPr lang="pt-BR" sz="2800">
                <a:ea typeface="Calibri"/>
                <a:cs typeface="Calibri"/>
              </a:rPr>
              <a:t>As redes 6G irão quebrar esse paradigma e integrar novas funções.</a:t>
            </a:r>
            <a:endParaRPr lang="en-US" sz="2800">
              <a:ea typeface="Calibri"/>
              <a:cs typeface="Calibri"/>
            </a:endParaRPr>
          </a:p>
          <a:p>
            <a:pPr marL="914400" lvl="1" indent="-457200">
              <a:spcAft>
                <a:spcPts val="0"/>
              </a:spcAft>
              <a:buFont typeface="Wingdings,Sans-Serif"/>
              <a:buChar char="§"/>
            </a:pPr>
            <a:r>
              <a:rPr lang="pt-BR" sz="2800">
                <a:ea typeface="Calibri"/>
                <a:cs typeface="Calibri"/>
              </a:rPr>
              <a:t>Comunicação: vazão, latência e robustez</a:t>
            </a:r>
            <a:endParaRPr lang="en-US" sz="2800">
              <a:ea typeface="Calibri"/>
              <a:cs typeface="Calibri"/>
            </a:endParaRPr>
          </a:p>
          <a:p>
            <a:pPr marL="914400" lvl="1" indent="-457200">
              <a:spcAft>
                <a:spcPts val="0"/>
              </a:spcAft>
              <a:buFont typeface="Wingdings,Sans-Serif"/>
              <a:buChar char="§"/>
            </a:pPr>
            <a:r>
              <a:rPr lang="pt-BR" sz="2800">
                <a:ea typeface="Calibri"/>
                <a:cs typeface="Calibri"/>
              </a:rPr>
              <a:t>Computação: IA e ML em todas as camadas</a:t>
            </a:r>
            <a:endParaRPr lang="en-US" sz="2800">
              <a:ea typeface="Calibri"/>
              <a:cs typeface="Calibri"/>
            </a:endParaRPr>
          </a:p>
          <a:p>
            <a:pPr marL="914400" lvl="1" indent="-457200">
              <a:spcAft>
                <a:spcPts val="0"/>
              </a:spcAft>
              <a:buFont typeface="Wingdings,Sans-Serif"/>
              <a:buChar char="§"/>
            </a:pPr>
            <a:r>
              <a:rPr lang="pt-BR" sz="2800">
                <a:ea typeface="Calibri"/>
                <a:cs typeface="Calibri"/>
              </a:rPr>
              <a:t>Controle: além dos requisitos do 3GPP</a:t>
            </a:r>
            <a:endParaRPr lang="en-US" sz="2800">
              <a:ea typeface="Calibri"/>
              <a:cs typeface="Calibri"/>
            </a:endParaRPr>
          </a:p>
          <a:p>
            <a:pPr marL="914400" lvl="1" indent="-457200">
              <a:spcAft>
                <a:spcPts val="0"/>
              </a:spcAft>
              <a:buFont typeface="Wingdings,Sans-Serif"/>
              <a:buChar char="§"/>
            </a:pPr>
            <a:r>
              <a:rPr lang="pt-BR" sz="2800">
                <a:ea typeface="Calibri"/>
                <a:cs typeface="Calibri"/>
              </a:rPr>
              <a:t>Localização: objetos autônomos</a:t>
            </a:r>
            <a:endParaRPr lang="en-US" sz="2800">
              <a:ea typeface="Calibri"/>
              <a:cs typeface="Calibri"/>
            </a:endParaRPr>
          </a:p>
          <a:p>
            <a:pPr marL="914400" lvl="1" indent="-457200">
              <a:spcAft>
                <a:spcPts val="0"/>
              </a:spcAft>
              <a:buFont typeface="Wingdings,Sans-Serif"/>
              <a:buChar char="§"/>
            </a:pPr>
            <a:r>
              <a:rPr lang="pt-BR" sz="2800">
                <a:ea typeface="Calibri"/>
                <a:cs typeface="Calibri"/>
              </a:rPr>
              <a:t>Sensoriamento: consciência do ambiente, mapas 3D-HD</a:t>
            </a:r>
          </a:p>
          <a:p>
            <a:pPr marL="914400" lvl="1" indent="-457200">
              <a:spcAft>
                <a:spcPts val="0"/>
              </a:spcAft>
              <a:buFont typeface="Wingdings,Sans-Serif"/>
              <a:buChar char="§"/>
            </a:pPr>
            <a:r>
              <a:rPr lang="pt-BR" sz="2800">
                <a:ea typeface="Calibri"/>
                <a:cs typeface="Calibri"/>
              </a:rPr>
              <a:t>Integração de mundos: Físico - Digital - Biológico</a:t>
            </a:r>
          </a:p>
        </p:txBody>
      </p:sp>
      <p:pic>
        <p:nvPicPr>
          <p:cNvPr id="3" name="Imagem 2" descr="Imagem em preto e branco&#10;&#10;O conteúdo gerado por IA pode estar incorreto.">
            <a:extLst>
              <a:ext uri="{FF2B5EF4-FFF2-40B4-BE49-F238E27FC236}">
                <a16:creationId xmlns:a16="http://schemas.microsoft.com/office/drawing/2014/main" id="{A41E5F1B-6ABE-A163-26C2-DCBD7F230AE4}"/>
              </a:ext>
            </a:extLst>
          </p:cNvPr>
          <p:cNvPicPr>
            <a:picLocks noChangeAspect="1"/>
          </p:cNvPicPr>
          <p:nvPr/>
        </p:nvPicPr>
        <p:blipFill>
          <a:blip r:embed="rId4"/>
          <a:stretch>
            <a:fillRect/>
          </a:stretch>
        </p:blipFill>
        <p:spPr>
          <a:xfrm>
            <a:off x="10416442" y="-36634"/>
            <a:ext cx="1676400" cy="1676400"/>
          </a:xfrm>
          <a:prstGeom prst="rect">
            <a:avLst/>
          </a:prstGeom>
        </p:spPr>
      </p:pic>
    </p:spTree>
    <p:extLst>
      <p:ext uri="{BB962C8B-B14F-4D97-AF65-F5344CB8AC3E}">
        <p14:creationId xmlns:p14="http://schemas.microsoft.com/office/powerpoint/2010/main" val="924578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FFF63-E1B9-2D08-E2C8-55026D2DAB1B}"/>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141765AE-977E-A3A1-0DF7-FF057153486F}"/>
              </a:ext>
            </a:extLst>
          </p:cNvPr>
          <p:cNvSpPr>
            <a:spLocks noGrp="1"/>
          </p:cNvSpPr>
          <p:nvPr>
            <p:ph type="title"/>
          </p:nvPr>
        </p:nvSpPr>
        <p:spPr>
          <a:xfrm>
            <a:off x="735483" y="3908"/>
            <a:ext cx="9837512" cy="1456267"/>
          </a:xfrm>
        </p:spPr>
        <p:txBody>
          <a:bodyPr/>
          <a:lstStyle/>
          <a:p>
            <a:r>
              <a:rPr lang="pt-BR">
                <a:ea typeface="Calibri Light"/>
                <a:cs typeface="Calibri Light"/>
              </a:rPr>
              <a:t>Casos de uso da rede 6g</a:t>
            </a:r>
            <a:endParaRPr lang="pt-BR"/>
          </a:p>
        </p:txBody>
      </p:sp>
      <p:sp>
        <p:nvSpPr>
          <p:cNvPr id="5" name="Espaço Reservado para Conteúdo 4">
            <a:extLst>
              <a:ext uri="{FF2B5EF4-FFF2-40B4-BE49-F238E27FC236}">
                <a16:creationId xmlns:a16="http://schemas.microsoft.com/office/drawing/2014/main" id="{B2A92D5A-ECE2-0608-2AD7-E399ACA10998}"/>
              </a:ext>
            </a:extLst>
          </p:cNvPr>
          <p:cNvSpPr>
            <a:spLocks noGrp="1"/>
          </p:cNvSpPr>
          <p:nvPr>
            <p:ph idx="1"/>
          </p:nvPr>
        </p:nvSpPr>
        <p:spPr>
          <a:xfrm>
            <a:off x="979714" y="1174914"/>
            <a:ext cx="5675820" cy="5583439"/>
          </a:xfrm>
        </p:spPr>
        <p:txBody>
          <a:bodyPr>
            <a:normAutofit/>
          </a:bodyPr>
          <a:lstStyle/>
          <a:p>
            <a:pPr marL="0" indent="0">
              <a:buNone/>
            </a:pPr>
            <a:endParaRPr lang="pt-BR">
              <a:ea typeface="Calibri"/>
              <a:cs typeface="Calibri"/>
            </a:endParaRPr>
          </a:p>
          <a:p>
            <a:pPr>
              <a:spcAft>
                <a:spcPts val="0"/>
              </a:spcAft>
            </a:pPr>
            <a:r>
              <a:rPr lang="pt-BR" sz="2800">
                <a:ea typeface="Calibri"/>
                <a:cs typeface="Calibri"/>
              </a:rPr>
              <a:t>Cobertura Mundial Extrema</a:t>
            </a:r>
          </a:p>
          <a:p>
            <a:pPr>
              <a:spcAft>
                <a:spcPts val="0"/>
              </a:spcAft>
            </a:pPr>
            <a:r>
              <a:rPr lang="pt-BR" sz="2800">
                <a:ea typeface="Calibri"/>
                <a:cs typeface="Calibri"/>
              </a:rPr>
              <a:t>Agropecuária do Futuro</a:t>
            </a:r>
          </a:p>
          <a:p>
            <a:pPr>
              <a:spcAft>
                <a:spcPts val="0"/>
              </a:spcAft>
            </a:pPr>
            <a:r>
              <a:rPr lang="pt-BR" sz="2800">
                <a:ea typeface="Calibri"/>
                <a:cs typeface="Calibri"/>
              </a:rPr>
              <a:t>Gêmeos Digitais em Larga Escala</a:t>
            </a:r>
          </a:p>
          <a:p>
            <a:pPr>
              <a:spcAft>
                <a:spcPts val="0"/>
              </a:spcAft>
            </a:pPr>
            <a:r>
              <a:rPr lang="pt-BR" sz="2800">
                <a:ea typeface="Calibri"/>
                <a:cs typeface="Calibri"/>
              </a:rPr>
              <a:t>Interações Remotas Avançadas</a:t>
            </a:r>
          </a:p>
          <a:p>
            <a:pPr>
              <a:spcAft>
                <a:spcPts val="0"/>
              </a:spcAft>
            </a:pPr>
            <a:r>
              <a:rPr lang="pt-BR" sz="2800">
                <a:ea typeface="Calibri"/>
                <a:cs typeface="Calibri"/>
              </a:rPr>
              <a:t>Zonas de Segurança Invisíveis</a:t>
            </a:r>
          </a:p>
          <a:p>
            <a:pPr>
              <a:spcAft>
                <a:spcPts val="0"/>
              </a:spcAft>
            </a:pPr>
            <a:r>
              <a:rPr lang="en-US" sz="2800" err="1">
                <a:ea typeface="Calibri"/>
                <a:cs typeface="Calibri"/>
              </a:rPr>
              <a:t>Comunicação</a:t>
            </a:r>
            <a:r>
              <a:rPr lang="en-US" sz="2800">
                <a:ea typeface="Calibri"/>
                <a:cs typeface="Calibri"/>
              </a:rPr>
              <a:t> </a:t>
            </a:r>
            <a:r>
              <a:rPr lang="en-US" sz="2800" err="1">
                <a:ea typeface="Calibri"/>
                <a:cs typeface="Calibri"/>
              </a:rPr>
              <a:t>Espacial</a:t>
            </a:r>
            <a:endParaRPr lang="pt-BR" sz="2800" err="1">
              <a:ea typeface="Calibri"/>
              <a:cs typeface="Calibri"/>
            </a:endParaRPr>
          </a:p>
          <a:p>
            <a:pPr>
              <a:spcAft>
                <a:spcPts val="0"/>
              </a:spcAft>
            </a:pPr>
            <a:endParaRPr lang="en-US" sz="2800">
              <a:solidFill>
                <a:srgbClr val="18276C"/>
              </a:solidFill>
              <a:ea typeface="Calibri"/>
              <a:cs typeface="Calibri"/>
            </a:endParaRPr>
          </a:p>
          <a:p>
            <a:pPr>
              <a:spcAft>
                <a:spcPts val="0"/>
              </a:spcAft>
            </a:pPr>
            <a:r>
              <a:rPr lang="pt-BR" sz="2800">
                <a:ea typeface="Calibri"/>
                <a:cs typeface="Calibri"/>
              </a:rPr>
              <a:t>Desafio: Atender simultaneamente VAZÃO-LATÊNCIA-ROBUSTEZ</a:t>
            </a:r>
            <a:endParaRPr lang="en-US" sz="2800">
              <a:ea typeface="Calibri"/>
              <a:cs typeface="Calibri"/>
            </a:endParaRPr>
          </a:p>
          <a:p>
            <a:pPr>
              <a:spcAft>
                <a:spcPts val="0"/>
              </a:spcAft>
            </a:pPr>
            <a:endParaRPr lang="pt-BR">
              <a:ea typeface="Calibri"/>
              <a:cs typeface="Calibri"/>
            </a:endParaRPr>
          </a:p>
          <a:p>
            <a:pPr>
              <a:spcAft>
                <a:spcPts val="0"/>
              </a:spcAft>
            </a:pPr>
            <a:endParaRPr lang="pt-BR">
              <a:ea typeface="Calibri"/>
              <a:cs typeface="Calibri"/>
            </a:endParaRPr>
          </a:p>
          <a:p>
            <a:pPr marL="457200" indent="-457200">
              <a:spcAft>
                <a:spcPts val="0"/>
              </a:spcAft>
              <a:buFont typeface="Arial,Sans-Serif"/>
            </a:pPr>
            <a:endParaRPr lang="pt-BR">
              <a:ea typeface="Calibri"/>
              <a:cs typeface="Calibri"/>
            </a:endParaRPr>
          </a:p>
          <a:p>
            <a:endParaRPr lang="pt-BR">
              <a:ea typeface="Calibri"/>
              <a:cs typeface="Calibri"/>
            </a:endParaRPr>
          </a:p>
        </p:txBody>
      </p:sp>
      <p:graphicFrame>
        <p:nvGraphicFramePr>
          <p:cNvPr id="3" name="Tabela 2">
            <a:extLst>
              <a:ext uri="{FF2B5EF4-FFF2-40B4-BE49-F238E27FC236}">
                <a16:creationId xmlns:a16="http://schemas.microsoft.com/office/drawing/2014/main" id="{CF8758EE-26F8-810D-DC6C-90B219C7C14B}"/>
              </a:ext>
            </a:extLst>
          </p:cNvPr>
          <p:cNvGraphicFramePr>
            <a:graphicFrameLocks noGrp="1"/>
          </p:cNvGraphicFramePr>
          <p:nvPr>
            <p:extLst>
              <p:ext uri="{D42A27DB-BD31-4B8C-83A1-F6EECF244321}">
                <p14:modId xmlns:p14="http://schemas.microsoft.com/office/powerpoint/2010/main" val="1793292206"/>
              </p:ext>
            </p:extLst>
          </p:nvPr>
        </p:nvGraphicFramePr>
        <p:xfrm>
          <a:off x="6897076" y="732692"/>
          <a:ext cx="5024888" cy="5475491"/>
        </p:xfrm>
        <a:graphic>
          <a:graphicData uri="http://schemas.openxmlformats.org/drawingml/2006/table">
            <a:tbl>
              <a:tblPr bandRow="1">
                <a:tableStyleId>{D27102A9-8310-4765-A935-A1911B00CA55}</a:tableStyleId>
              </a:tblPr>
              <a:tblGrid>
                <a:gridCol w="2512444">
                  <a:extLst>
                    <a:ext uri="{9D8B030D-6E8A-4147-A177-3AD203B41FA5}">
                      <a16:colId xmlns:a16="http://schemas.microsoft.com/office/drawing/2014/main" val="2865682782"/>
                    </a:ext>
                  </a:extLst>
                </a:gridCol>
                <a:gridCol w="2512444">
                  <a:extLst>
                    <a:ext uri="{9D8B030D-6E8A-4147-A177-3AD203B41FA5}">
                      <a16:colId xmlns:a16="http://schemas.microsoft.com/office/drawing/2014/main" val="3435050318"/>
                    </a:ext>
                  </a:extLst>
                </a:gridCol>
              </a:tblGrid>
              <a:tr h="436343">
                <a:tc>
                  <a:txBody>
                    <a:bodyPr/>
                    <a:lstStyle/>
                    <a:p>
                      <a:pPr algn="ctr" fontAlgn="base">
                        <a:lnSpc>
                          <a:spcPts val="2175"/>
                        </a:lnSpc>
                        <a:buNone/>
                      </a:pPr>
                      <a:r>
                        <a:rPr lang="pt-BR" sz="2800" b="1" kern="1200" cap="all">
                          <a:ln w="3175" cmpd="sng">
                            <a:noFill/>
                          </a:ln>
                          <a:solidFill>
                            <a:schemeClr val="bg2"/>
                          </a:solidFill>
                          <a:effectLst/>
                          <a:latin typeface="+mj-lt"/>
                          <a:ea typeface="Calibri Light"/>
                          <a:cs typeface="Calibri Light"/>
                        </a:rPr>
                        <a:t>Requisito</a:t>
                      </a:r>
                    </a:p>
                  </a:txBody>
                  <a:tcPr/>
                </a:tc>
                <a:tc>
                  <a:txBody>
                    <a:bodyPr/>
                    <a:lstStyle/>
                    <a:p>
                      <a:pPr algn="ctr" fontAlgn="base">
                        <a:lnSpc>
                          <a:spcPts val="2175"/>
                        </a:lnSpc>
                        <a:buNone/>
                      </a:pPr>
                      <a:r>
                        <a:rPr lang="pt-BR" sz="2800" b="1" kern="1200" cap="all">
                          <a:ln w="3175" cmpd="sng">
                            <a:noFill/>
                          </a:ln>
                          <a:solidFill>
                            <a:schemeClr val="bg2"/>
                          </a:solidFill>
                          <a:effectLst/>
                          <a:latin typeface="+mj-lt"/>
                          <a:ea typeface="Calibri Light"/>
                          <a:cs typeface="Calibri Light"/>
                        </a:rPr>
                        <a:t>Valor</a:t>
                      </a:r>
                    </a:p>
                  </a:txBody>
                  <a:tcPr/>
                </a:tc>
                <a:extLst>
                  <a:ext uri="{0D108BD9-81ED-4DB2-BD59-A6C34878D82A}">
                    <a16:rowId xmlns:a16="http://schemas.microsoft.com/office/drawing/2014/main" val="1294319458"/>
                  </a:ext>
                </a:extLst>
              </a:tr>
              <a:tr h="436343">
                <a:tc>
                  <a:txBody>
                    <a:bodyPr/>
                    <a:lstStyle/>
                    <a:p>
                      <a:pPr algn="l" fontAlgn="base">
                        <a:lnSpc>
                          <a:spcPts val="2175"/>
                        </a:lnSpc>
                        <a:buNone/>
                      </a:pPr>
                      <a:r>
                        <a:rPr lang="pt-BR" sz="2000" kern="1200" cap="none">
                          <a:solidFill>
                            <a:schemeClr val="bg2"/>
                          </a:solidFill>
                          <a:effectLst/>
                          <a:latin typeface="+mn-lt"/>
                          <a:ea typeface="Calibri"/>
                          <a:cs typeface="Calibri"/>
                        </a:rPr>
                        <a:t>Capacidade de pico</a:t>
                      </a:r>
                    </a:p>
                  </a:txBody>
                  <a:tcPr/>
                </a:tc>
                <a:tc>
                  <a:txBody>
                    <a:bodyPr/>
                    <a:lstStyle/>
                    <a:p>
                      <a:pPr algn="l" fontAlgn="base">
                        <a:lnSpc>
                          <a:spcPts val="2175"/>
                        </a:lnSpc>
                        <a:buNone/>
                      </a:pPr>
                      <a:r>
                        <a:rPr lang="pt-BR" sz="2000" kern="1200" cap="none">
                          <a:solidFill>
                            <a:schemeClr val="bg2"/>
                          </a:solidFill>
                          <a:effectLst/>
                          <a:latin typeface="+mn-lt"/>
                          <a:ea typeface="Calibri"/>
                          <a:cs typeface="Calibri"/>
                        </a:rPr>
                        <a:t>1 </a:t>
                      </a:r>
                      <a:r>
                        <a:rPr lang="pt-BR" sz="2000" kern="1200" cap="none" err="1">
                          <a:solidFill>
                            <a:schemeClr val="bg2"/>
                          </a:solidFill>
                          <a:effectLst/>
                          <a:latin typeface="+mn-lt"/>
                          <a:ea typeface="Calibri"/>
                          <a:cs typeface="Calibri"/>
                        </a:rPr>
                        <a:t>Tbps</a:t>
                      </a:r>
                      <a:endParaRPr lang="pt-BR" sz="2000" kern="1200" cap="none">
                        <a:solidFill>
                          <a:schemeClr val="bg2"/>
                        </a:solidFill>
                        <a:effectLst/>
                        <a:latin typeface="+mn-lt"/>
                        <a:ea typeface="Calibri"/>
                        <a:cs typeface="Calibri"/>
                      </a:endParaRPr>
                    </a:p>
                  </a:txBody>
                  <a:tcPr/>
                </a:tc>
                <a:extLst>
                  <a:ext uri="{0D108BD9-81ED-4DB2-BD59-A6C34878D82A}">
                    <a16:rowId xmlns:a16="http://schemas.microsoft.com/office/drawing/2014/main" val="783103374"/>
                  </a:ext>
                </a:extLst>
              </a:tr>
              <a:tr h="436343">
                <a:tc>
                  <a:txBody>
                    <a:bodyPr/>
                    <a:lstStyle/>
                    <a:p>
                      <a:pPr algn="l" fontAlgn="base">
                        <a:lnSpc>
                          <a:spcPts val="2175"/>
                        </a:lnSpc>
                        <a:buNone/>
                      </a:pPr>
                      <a:r>
                        <a:rPr lang="pt-BR" sz="2000" kern="1200" cap="none">
                          <a:solidFill>
                            <a:schemeClr val="bg2"/>
                          </a:solidFill>
                          <a:effectLst/>
                          <a:latin typeface="+mn-lt"/>
                          <a:ea typeface="Calibri"/>
                          <a:cs typeface="Calibri"/>
                        </a:rPr>
                        <a:t>Taxa por usuário</a:t>
                      </a:r>
                    </a:p>
                  </a:txBody>
                  <a:tcPr/>
                </a:tc>
                <a:tc>
                  <a:txBody>
                    <a:bodyPr/>
                    <a:lstStyle/>
                    <a:p>
                      <a:pPr algn="l" fontAlgn="base">
                        <a:lnSpc>
                          <a:spcPts val="2175"/>
                        </a:lnSpc>
                        <a:buNone/>
                      </a:pPr>
                      <a:r>
                        <a:rPr lang="pt-BR" sz="2000" kern="1200" cap="none">
                          <a:solidFill>
                            <a:schemeClr val="bg2"/>
                          </a:solidFill>
                          <a:effectLst/>
                          <a:latin typeface="+mn-lt"/>
                          <a:ea typeface="Calibri"/>
                          <a:cs typeface="Calibri"/>
                        </a:rPr>
                        <a:t>Até 100 Gbps</a:t>
                      </a:r>
                    </a:p>
                  </a:txBody>
                  <a:tcPr/>
                </a:tc>
                <a:extLst>
                  <a:ext uri="{0D108BD9-81ED-4DB2-BD59-A6C34878D82A}">
                    <a16:rowId xmlns:a16="http://schemas.microsoft.com/office/drawing/2014/main" val="2954474557"/>
                  </a:ext>
                </a:extLst>
              </a:tr>
              <a:tr h="436343">
                <a:tc>
                  <a:txBody>
                    <a:bodyPr/>
                    <a:lstStyle/>
                    <a:p>
                      <a:pPr algn="l" fontAlgn="base">
                        <a:lnSpc>
                          <a:spcPts val="2175"/>
                        </a:lnSpc>
                        <a:buNone/>
                      </a:pPr>
                      <a:r>
                        <a:rPr lang="pt-BR" sz="2000" kern="1200" cap="none">
                          <a:solidFill>
                            <a:schemeClr val="bg2"/>
                          </a:solidFill>
                          <a:effectLst/>
                          <a:latin typeface="+mn-lt"/>
                          <a:ea typeface="Calibri"/>
                          <a:cs typeface="Calibri"/>
                        </a:rPr>
                        <a:t>Latência Fim-a-Fim</a:t>
                      </a:r>
                    </a:p>
                  </a:txBody>
                  <a:tcPr/>
                </a:tc>
                <a:tc>
                  <a:txBody>
                    <a:bodyPr/>
                    <a:lstStyle/>
                    <a:p>
                      <a:pPr algn="l" fontAlgn="base">
                        <a:lnSpc>
                          <a:spcPts val="2175"/>
                        </a:lnSpc>
                        <a:buNone/>
                      </a:pPr>
                      <a:r>
                        <a:rPr lang="pt-BR" sz="2000" kern="1200" cap="none">
                          <a:solidFill>
                            <a:schemeClr val="bg2"/>
                          </a:solidFill>
                          <a:effectLst/>
                          <a:latin typeface="+mn-lt"/>
                          <a:ea typeface="Calibri"/>
                          <a:cs typeface="Calibri"/>
                        </a:rPr>
                        <a:t>&lt; 1 </a:t>
                      </a:r>
                      <a:r>
                        <a:rPr lang="pt-BR" sz="2000" kern="1200" cap="none" err="1">
                          <a:solidFill>
                            <a:schemeClr val="bg2"/>
                          </a:solidFill>
                          <a:effectLst/>
                          <a:latin typeface="+mn-lt"/>
                          <a:ea typeface="Calibri"/>
                          <a:cs typeface="Calibri"/>
                        </a:rPr>
                        <a:t>ms</a:t>
                      </a:r>
                      <a:endParaRPr lang="pt-BR" sz="2000" kern="1200" cap="none">
                        <a:solidFill>
                          <a:schemeClr val="bg2"/>
                        </a:solidFill>
                        <a:effectLst/>
                        <a:latin typeface="+mn-lt"/>
                        <a:ea typeface="Calibri"/>
                        <a:cs typeface="Calibri"/>
                      </a:endParaRPr>
                    </a:p>
                  </a:txBody>
                  <a:tcPr/>
                </a:tc>
                <a:extLst>
                  <a:ext uri="{0D108BD9-81ED-4DB2-BD59-A6C34878D82A}">
                    <a16:rowId xmlns:a16="http://schemas.microsoft.com/office/drawing/2014/main" val="2403229573"/>
                  </a:ext>
                </a:extLst>
              </a:tr>
              <a:tr h="485928">
                <a:tc>
                  <a:txBody>
                    <a:bodyPr/>
                    <a:lstStyle/>
                    <a:p>
                      <a:pPr algn="l" fontAlgn="base">
                        <a:lnSpc>
                          <a:spcPts val="2175"/>
                        </a:lnSpc>
                        <a:buNone/>
                      </a:pPr>
                      <a:r>
                        <a:rPr lang="pt-BR" sz="2000" kern="1200" cap="none">
                          <a:solidFill>
                            <a:schemeClr val="bg2"/>
                          </a:solidFill>
                          <a:effectLst/>
                          <a:latin typeface="+mn-lt"/>
                          <a:ea typeface="Calibri"/>
                          <a:cs typeface="Calibri"/>
                        </a:rPr>
                        <a:t>Confiabilidade</a:t>
                      </a:r>
                    </a:p>
                  </a:txBody>
                  <a:tcPr/>
                </a:tc>
                <a:tc>
                  <a:txBody>
                    <a:bodyPr/>
                    <a:lstStyle/>
                    <a:p>
                      <a:pPr algn="l" fontAlgn="base">
                        <a:lnSpc>
                          <a:spcPts val="2175"/>
                        </a:lnSpc>
                        <a:buNone/>
                      </a:pPr>
                      <a:r>
                        <a:rPr lang="pt-BR" sz="2000" kern="1200" cap="none">
                          <a:solidFill>
                            <a:schemeClr val="bg2"/>
                          </a:solidFill>
                          <a:effectLst/>
                          <a:latin typeface="+mn-lt"/>
                          <a:ea typeface="Calibri"/>
                          <a:cs typeface="Calibri"/>
                        </a:rPr>
                        <a:t>(1-10-7) à (1-10-9)</a:t>
                      </a:r>
                    </a:p>
                  </a:txBody>
                  <a:tcPr/>
                </a:tc>
                <a:extLst>
                  <a:ext uri="{0D108BD9-81ED-4DB2-BD59-A6C34878D82A}">
                    <a16:rowId xmlns:a16="http://schemas.microsoft.com/office/drawing/2014/main" val="1551189130"/>
                  </a:ext>
                </a:extLst>
              </a:tr>
              <a:tr h="436343">
                <a:tc>
                  <a:txBody>
                    <a:bodyPr/>
                    <a:lstStyle/>
                    <a:p>
                      <a:pPr algn="l" fontAlgn="base">
                        <a:lnSpc>
                          <a:spcPts val="2175"/>
                        </a:lnSpc>
                        <a:buNone/>
                      </a:pPr>
                      <a:r>
                        <a:rPr lang="pt-BR" sz="2000" kern="1200" cap="none">
                          <a:solidFill>
                            <a:schemeClr val="bg2"/>
                          </a:solidFill>
                          <a:effectLst/>
                          <a:latin typeface="+mn-lt"/>
                          <a:ea typeface="Calibri"/>
                          <a:cs typeface="Calibri"/>
                        </a:rPr>
                        <a:t>Eficiência espectral</a:t>
                      </a:r>
                    </a:p>
                  </a:txBody>
                  <a:tcPr/>
                </a:tc>
                <a:tc>
                  <a:txBody>
                    <a:bodyPr/>
                    <a:lstStyle/>
                    <a:p>
                      <a:pPr algn="l" fontAlgn="base">
                        <a:lnSpc>
                          <a:spcPts val="2175"/>
                        </a:lnSpc>
                        <a:buNone/>
                      </a:pPr>
                      <a:r>
                        <a:rPr lang="pt-BR" sz="2000" kern="1200" cap="none">
                          <a:solidFill>
                            <a:schemeClr val="bg2"/>
                          </a:solidFill>
                          <a:effectLst/>
                          <a:latin typeface="+mn-lt"/>
                          <a:ea typeface="Calibri"/>
                          <a:cs typeface="Calibri"/>
                        </a:rPr>
                        <a:t>10 x 4G</a:t>
                      </a:r>
                    </a:p>
                  </a:txBody>
                  <a:tcPr/>
                </a:tc>
                <a:extLst>
                  <a:ext uri="{0D108BD9-81ED-4DB2-BD59-A6C34878D82A}">
                    <a16:rowId xmlns:a16="http://schemas.microsoft.com/office/drawing/2014/main" val="544421363"/>
                  </a:ext>
                </a:extLst>
              </a:tr>
              <a:tr h="604930">
                <a:tc>
                  <a:txBody>
                    <a:bodyPr/>
                    <a:lstStyle/>
                    <a:p>
                      <a:pPr algn="l" fontAlgn="base">
                        <a:lnSpc>
                          <a:spcPts val="2175"/>
                        </a:lnSpc>
                        <a:buNone/>
                      </a:pPr>
                      <a:r>
                        <a:rPr lang="pt-BR" sz="2000" kern="1200" cap="none">
                          <a:solidFill>
                            <a:schemeClr val="bg2"/>
                          </a:solidFill>
                          <a:effectLst/>
                          <a:latin typeface="+mn-lt"/>
                          <a:ea typeface="Calibri"/>
                          <a:cs typeface="Calibri"/>
                        </a:rPr>
                        <a:t>Economia de Energia</a:t>
                      </a:r>
                    </a:p>
                  </a:txBody>
                  <a:tcPr/>
                </a:tc>
                <a:tc>
                  <a:txBody>
                    <a:bodyPr/>
                    <a:lstStyle/>
                    <a:p>
                      <a:pPr algn="l" fontAlgn="base">
                        <a:lnSpc>
                          <a:spcPts val="2175"/>
                        </a:lnSpc>
                        <a:buNone/>
                      </a:pPr>
                      <a:r>
                        <a:rPr lang="pt-BR" sz="2000" kern="1200" cap="none">
                          <a:solidFill>
                            <a:schemeClr val="bg2"/>
                          </a:solidFill>
                          <a:effectLst/>
                          <a:latin typeface="+mn-lt"/>
                          <a:ea typeface="Calibri"/>
                          <a:cs typeface="Calibri"/>
                        </a:rPr>
                        <a:t>Até 20 anos com 1 bateria</a:t>
                      </a:r>
                    </a:p>
                  </a:txBody>
                  <a:tcPr/>
                </a:tc>
                <a:extLst>
                  <a:ext uri="{0D108BD9-81ED-4DB2-BD59-A6C34878D82A}">
                    <a16:rowId xmlns:a16="http://schemas.microsoft.com/office/drawing/2014/main" val="55948016"/>
                  </a:ext>
                </a:extLst>
              </a:tr>
              <a:tr h="753684">
                <a:tc>
                  <a:txBody>
                    <a:bodyPr/>
                    <a:lstStyle/>
                    <a:p>
                      <a:pPr algn="l" fontAlgn="base">
                        <a:lnSpc>
                          <a:spcPts val="2175"/>
                        </a:lnSpc>
                        <a:buNone/>
                      </a:pPr>
                      <a:r>
                        <a:rPr lang="pt-BR" sz="2000" kern="1200" cap="none">
                          <a:solidFill>
                            <a:schemeClr val="bg2"/>
                          </a:solidFill>
                          <a:effectLst/>
                          <a:latin typeface="+mn-lt"/>
                          <a:ea typeface="Calibri"/>
                          <a:cs typeface="Calibri"/>
                        </a:rPr>
                        <a:t>Número de modos de operação por site</a:t>
                      </a:r>
                    </a:p>
                  </a:txBody>
                  <a:tcPr/>
                </a:tc>
                <a:tc>
                  <a:txBody>
                    <a:bodyPr/>
                    <a:lstStyle/>
                    <a:p>
                      <a:pPr algn="l" fontAlgn="base">
                        <a:lnSpc>
                          <a:spcPts val="2175"/>
                        </a:lnSpc>
                        <a:buNone/>
                      </a:pPr>
                      <a:r>
                        <a:rPr lang="pt-BR" sz="2000" kern="1200" cap="none">
                          <a:solidFill>
                            <a:schemeClr val="bg2"/>
                          </a:solidFill>
                          <a:effectLst/>
                          <a:latin typeface="+mn-lt"/>
                          <a:ea typeface="Calibri"/>
                          <a:cs typeface="Calibri"/>
                        </a:rPr>
                        <a:t>104</a:t>
                      </a:r>
                    </a:p>
                  </a:txBody>
                  <a:tcPr/>
                </a:tc>
                <a:extLst>
                  <a:ext uri="{0D108BD9-81ED-4DB2-BD59-A6C34878D82A}">
                    <a16:rowId xmlns:a16="http://schemas.microsoft.com/office/drawing/2014/main" val="2002964267"/>
                  </a:ext>
                </a:extLst>
              </a:tr>
              <a:tr h="604930">
                <a:tc>
                  <a:txBody>
                    <a:bodyPr/>
                    <a:lstStyle/>
                    <a:p>
                      <a:pPr algn="l" fontAlgn="base">
                        <a:lnSpc>
                          <a:spcPts val="2175"/>
                        </a:lnSpc>
                        <a:buNone/>
                      </a:pPr>
                      <a:r>
                        <a:rPr lang="pt-BR" sz="2000" kern="1200" cap="none">
                          <a:solidFill>
                            <a:schemeClr val="bg2"/>
                          </a:solidFill>
                          <a:effectLst/>
                          <a:latin typeface="+mn-lt"/>
                          <a:ea typeface="Calibri"/>
                          <a:cs typeface="Calibri"/>
                        </a:rPr>
                        <a:t>Número de dispositivos</a:t>
                      </a:r>
                    </a:p>
                  </a:txBody>
                  <a:tcPr/>
                </a:tc>
                <a:tc>
                  <a:txBody>
                    <a:bodyPr/>
                    <a:lstStyle/>
                    <a:p>
                      <a:pPr algn="l" fontAlgn="base">
                        <a:lnSpc>
                          <a:spcPts val="2175"/>
                        </a:lnSpc>
                        <a:buNone/>
                      </a:pPr>
                      <a:r>
                        <a:rPr lang="pt-BR" sz="2000" kern="1200" cap="none">
                          <a:solidFill>
                            <a:schemeClr val="bg2"/>
                          </a:solidFill>
                          <a:effectLst/>
                          <a:latin typeface="+mn-lt"/>
                          <a:ea typeface="Calibri"/>
                          <a:cs typeface="Calibri"/>
                        </a:rPr>
                        <a:t>100/m3 ou 107/km2</a:t>
                      </a:r>
                    </a:p>
                  </a:txBody>
                  <a:tcPr/>
                </a:tc>
                <a:extLst>
                  <a:ext uri="{0D108BD9-81ED-4DB2-BD59-A6C34878D82A}">
                    <a16:rowId xmlns:a16="http://schemas.microsoft.com/office/drawing/2014/main" val="2002295705"/>
                  </a:ext>
                </a:extLst>
              </a:tr>
              <a:tr h="753684">
                <a:tc>
                  <a:txBody>
                    <a:bodyPr/>
                    <a:lstStyle/>
                    <a:p>
                      <a:pPr algn="l" fontAlgn="base">
                        <a:lnSpc>
                          <a:spcPts val="2175"/>
                        </a:lnSpc>
                        <a:buNone/>
                      </a:pPr>
                      <a:r>
                        <a:rPr lang="pt-BR" sz="2000" kern="1200" cap="none">
                          <a:solidFill>
                            <a:schemeClr val="bg2"/>
                          </a:solidFill>
                          <a:effectLst/>
                          <a:latin typeface="+mn-lt"/>
                          <a:ea typeface="Calibri"/>
                          <a:cs typeface="Calibri"/>
                        </a:rPr>
                        <a:t>Precisão da localização</a:t>
                      </a:r>
                    </a:p>
                  </a:txBody>
                  <a:tcPr/>
                </a:tc>
                <a:tc>
                  <a:txBody>
                    <a:bodyPr/>
                    <a:lstStyle/>
                    <a:p>
                      <a:pPr algn="l" fontAlgn="base">
                        <a:lnSpc>
                          <a:spcPts val="2175"/>
                        </a:lnSpc>
                        <a:buNone/>
                      </a:pPr>
                      <a:r>
                        <a:rPr lang="pt-BR" sz="2000" kern="1200" cap="none">
                          <a:solidFill>
                            <a:schemeClr val="bg2"/>
                          </a:solidFill>
                          <a:effectLst/>
                          <a:latin typeface="+mn-lt"/>
                          <a:ea typeface="Calibri"/>
                          <a:cs typeface="Calibri"/>
                        </a:rPr>
                        <a:t>1 cm (indoor) à 100 cm (outdoor)</a:t>
                      </a:r>
                    </a:p>
                  </a:txBody>
                  <a:tcPr/>
                </a:tc>
                <a:extLst>
                  <a:ext uri="{0D108BD9-81ED-4DB2-BD59-A6C34878D82A}">
                    <a16:rowId xmlns:a16="http://schemas.microsoft.com/office/drawing/2014/main" val="4290845606"/>
                  </a:ext>
                </a:extLst>
              </a:tr>
            </a:tbl>
          </a:graphicData>
        </a:graphic>
      </p:graphicFrame>
    </p:spTree>
    <p:extLst>
      <p:ext uri="{BB962C8B-B14F-4D97-AF65-F5344CB8AC3E}">
        <p14:creationId xmlns:p14="http://schemas.microsoft.com/office/powerpoint/2010/main" val="1506038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2EEAA-7896-043E-0099-EB6F887A10E3}"/>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BA71D790-E8B7-00D7-D4AA-51E838EBD0A1}"/>
              </a:ext>
            </a:extLst>
          </p:cNvPr>
          <p:cNvSpPr>
            <a:spLocks noGrp="1"/>
          </p:cNvSpPr>
          <p:nvPr>
            <p:ph type="title"/>
          </p:nvPr>
        </p:nvSpPr>
        <p:spPr>
          <a:xfrm>
            <a:off x="735483" y="3908"/>
            <a:ext cx="9837512" cy="1456267"/>
          </a:xfrm>
        </p:spPr>
        <p:txBody>
          <a:bodyPr/>
          <a:lstStyle/>
          <a:p>
            <a:r>
              <a:rPr lang="pt-BR">
                <a:ea typeface="Calibri Light"/>
                <a:cs typeface="Calibri Light"/>
              </a:rPr>
              <a:t>Tecnologias habilitadores promissoras</a:t>
            </a:r>
            <a:endParaRPr lang="pt-BR"/>
          </a:p>
        </p:txBody>
      </p:sp>
      <p:sp>
        <p:nvSpPr>
          <p:cNvPr id="5" name="Espaço Reservado para Conteúdo 4">
            <a:extLst>
              <a:ext uri="{FF2B5EF4-FFF2-40B4-BE49-F238E27FC236}">
                <a16:creationId xmlns:a16="http://schemas.microsoft.com/office/drawing/2014/main" id="{CA6CF5E0-55DC-91CD-C7B9-AD86A9DBF4BC}"/>
              </a:ext>
            </a:extLst>
          </p:cNvPr>
          <p:cNvSpPr>
            <a:spLocks noGrp="1"/>
          </p:cNvSpPr>
          <p:nvPr>
            <p:ph idx="1"/>
          </p:nvPr>
        </p:nvSpPr>
        <p:spPr>
          <a:xfrm>
            <a:off x="6616561" y="2493760"/>
            <a:ext cx="2930667" cy="659747"/>
          </a:xfrm>
        </p:spPr>
        <p:txBody>
          <a:bodyPr>
            <a:normAutofit fontScale="70000" lnSpcReduction="20000"/>
          </a:bodyPr>
          <a:lstStyle/>
          <a:p>
            <a:pPr marL="0" indent="0" algn="ctr">
              <a:spcAft>
                <a:spcPts val="0"/>
              </a:spcAft>
              <a:buNone/>
            </a:pPr>
            <a:r>
              <a:rPr lang="pt-BR" sz="2800">
                <a:ea typeface="Calibri"/>
                <a:cs typeface="Calibri"/>
              </a:rPr>
              <a:t>Energia sem fio </a:t>
            </a:r>
            <a:endParaRPr lang="pt-BR" sz="2800" i="1">
              <a:ea typeface="Calibri"/>
              <a:cs typeface="Calibri"/>
            </a:endParaRPr>
          </a:p>
          <a:p>
            <a:pPr marL="0" indent="0" algn="ctr">
              <a:spcAft>
                <a:spcPts val="0"/>
              </a:spcAft>
              <a:buNone/>
            </a:pPr>
            <a:r>
              <a:rPr lang="pt-BR" sz="2800">
                <a:ea typeface="Calibri"/>
                <a:cs typeface="Calibri"/>
              </a:rPr>
              <a:t>(</a:t>
            </a:r>
            <a:r>
              <a:rPr lang="pt-BR" sz="2800" i="1">
                <a:ea typeface="Calibri"/>
                <a:cs typeface="Calibri"/>
              </a:rPr>
              <a:t>Wireless Power </a:t>
            </a:r>
            <a:r>
              <a:rPr lang="pt-BR" sz="2800" i="1" err="1">
                <a:ea typeface="Calibri"/>
                <a:cs typeface="Calibri"/>
              </a:rPr>
              <a:t>Transfer</a:t>
            </a:r>
            <a:r>
              <a:rPr lang="pt-BR" sz="2800">
                <a:ea typeface="Calibri"/>
                <a:cs typeface="Calibri"/>
              </a:rPr>
              <a:t>)</a:t>
            </a:r>
            <a:endParaRPr lang="pt-BR" sz="2800" i="1">
              <a:ea typeface="Calibri"/>
              <a:cs typeface="Calibri"/>
            </a:endParaRPr>
          </a:p>
        </p:txBody>
      </p:sp>
      <p:sp>
        <p:nvSpPr>
          <p:cNvPr id="3" name="CaixaDeTexto 2">
            <a:extLst>
              <a:ext uri="{FF2B5EF4-FFF2-40B4-BE49-F238E27FC236}">
                <a16:creationId xmlns:a16="http://schemas.microsoft.com/office/drawing/2014/main" id="{428943CD-0804-D0F2-94A1-935284E79034}"/>
              </a:ext>
            </a:extLst>
          </p:cNvPr>
          <p:cNvSpPr txBox="1"/>
          <p:nvPr/>
        </p:nvSpPr>
        <p:spPr>
          <a:xfrm>
            <a:off x="886558" y="2621410"/>
            <a:ext cx="24406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err="1">
                <a:solidFill>
                  <a:schemeClr val="bg2"/>
                </a:solidFill>
                <a:ea typeface="Calibri"/>
                <a:cs typeface="Calibri"/>
              </a:rPr>
              <a:t>THz</a:t>
            </a:r>
            <a:r>
              <a:rPr lang="pt-BR" sz="2000">
                <a:solidFill>
                  <a:schemeClr val="bg2"/>
                </a:solidFill>
                <a:ea typeface="Calibri"/>
                <a:cs typeface="Calibri"/>
              </a:rPr>
              <a:t> </a:t>
            </a:r>
            <a:r>
              <a:rPr lang="pt-BR" sz="2000" i="1">
                <a:solidFill>
                  <a:schemeClr val="bg2"/>
                </a:solidFill>
                <a:ea typeface="Calibri"/>
                <a:cs typeface="Calibri"/>
              </a:rPr>
              <a:t>Communications</a:t>
            </a:r>
          </a:p>
        </p:txBody>
      </p:sp>
      <p:sp>
        <p:nvSpPr>
          <p:cNvPr id="6" name="CaixaDeTexto 5">
            <a:extLst>
              <a:ext uri="{FF2B5EF4-FFF2-40B4-BE49-F238E27FC236}">
                <a16:creationId xmlns:a16="http://schemas.microsoft.com/office/drawing/2014/main" id="{293FC34C-3420-5156-B45A-3061B63AAEAD}"/>
              </a:ext>
            </a:extLst>
          </p:cNvPr>
          <p:cNvSpPr txBox="1"/>
          <p:nvPr/>
        </p:nvSpPr>
        <p:spPr>
          <a:xfrm>
            <a:off x="4042833" y="2465917"/>
            <a:ext cx="17096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a:solidFill>
                  <a:srgbClr val="18276C"/>
                </a:solidFill>
                <a:ea typeface="Calibri"/>
                <a:cs typeface="Calibri"/>
              </a:rPr>
              <a:t>Inteligência Artificial </a:t>
            </a:r>
            <a:endParaRPr lang="pt-BR" sz="2000">
              <a:ea typeface="Calibri" panose="020F0502020204030204"/>
              <a:cs typeface="Calibri" panose="020F0502020204030204"/>
            </a:endParaRPr>
          </a:p>
        </p:txBody>
      </p:sp>
      <p:sp>
        <p:nvSpPr>
          <p:cNvPr id="7" name="CaixaDeTexto 6">
            <a:extLst>
              <a:ext uri="{FF2B5EF4-FFF2-40B4-BE49-F238E27FC236}">
                <a16:creationId xmlns:a16="http://schemas.microsoft.com/office/drawing/2014/main" id="{F32AB3E1-8E7C-D609-B3AC-87A28E04966B}"/>
              </a:ext>
            </a:extLst>
          </p:cNvPr>
          <p:cNvSpPr txBox="1"/>
          <p:nvPr/>
        </p:nvSpPr>
        <p:spPr>
          <a:xfrm>
            <a:off x="1406771" y="4828443"/>
            <a:ext cx="13888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a:solidFill>
                  <a:srgbClr val="18276C"/>
                </a:solidFill>
                <a:ea typeface="Calibri"/>
                <a:cs typeface="Calibri"/>
              </a:rPr>
              <a:t>Materiais Inteligentes</a:t>
            </a:r>
            <a:endParaRPr lang="pt-BR" sz="2000">
              <a:ea typeface="Calibri"/>
              <a:cs typeface="Calibri"/>
            </a:endParaRPr>
          </a:p>
        </p:txBody>
      </p:sp>
      <p:sp>
        <p:nvSpPr>
          <p:cNvPr id="8" name="CaixaDeTexto 7">
            <a:extLst>
              <a:ext uri="{FF2B5EF4-FFF2-40B4-BE49-F238E27FC236}">
                <a16:creationId xmlns:a16="http://schemas.microsoft.com/office/drawing/2014/main" id="{3A2F6E32-481D-3E06-5FEB-23A6D0B48DA8}"/>
              </a:ext>
            </a:extLst>
          </p:cNvPr>
          <p:cNvSpPr txBox="1"/>
          <p:nvPr/>
        </p:nvSpPr>
        <p:spPr>
          <a:xfrm>
            <a:off x="3931300" y="4915550"/>
            <a:ext cx="192535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a:solidFill>
                  <a:srgbClr val="18276C"/>
                </a:solidFill>
                <a:ea typeface="Calibri"/>
                <a:cs typeface="Calibri"/>
              </a:rPr>
              <a:t>Comunicação óptica sem fio</a:t>
            </a:r>
            <a:endParaRPr lang="pt-BR" sz="2000">
              <a:ea typeface="Calibri" panose="020F0502020204030204"/>
              <a:cs typeface="Calibri" panose="020F0502020204030204"/>
            </a:endParaRPr>
          </a:p>
        </p:txBody>
      </p:sp>
      <p:sp>
        <p:nvSpPr>
          <p:cNvPr id="9" name="CaixaDeTexto 8">
            <a:extLst>
              <a:ext uri="{FF2B5EF4-FFF2-40B4-BE49-F238E27FC236}">
                <a16:creationId xmlns:a16="http://schemas.microsoft.com/office/drawing/2014/main" id="{BAE1C1B8-CBAB-D6EC-F638-F16364F195EF}"/>
              </a:ext>
            </a:extLst>
          </p:cNvPr>
          <p:cNvSpPr txBox="1"/>
          <p:nvPr/>
        </p:nvSpPr>
        <p:spPr>
          <a:xfrm>
            <a:off x="10176282" y="4821929"/>
            <a:ext cx="137257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a:solidFill>
                  <a:srgbClr val="18276C"/>
                </a:solidFill>
                <a:ea typeface="Calibri"/>
                <a:cs typeface="Calibri"/>
              </a:rPr>
              <a:t>Redes Não Terrestres </a:t>
            </a:r>
            <a:endParaRPr lang="pt-BR" sz="2000">
              <a:ea typeface="Calibri"/>
              <a:cs typeface="Calibri"/>
            </a:endParaRPr>
          </a:p>
        </p:txBody>
      </p:sp>
      <p:sp>
        <p:nvSpPr>
          <p:cNvPr id="10" name="CaixaDeTexto 9">
            <a:extLst>
              <a:ext uri="{FF2B5EF4-FFF2-40B4-BE49-F238E27FC236}">
                <a16:creationId xmlns:a16="http://schemas.microsoft.com/office/drawing/2014/main" id="{FCF1D918-F4CD-B0C0-D4C4-E9A5F9F953A5}"/>
              </a:ext>
            </a:extLst>
          </p:cNvPr>
          <p:cNvSpPr txBox="1"/>
          <p:nvPr/>
        </p:nvSpPr>
        <p:spPr>
          <a:xfrm>
            <a:off x="9848198" y="2459403"/>
            <a:ext cx="2034443" cy="727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a:solidFill>
                  <a:srgbClr val="18276C"/>
                </a:solidFill>
                <a:ea typeface="Calibri"/>
                <a:cs typeface="Calibri"/>
              </a:rPr>
              <a:t>Computação em borda</a:t>
            </a:r>
            <a:endParaRPr lang="pt-BR" sz="2000">
              <a:ea typeface="Calibri"/>
              <a:cs typeface="Calibri"/>
            </a:endParaRPr>
          </a:p>
        </p:txBody>
      </p:sp>
      <p:sp>
        <p:nvSpPr>
          <p:cNvPr id="11" name="CaixaDeTexto 10">
            <a:extLst>
              <a:ext uri="{FF2B5EF4-FFF2-40B4-BE49-F238E27FC236}">
                <a16:creationId xmlns:a16="http://schemas.microsoft.com/office/drawing/2014/main" id="{6BE06B67-2ED7-D1FD-A18A-4A2FDFB06846}"/>
              </a:ext>
            </a:extLst>
          </p:cNvPr>
          <p:cNvSpPr txBox="1"/>
          <p:nvPr/>
        </p:nvSpPr>
        <p:spPr>
          <a:xfrm>
            <a:off x="6524217" y="4822743"/>
            <a:ext cx="31220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a:solidFill>
                  <a:srgbClr val="18276C"/>
                </a:solidFill>
                <a:ea typeface="Calibri"/>
                <a:cs typeface="Calibri"/>
              </a:rPr>
              <a:t>Computação quântica e criptografia pós-quântica</a:t>
            </a:r>
            <a:endParaRPr lang="pt-BR" sz="2000">
              <a:ea typeface="Calibri" panose="020F0502020204030204"/>
              <a:cs typeface="Calibri" panose="020F0502020204030204"/>
            </a:endParaRPr>
          </a:p>
        </p:txBody>
      </p:sp>
      <p:pic>
        <p:nvPicPr>
          <p:cNvPr id="13" name="Gráfico 12" descr="Antena parabólica com preenchimento sólido">
            <a:extLst>
              <a:ext uri="{FF2B5EF4-FFF2-40B4-BE49-F238E27FC236}">
                <a16:creationId xmlns:a16="http://schemas.microsoft.com/office/drawing/2014/main" id="{008DE65A-A000-EB87-0DCA-3C49AE26CA2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08627" y="4008152"/>
            <a:ext cx="914400" cy="914400"/>
          </a:xfrm>
          <a:prstGeom prst="rect">
            <a:avLst/>
          </a:prstGeom>
        </p:spPr>
      </p:pic>
      <p:pic>
        <p:nvPicPr>
          <p:cNvPr id="14" name="Gráfico 13" descr="Torre de Celular com preenchimento sólido">
            <a:extLst>
              <a:ext uri="{FF2B5EF4-FFF2-40B4-BE49-F238E27FC236}">
                <a16:creationId xmlns:a16="http://schemas.microsoft.com/office/drawing/2014/main" id="{043FFD18-4789-AC5D-46CB-C14D42C4ABA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648883" y="1585383"/>
            <a:ext cx="914400" cy="914400"/>
          </a:xfrm>
          <a:prstGeom prst="rect">
            <a:avLst/>
          </a:prstGeom>
        </p:spPr>
      </p:pic>
      <p:pic>
        <p:nvPicPr>
          <p:cNvPr id="15" name="Gráfico 14" descr="Átomo com preenchimento sólido">
            <a:extLst>
              <a:ext uri="{FF2B5EF4-FFF2-40B4-BE49-F238E27FC236}">
                <a16:creationId xmlns:a16="http://schemas.microsoft.com/office/drawing/2014/main" id="{FF21B53E-6787-5A96-D6DC-B30D5C65E2D7}"/>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442883" y="1585384"/>
            <a:ext cx="914400" cy="914400"/>
          </a:xfrm>
          <a:prstGeom prst="rect">
            <a:avLst/>
          </a:prstGeom>
        </p:spPr>
      </p:pic>
      <p:pic>
        <p:nvPicPr>
          <p:cNvPr id="16" name="Gráfico 15" descr="Painéis solares estrutura de tópicos">
            <a:extLst>
              <a:ext uri="{FF2B5EF4-FFF2-40B4-BE49-F238E27FC236}">
                <a16:creationId xmlns:a16="http://schemas.microsoft.com/office/drawing/2014/main" id="{E36343BB-7059-C58D-34C3-2FAF46E5915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648883" y="3913717"/>
            <a:ext cx="914400" cy="914400"/>
          </a:xfrm>
          <a:prstGeom prst="rect">
            <a:avLst/>
          </a:prstGeom>
        </p:spPr>
      </p:pic>
      <p:pic>
        <p:nvPicPr>
          <p:cNvPr id="19" name="Gráfico 18" descr="Internet das Coisas estrutura de tópicos">
            <a:extLst>
              <a:ext uri="{FF2B5EF4-FFF2-40B4-BE49-F238E27FC236}">
                <a16:creationId xmlns:a16="http://schemas.microsoft.com/office/drawing/2014/main" id="{6E0CE08A-B712-9159-DAAA-9709BBF4626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411883" y="1585384"/>
            <a:ext cx="914400" cy="914400"/>
          </a:xfrm>
          <a:prstGeom prst="rect">
            <a:avLst/>
          </a:prstGeom>
        </p:spPr>
      </p:pic>
      <p:pic>
        <p:nvPicPr>
          <p:cNvPr id="20" name="Gráfico 19" descr="Bloqueio com preenchimento sólido">
            <a:extLst>
              <a:ext uri="{FF2B5EF4-FFF2-40B4-BE49-F238E27FC236}">
                <a16:creationId xmlns:a16="http://schemas.microsoft.com/office/drawing/2014/main" id="{9DB43A3C-8EFF-3B29-533A-FA00CA8545DE}"/>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628466" y="4008967"/>
            <a:ext cx="914400" cy="914400"/>
          </a:xfrm>
          <a:prstGeom prst="rect">
            <a:avLst/>
          </a:prstGeom>
        </p:spPr>
      </p:pic>
      <p:pic>
        <p:nvPicPr>
          <p:cNvPr id="21" name="Gráfico 20" descr="Luzes acesas com preenchimento sólido">
            <a:extLst>
              <a:ext uri="{FF2B5EF4-FFF2-40B4-BE49-F238E27FC236}">
                <a16:creationId xmlns:a16="http://schemas.microsoft.com/office/drawing/2014/main" id="{ED734542-2E4C-C8B3-2E2F-D7E9E03A37F1}"/>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442883" y="4008967"/>
            <a:ext cx="914400" cy="914400"/>
          </a:xfrm>
          <a:prstGeom prst="rect">
            <a:avLst/>
          </a:prstGeom>
        </p:spPr>
      </p:pic>
      <p:pic>
        <p:nvPicPr>
          <p:cNvPr id="22" name="Gráfico 21" descr="Carregamento da bateria com preenchimento sólido">
            <a:extLst>
              <a:ext uri="{FF2B5EF4-FFF2-40B4-BE49-F238E27FC236}">
                <a16:creationId xmlns:a16="http://schemas.microsoft.com/office/drawing/2014/main" id="{F9C14F07-C7D1-0022-0AF7-44EAB92FB048}"/>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7628467" y="1712383"/>
            <a:ext cx="914400" cy="914400"/>
          </a:xfrm>
          <a:prstGeom prst="rect">
            <a:avLst/>
          </a:prstGeom>
        </p:spPr>
      </p:pic>
    </p:spTree>
    <p:extLst>
      <p:ext uri="{BB962C8B-B14F-4D97-AF65-F5344CB8AC3E}">
        <p14:creationId xmlns:p14="http://schemas.microsoft.com/office/powerpoint/2010/main" val="59533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75CCC-3AA3-8DC3-6E82-70389E3EB90D}"/>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689A85E2-CC3F-0953-564B-0F45BA297E35}"/>
              </a:ext>
            </a:extLst>
          </p:cNvPr>
          <p:cNvSpPr>
            <a:spLocks noGrp="1"/>
          </p:cNvSpPr>
          <p:nvPr>
            <p:ph type="title"/>
          </p:nvPr>
        </p:nvSpPr>
        <p:spPr>
          <a:xfrm>
            <a:off x="735483" y="3908"/>
            <a:ext cx="9837512" cy="1456267"/>
          </a:xfrm>
        </p:spPr>
        <p:txBody>
          <a:bodyPr>
            <a:normAutofit/>
          </a:bodyPr>
          <a:lstStyle/>
          <a:p>
            <a:r>
              <a:rPr lang="pt-BR" dirty="0">
                <a:ea typeface="Calibri Light"/>
                <a:cs typeface="Calibri Light"/>
              </a:rPr>
              <a:t>Casos de Uso Relevantes para o Brasil: Um Olhar Além do Consenso Global</a:t>
            </a:r>
          </a:p>
        </p:txBody>
      </p:sp>
      <p:sp>
        <p:nvSpPr>
          <p:cNvPr id="5" name="Espaço Reservado para Conteúdo 4">
            <a:extLst>
              <a:ext uri="{FF2B5EF4-FFF2-40B4-BE49-F238E27FC236}">
                <a16:creationId xmlns:a16="http://schemas.microsoft.com/office/drawing/2014/main" id="{DC20887F-7708-6629-DF21-FA1335E0E47D}"/>
              </a:ext>
            </a:extLst>
          </p:cNvPr>
          <p:cNvSpPr>
            <a:spLocks noGrp="1"/>
          </p:cNvSpPr>
          <p:nvPr>
            <p:ph idx="1"/>
          </p:nvPr>
        </p:nvSpPr>
        <p:spPr>
          <a:xfrm>
            <a:off x="6260798" y="2004484"/>
            <a:ext cx="5540678" cy="3903133"/>
          </a:xfrm>
        </p:spPr>
        <p:txBody>
          <a:bodyPr>
            <a:normAutofit fontScale="92500" lnSpcReduction="10000"/>
          </a:bodyPr>
          <a:lstStyle/>
          <a:p>
            <a:r>
              <a:rPr lang="pt-BR" sz="2800" dirty="0">
                <a:ea typeface="Calibri"/>
                <a:cs typeface="Calibri"/>
              </a:rPr>
              <a:t>Conectividade para o Agronegócio Sustentável</a:t>
            </a:r>
          </a:p>
          <a:p>
            <a:r>
              <a:rPr lang="pt-BR" sz="2800" dirty="0">
                <a:ea typeface="Calibri"/>
                <a:cs typeface="Calibri"/>
              </a:rPr>
              <a:t>Integração Digital de Regiões Remotas</a:t>
            </a:r>
          </a:p>
          <a:p>
            <a:r>
              <a:rPr lang="pt-BR" sz="2800" dirty="0">
                <a:ea typeface="Calibri"/>
                <a:cs typeface="Calibri"/>
              </a:rPr>
              <a:t>Saúde Pública Conectada</a:t>
            </a:r>
          </a:p>
          <a:p>
            <a:r>
              <a:rPr lang="pt-BR" sz="2800" dirty="0">
                <a:ea typeface="Calibri"/>
                <a:cs typeface="Calibri"/>
              </a:rPr>
              <a:t>Cidades Inteligentes</a:t>
            </a:r>
          </a:p>
          <a:p>
            <a:r>
              <a:rPr lang="pt-BR" sz="2800" dirty="0">
                <a:ea typeface="Calibri"/>
                <a:cs typeface="Calibri"/>
              </a:rPr>
              <a:t>Infraestruturas Críticas</a:t>
            </a:r>
            <a:endParaRPr lang="pt-BR" dirty="0"/>
          </a:p>
          <a:p>
            <a:r>
              <a:rPr lang="pt-BR" sz="2800" dirty="0">
                <a:ea typeface="Calibri"/>
                <a:cs typeface="Calibri"/>
              </a:rPr>
              <a:t>Resposta a Desastres Naturais</a:t>
            </a:r>
          </a:p>
          <a:p>
            <a:endParaRPr lang="pt-BR" dirty="0">
              <a:ea typeface="Calibri"/>
              <a:cs typeface="Calibri"/>
            </a:endParaRPr>
          </a:p>
        </p:txBody>
      </p:sp>
      <p:pic>
        <p:nvPicPr>
          <p:cNvPr id="2" name="Imagem 1" descr="Mapa&#10;&#10;O conteúdo gerado por IA pode estar incorreto.">
            <a:extLst>
              <a:ext uri="{FF2B5EF4-FFF2-40B4-BE49-F238E27FC236}">
                <a16:creationId xmlns:a16="http://schemas.microsoft.com/office/drawing/2014/main" id="{ABD39580-3B4E-A127-202A-1C4EA5F5E362}"/>
              </a:ext>
            </a:extLst>
          </p:cNvPr>
          <p:cNvPicPr>
            <a:picLocks noChangeAspect="1"/>
          </p:cNvPicPr>
          <p:nvPr/>
        </p:nvPicPr>
        <p:blipFill>
          <a:blip r:embed="rId2"/>
          <a:stretch>
            <a:fillRect/>
          </a:stretch>
        </p:blipFill>
        <p:spPr>
          <a:xfrm>
            <a:off x="592667" y="-179917"/>
            <a:ext cx="5672666" cy="8530166"/>
          </a:xfrm>
          <a:prstGeom prst="rect">
            <a:avLst/>
          </a:prstGeom>
        </p:spPr>
      </p:pic>
    </p:spTree>
    <p:extLst>
      <p:ext uri="{BB962C8B-B14F-4D97-AF65-F5344CB8AC3E}">
        <p14:creationId xmlns:p14="http://schemas.microsoft.com/office/powerpoint/2010/main" val="964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F8E1F-A50B-42EC-CE78-8992FCDCC53C}"/>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100DD041-CAE9-9F02-4160-98F552AA1ACA}"/>
              </a:ext>
            </a:extLst>
          </p:cNvPr>
          <p:cNvSpPr>
            <a:spLocks noGrp="1"/>
          </p:cNvSpPr>
          <p:nvPr>
            <p:ph type="title"/>
          </p:nvPr>
        </p:nvSpPr>
        <p:spPr>
          <a:xfrm>
            <a:off x="735483" y="3908"/>
            <a:ext cx="9837512" cy="1456267"/>
          </a:xfrm>
        </p:spPr>
        <p:txBody>
          <a:bodyPr/>
          <a:lstStyle/>
          <a:p>
            <a:r>
              <a:rPr lang="pt-BR">
                <a:ea typeface="Calibri Light"/>
                <a:cs typeface="Calibri Light"/>
              </a:rPr>
              <a:t>O projeto </a:t>
            </a:r>
            <a:endParaRPr lang="pt-BR"/>
          </a:p>
        </p:txBody>
      </p:sp>
      <p:grpSp>
        <p:nvGrpSpPr>
          <p:cNvPr id="6" name="Agrupar 5">
            <a:extLst>
              <a:ext uri="{FF2B5EF4-FFF2-40B4-BE49-F238E27FC236}">
                <a16:creationId xmlns:a16="http://schemas.microsoft.com/office/drawing/2014/main" id="{17094E05-5DE5-B857-24D5-9F32F27F9948}"/>
              </a:ext>
            </a:extLst>
          </p:cNvPr>
          <p:cNvGrpSpPr/>
          <p:nvPr/>
        </p:nvGrpSpPr>
        <p:grpSpPr>
          <a:xfrm>
            <a:off x="417611" y="952955"/>
            <a:ext cx="3622826" cy="3569910"/>
            <a:chOff x="-357414" y="1585513"/>
            <a:chExt cx="3993243" cy="3993243"/>
          </a:xfrm>
        </p:grpSpPr>
        <p:pic>
          <p:nvPicPr>
            <p:cNvPr id="16" name="Imagem 15">
              <a:extLst>
                <a:ext uri="{FF2B5EF4-FFF2-40B4-BE49-F238E27FC236}">
                  <a16:creationId xmlns:a16="http://schemas.microsoft.com/office/drawing/2014/main" id="{3C72BEEC-445A-B78C-E567-15DFA03DC71A}"/>
                </a:ext>
              </a:extLst>
            </p:cNvPr>
            <p:cNvPicPr>
              <a:picLocks noChangeAspect="1"/>
            </p:cNvPicPr>
            <p:nvPr/>
          </p:nvPicPr>
          <p:blipFill>
            <a:blip r:embed="rId2"/>
            <a:stretch>
              <a:fillRect/>
            </a:stretch>
          </p:blipFill>
          <p:spPr>
            <a:xfrm rot="1575067">
              <a:off x="-357414" y="1585513"/>
              <a:ext cx="3993243" cy="3993243"/>
            </a:xfrm>
            <a:prstGeom prst="rect">
              <a:avLst/>
            </a:prstGeom>
          </p:spPr>
        </p:pic>
        <p:sp>
          <p:nvSpPr>
            <p:cNvPr id="17" name="CaixaDeTexto 11">
              <a:extLst>
                <a:ext uri="{FF2B5EF4-FFF2-40B4-BE49-F238E27FC236}">
                  <a16:creationId xmlns:a16="http://schemas.microsoft.com/office/drawing/2014/main" id="{8B140DE0-68E6-2172-8177-88C191AE5659}"/>
                </a:ext>
              </a:extLst>
            </p:cNvPr>
            <p:cNvSpPr txBox="1"/>
            <p:nvPr/>
          </p:nvSpPr>
          <p:spPr>
            <a:xfrm>
              <a:off x="517978" y="2596616"/>
              <a:ext cx="2242457" cy="1962360"/>
            </a:xfrm>
            <a:prstGeom prst="rect">
              <a:avLst/>
            </a:prstGeom>
            <a:noFill/>
          </p:spPr>
          <p:txBody>
            <a:bodyPr wrap="square" lIns="91440" tIns="45720" rIns="91440" bIns="45720" rtlCol="0"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a:ea typeface="Calibri"/>
                  <a:cs typeface="Calibri"/>
                </a:rPr>
                <a:t>Pesquisas científicas de longo prazo para atender os requisitos impostos às redes 6G.</a:t>
              </a:r>
            </a:p>
          </p:txBody>
        </p:sp>
      </p:grpSp>
      <p:grpSp>
        <p:nvGrpSpPr>
          <p:cNvPr id="7" name="Agrupar 6">
            <a:extLst>
              <a:ext uri="{FF2B5EF4-FFF2-40B4-BE49-F238E27FC236}">
                <a16:creationId xmlns:a16="http://schemas.microsoft.com/office/drawing/2014/main" id="{559BB650-959E-9657-AEF9-B67D5EB7A232}"/>
              </a:ext>
            </a:extLst>
          </p:cNvPr>
          <p:cNvGrpSpPr/>
          <p:nvPr/>
        </p:nvGrpSpPr>
        <p:grpSpPr>
          <a:xfrm>
            <a:off x="3094362" y="947465"/>
            <a:ext cx="3623992" cy="3636836"/>
            <a:chOff x="2610786" y="1545016"/>
            <a:chExt cx="3983826" cy="4060170"/>
          </a:xfrm>
        </p:grpSpPr>
        <p:pic>
          <p:nvPicPr>
            <p:cNvPr id="14" name="Imagem 13">
              <a:extLst>
                <a:ext uri="{FF2B5EF4-FFF2-40B4-BE49-F238E27FC236}">
                  <a16:creationId xmlns:a16="http://schemas.microsoft.com/office/drawing/2014/main" id="{909A03D0-A4AE-0626-52F8-BBC85EF11BF8}"/>
                </a:ext>
              </a:extLst>
            </p:cNvPr>
            <p:cNvPicPr>
              <a:picLocks noChangeAspect="1"/>
            </p:cNvPicPr>
            <p:nvPr/>
          </p:nvPicPr>
          <p:blipFill>
            <a:blip r:embed="rId3"/>
            <a:stretch>
              <a:fillRect/>
            </a:stretch>
          </p:blipFill>
          <p:spPr>
            <a:xfrm rot="1581634">
              <a:off x="2610786" y="1545016"/>
              <a:ext cx="3983826" cy="4060170"/>
            </a:xfrm>
            <a:prstGeom prst="rect">
              <a:avLst/>
            </a:prstGeom>
          </p:spPr>
        </p:pic>
        <p:sp>
          <p:nvSpPr>
            <p:cNvPr id="15" name="CaixaDeTexto 15">
              <a:extLst>
                <a:ext uri="{FF2B5EF4-FFF2-40B4-BE49-F238E27FC236}">
                  <a16:creationId xmlns:a16="http://schemas.microsoft.com/office/drawing/2014/main" id="{8E2CDB93-6DC0-14E6-5295-86DE0F41BC38}"/>
                </a:ext>
              </a:extLst>
            </p:cNvPr>
            <p:cNvSpPr txBox="1"/>
            <p:nvPr/>
          </p:nvSpPr>
          <p:spPr>
            <a:xfrm>
              <a:off x="3262643" y="2750454"/>
              <a:ext cx="2521676" cy="1649292"/>
            </a:xfrm>
            <a:prstGeom prst="rect">
              <a:avLst/>
            </a:prstGeom>
            <a:noFill/>
          </p:spPr>
          <p:txBody>
            <a:bodyPr wrap="square" lIns="91440" tIns="45720" rIns="91440" bIns="45720" rtlCol="0"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a:ea typeface="Calibri"/>
                  <a:cs typeface="Calibri"/>
                </a:rPr>
                <a:t>Tornar o Brasil em um polo de geração de conhecimento em Redes 6G reconhecido internacionalmente</a:t>
              </a:r>
            </a:p>
          </p:txBody>
        </p:sp>
      </p:grpSp>
      <p:grpSp>
        <p:nvGrpSpPr>
          <p:cNvPr id="8" name="Agrupar 7">
            <a:extLst>
              <a:ext uri="{FF2B5EF4-FFF2-40B4-BE49-F238E27FC236}">
                <a16:creationId xmlns:a16="http://schemas.microsoft.com/office/drawing/2014/main" id="{B868AA24-E8F1-27AC-D89A-46AC6AE477F1}"/>
              </a:ext>
            </a:extLst>
          </p:cNvPr>
          <p:cNvGrpSpPr/>
          <p:nvPr/>
        </p:nvGrpSpPr>
        <p:grpSpPr>
          <a:xfrm>
            <a:off x="5798574" y="891651"/>
            <a:ext cx="3632703" cy="3685615"/>
            <a:chOff x="5575511" y="1457451"/>
            <a:chExt cx="4003120" cy="4119532"/>
          </a:xfrm>
        </p:grpSpPr>
        <p:pic>
          <p:nvPicPr>
            <p:cNvPr id="12" name="Imagem 11">
              <a:extLst>
                <a:ext uri="{FF2B5EF4-FFF2-40B4-BE49-F238E27FC236}">
                  <a16:creationId xmlns:a16="http://schemas.microsoft.com/office/drawing/2014/main" id="{8D035187-A9DB-552D-AB67-AA6846A36618}"/>
                </a:ext>
              </a:extLst>
            </p:cNvPr>
            <p:cNvPicPr>
              <a:picLocks noChangeAspect="1"/>
            </p:cNvPicPr>
            <p:nvPr/>
          </p:nvPicPr>
          <p:blipFill>
            <a:blip r:embed="rId4"/>
            <a:stretch>
              <a:fillRect/>
            </a:stretch>
          </p:blipFill>
          <p:spPr>
            <a:xfrm rot="1546160">
              <a:off x="5575511" y="1457451"/>
              <a:ext cx="4003120" cy="4119532"/>
            </a:xfrm>
            <a:prstGeom prst="rect">
              <a:avLst/>
            </a:prstGeom>
          </p:spPr>
        </p:pic>
        <p:sp>
          <p:nvSpPr>
            <p:cNvPr id="13" name="CaixaDeTexto 24">
              <a:extLst>
                <a:ext uri="{FF2B5EF4-FFF2-40B4-BE49-F238E27FC236}">
                  <a16:creationId xmlns:a16="http://schemas.microsoft.com/office/drawing/2014/main" id="{82C0E112-2359-7768-1EB2-14F61C3AEE2D}"/>
                </a:ext>
              </a:extLst>
            </p:cNvPr>
            <p:cNvSpPr txBox="1"/>
            <p:nvPr/>
          </p:nvSpPr>
          <p:spPr>
            <a:xfrm>
              <a:off x="6374957" y="2407052"/>
              <a:ext cx="2242457" cy="2270478"/>
            </a:xfrm>
            <a:prstGeom prst="rect">
              <a:avLst/>
            </a:prstGeom>
            <a:noFill/>
          </p:spPr>
          <p:txBody>
            <a:bodyPr wrap="square" lIns="91440" tIns="45720" rIns="91440" bIns="45720" rtlCol="0"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a:ea typeface="Calibri"/>
                  <a:cs typeface="Calibri"/>
                </a:rPr>
                <a:t>Coordenar as ações científicas entre as IES e </a:t>
              </a:r>
              <a:r>
                <a:rPr lang="pt-BR" b="1" err="1">
                  <a:ea typeface="Calibri"/>
                  <a:cs typeface="Calibri"/>
                </a:rPr>
                <a:t>ICTs</a:t>
              </a:r>
              <a:r>
                <a:rPr lang="pt-BR" b="1">
                  <a:ea typeface="Calibri"/>
                  <a:cs typeface="Calibri"/>
                </a:rPr>
                <a:t> ampliando o impacto das pesquisas em Redes 6G</a:t>
              </a:r>
            </a:p>
          </p:txBody>
        </p:sp>
      </p:grpSp>
      <p:grpSp>
        <p:nvGrpSpPr>
          <p:cNvPr id="9" name="Agrupar 8">
            <a:extLst>
              <a:ext uri="{FF2B5EF4-FFF2-40B4-BE49-F238E27FC236}">
                <a16:creationId xmlns:a16="http://schemas.microsoft.com/office/drawing/2014/main" id="{DD015591-D828-47BD-EFA4-20B1561F1D31}"/>
              </a:ext>
            </a:extLst>
          </p:cNvPr>
          <p:cNvGrpSpPr/>
          <p:nvPr/>
        </p:nvGrpSpPr>
        <p:grpSpPr>
          <a:xfrm>
            <a:off x="8487584" y="854297"/>
            <a:ext cx="3675264" cy="3724864"/>
            <a:chOff x="8525848" y="1383463"/>
            <a:chExt cx="4045680" cy="4169364"/>
          </a:xfrm>
        </p:grpSpPr>
        <p:pic>
          <p:nvPicPr>
            <p:cNvPr id="10" name="Imagem 9">
              <a:extLst>
                <a:ext uri="{FF2B5EF4-FFF2-40B4-BE49-F238E27FC236}">
                  <a16:creationId xmlns:a16="http://schemas.microsoft.com/office/drawing/2014/main" id="{18C4AB98-596F-172E-09B6-6AA57F8C6122}"/>
                </a:ext>
              </a:extLst>
            </p:cNvPr>
            <p:cNvPicPr>
              <a:picLocks noChangeAspect="1"/>
            </p:cNvPicPr>
            <p:nvPr/>
          </p:nvPicPr>
          <p:blipFill>
            <a:blip r:embed="rId5"/>
            <a:stretch>
              <a:fillRect/>
            </a:stretch>
          </p:blipFill>
          <p:spPr>
            <a:xfrm rot="1613438">
              <a:off x="8525848" y="1383463"/>
              <a:ext cx="4045680" cy="4169364"/>
            </a:xfrm>
            <a:prstGeom prst="rect">
              <a:avLst/>
            </a:prstGeom>
          </p:spPr>
        </p:pic>
        <p:sp>
          <p:nvSpPr>
            <p:cNvPr id="11" name="CaixaDeTexto 27">
              <a:extLst>
                <a:ext uri="{FF2B5EF4-FFF2-40B4-BE49-F238E27FC236}">
                  <a16:creationId xmlns:a16="http://schemas.microsoft.com/office/drawing/2014/main" id="{08CA17B5-C072-FE4D-9292-37E247A86AFD}"/>
                </a:ext>
              </a:extLst>
            </p:cNvPr>
            <p:cNvSpPr txBox="1"/>
            <p:nvPr/>
          </p:nvSpPr>
          <p:spPr>
            <a:xfrm>
              <a:off x="9431565" y="2344028"/>
              <a:ext cx="2242457" cy="2273730"/>
            </a:xfrm>
            <a:prstGeom prst="rect">
              <a:avLst/>
            </a:prstGeom>
            <a:noFill/>
          </p:spPr>
          <p:txBody>
            <a:bodyPr wrap="square" lIns="91440" tIns="45720" rIns="91440" bIns="45720" rtlCol="0"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a:ea typeface="Calibri"/>
                  <a:cs typeface="Calibri"/>
                </a:rPr>
                <a:t>Criar um ambiente de experimentação para implementar as contribuições propostas em condições reais de operação</a:t>
              </a:r>
            </a:p>
          </p:txBody>
        </p:sp>
      </p:grpSp>
      <p:pic>
        <p:nvPicPr>
          <p:cNvPr id="18" name="Imagem 17" descr="Logotipo&#10;&#10;O conteúdo gerado por IA pode estar incorreto.">
            <a:extLst>
              <a:ext uri="{FF2B5EF4-FFF2-40B4-BE49-F238E27FC236}">
                <a16:creationId xmlns:a16="http://schemas.microsoft.com/office/drawing/2014/main" id="{5F5D4554-99F6-8E80-5669-05726F86400F}"/>
              </a:ext>
            </a:extLst>
          </p:cNvPr>
          <p:cNvPicPr>
            <a:picLocks noChangeAspect="1"/>
          </p:cNvPicPr>
          <p:nvPr/>
        </p:nvPicPr>
        <p:blipFill>
          <a:blip r:embed="rId6"/>
          <a:stretch>
            <a:fillRect/>
          </a:stretch>
        </p:blipFill>
        <p:spPr>
          <a:xfrm>
            <a:off x="3048000" y="275669"/>
            <a:ext cx="2305541" cy="611202"/>
          </a:xfrm>
          <a:prstGeom prst="rect">
            <a:avLst/>
          </a:prstGeom>
        </p:spPr>
      </p:pic>
      <p:pic>
        <p:nvPicPr>
          <p:cNvPr id="39" name="Imagem 38" descr="Texto&#10;&#10;O conteúdo gerado por IA pode estar incorreto.">
            <a:extLst>
              <a:ext uri="{FF2B5EF4-FFF2-40B4-BE49-F238E27FC236}">
                <a16:creationId xmlns:a16="http://schemas.microsoft.com/office/drawing/2014/main" id="{962DA321-E858-748E-4D17-EFA17A611501}"/>
              </a:ext>
            </a:extLst>
          </p:cNvPr>
          <p:cNvPicPr>
            <a:picLocks noChangeAspect="1"/>
          </p:cNvPicPr>
          <p:nvPr/>
        </p:nvPicPr>
        <p:blipFill>
          <a:blip r:embed="rId7"/>
          <a:stretch>
            <a:fillRect/>
          </a:stretch>
        </p:blipFill>
        <p:spPr>
          <a:xfrm>
            <a:off x="1523999" y="4518251"/>
            <a:ext cx="8880230" cy="2334882"/>
          </a:xfrm>
          <a:prstGeom prst="rect">
            <a:avLst/>
          </a:prstGeom>
        </p:spPr>
      </p:pic>
    </p:spTree>
    <p:extLst>
      <p:ext uri="{BB962C8B-B14F-4D97-AF65-F5344CB8AC3E}">
        <p14:creationId xmlns:p14="http://schemas.microsoft.com/office/powerpoint/2010/main" val="21111330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6D584274444F4BB1D6B9320AD7F9EB" ma:contentTypeVersion="12" ma:contentTypeDescription="Create a new document." ma:contentTypeScope="" ma:versionID="a2d29e342954e24faa4f06566e88e837">
  <xsd:schema xmlns:xsd="http://www.w3.org/2001/XMLSchema" xmlns:xs="http://www.w3.org/2001/XMLSchema" xmlns:p="http://schemas.microsoft.com/office/2006/metadata/properties" xmlns:ns2="9ea35346-d433-4d7c-b01e-9da20c2560e7" xmlns:ns3="9115cb6c-7cde-4c06-b895-ceb7142ee76d" targetNamespace="http://schemas.microsoft.com/office/2006/metadata/properties" ma:root="true" ma:fieldsID="0f6730da419aecc42875048a77c83ee0" ns2:_="" ns3:_="">
    <xsd:import namespace="9ea35346-d433-4d7c-b01e-9da20c2560e7"/>
    <xsd:import namespace="9115cb6c-7cde-4c06-b895-ceb7142ee76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a35346-d433-4d7c-b01e-9da20c2560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c6d6704-c1be-48d0-823f-e0f8bcbfaae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15cb6c-7cde-4c06-b895-ceb7142ee76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a89deb2-fda3-4873-a9fe-53a7929439ae}" ma:internalName="TaxCatchAll" ma:showField="CatchAllData" ma:web="9115cb6c-7cde-4c06-b895-ceb7142ee7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115cb6c-7cde-4c06-b895-ceb7142ee76d" xsi:nil="true"/>
    <lcf76f155ced4ddcb4097134ff3c332f xmlns="9ea35346-d433-4d7c-b01e-9da20c2560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BC785A-3D68-4132-B119-A772F3DFA511}"/>
</file>

<file path=customXml/itemProps2.xml><?xml version="1.0" encoding="utf-8"?>
<ds:datastoreItem xmlns:ds="http://schemas.openxmlformats.org/officeDocument/2006/customXml" ds:itemID="{3D12B5CB-A098-4B0B-99E6-658000BD2650}"/>
</file>

<file path=customXml/itemProps3.xml><?xml version="1.0" encoding="utf-8"?>
<ds:datastoreItem xmlns:ds="http://schemas.openxmlformats.org/officeDocument/2006/customXml" ds:itemID="{625A8249-2BEF-4DCF-B20C-F38450871D8A}"/>
</file>

<file path=docProps/app.xml><?xml version="1.0" encoding="utf-8"?>
<Properties xmlns="http://schemas.openxmlformats.org/officeDocument/2006/extended-properties" xmlns:vt="http://schemas.openxmlformats.org/officeDocument/2006/docPropsVTypes">
  <Template>Celestial</Template>
  <TotalTime>276</TotalTime>
  <Words>1546</Words>
  <Application>Microsoft Office PowerPoint</Application>
  <PresentationFormat>Widescreen</PresentationFormat>
  <Paragraphs>230</Paragraphs>
  <Slides>22</Slides>
  <Notes>0</Notes>
  <HiddenSlides>0</HiddenSlides>
  <MMClips>1</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22</vt:i4>
      </vt:variant>
    </vt:vector>
  </HeadingPairs>
  <TitlesOfParts>
    <vt:vector size="31" baseType="lpstr">
      <vt:lpstr>Aptos Narrow</vt:lpstr>
      <vt:lpstr>Arial</vt:lpstr>
      <vt:lpstr>Arial,Sans-Serif</vt:lpstr>
      <vt:lpstr>Calibri</vt:lpstr>
      <vt:lpstr>Calibri Light</vt:lpstr>
      <vt:lpstr>Times New Roman</vt:lpstr>
      <vt:lpstr>Wingdings</vt:lpstr>
      <vt:lpstr>Wingdings,Sans-Serif</vt:lpstr>
      <vt:lpstr>Celestial</vt:lpstr>
      <vt:lpstr>.</vt:lpstr>
      <vt:lpstr>Plataforma Brasil 6G: infraestrutura nacional para experimentação e inovação em redes mÓveis do futuro</vt:lpstr>
      <vt:lpstr>Histórico das redes móveis</vt:lpstr>
      <vt:lpstr>Por que precisamos de uma rede 6g?</vt:lpstr>
      <vt:lpstr>Redes 6G: Mais do que Comunicação</vt:lpstr>
      <vt:lpstr>Casos de uso da rede 6g</vt:lpstr>
      <vt:lpstr>Tecnologias habilitadores promissoras</vt:lpstr>
      <vt:lpstr>Casos de Uso Relevantes para o Brasil: Um Olhar Além do Consenso Global</vt:lpstr>
      <vt:lpstr>O projeto </vt:lpstr>
      <vt:lpstr>O projeto </vt:lpstr>
      <vt:lpstr>Concepção da Rede 6G para atendimento das demandas nacionais</vt:lpstr>
      <vt:lpstr>Concepção da Rede 6G para atendimento das demandas nacionais</vt:lpstr>
      <vt:lpstr>Concepção da Rede 6G para atendimento das demandas nacionais</vt:lpstr>
      <vt:lpstr>Concepção da Rede 6G para atendimento das demandas nacionais</vt:lpstr>
      <vt:lpstr>Desenvolvimento de aplicações para Redes 6G</vt:lpstr>
      <vt:lpstr>Desenvolvimento de aplicações para Redes 6G</vt:lpstr>
      <vt:lpstr>Desenvolvimento de aplicações para Redes 6G</vt:lpstr>
      <vt:lpstr>Implementação e Operacionalização da Plataforma Brasil 6G</vt:lpstr>
      <vt:lpstr>Implementação e Operacionalização da Plataforma Brasil 6G</vt:lpstr>
      <vt:lpstr>Implementação e Operacionalização da Plataforma Brasil 6G</vt:lpstr>
      <vt:lpstr>Implementação e Operacionalização da Plataforma Brasil 6G</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Isis Brandão Pereira</dc:creator>
  <cp:lastModifiedBy>Daniely</cp:lastModifiedBy>
  <cp:revision>29</cp:revision>
  <dcterms:created xsi:type="dcterms:W3CDTF">2024-07-12T17:15:49Z</dcterms:created>
  <dcterms:modified xsi:type="dcterms:W3CDTF">2026-05-23T22:25:52Z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0x010100376D584274444F4BB1D6B9320AD7F9EB</vt:lpwstr>
  </property>
</Properties>
</file>