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54" r:id="rId2"/>
    <p:sldMasterId id="2147483655" r:id="rId3"/>
    <p:sldMasterId id="2147483656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6203613" cy="9144000"/>
  <p:notesSz cx="7010400" cy="9296400"/>
  <p:embeddedFontLst>
    <p:embeddedFont>
      <p:font typeface="Barlow" panose="00000500000000000000" pitchFamily="2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57">
          <p15:clr>
            <a:srgbClr val="A4A3A4"/>
          </p15:clr>
        </p15:guide>
        <p15:guide id="2" pos="50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876" y="52"/>
      </p:cViewPr>
      <p:guideLst>
        <p:guide orient="horz" pos="2857"/>
        <p:guide pos="50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25488" y="1162050"/>
            <a:ext cx="55594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4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ad0de498d1_0_64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ad0de498d1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ad0de498d1_0_79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ad0de498d1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d0de498d1_0_16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ad0de498d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ad0de498d1_0_43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ad0de498d1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d0de498d1_0_37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3ad0de498d1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ad0de498d1_0_66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3ad0de498d1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ad0de498d1_0_44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3ad0de498d1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ad0de498d1_0_28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ad0de498d1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ad0de498d1_0_54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ad0de498d1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ad0de498d1_0_49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3ad0de498d1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4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ad0de498d1_0_51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3ad0de498d1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ad0de498d1_0_53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3ad0de498d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4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ad0de498d1_0_79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ad0de498d1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ad0de498d1_0_16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3ad0de498d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ad0de498d1_0_81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3ad0de498d1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ad0de498d1_0_68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3ad0de498d1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4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4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ad0de498d1_0_2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ad0de498d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d0de498d1_0_5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3ad0de498d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d0de498d1_0_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ad0de498d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d0de498d1_0_10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3ad0de498d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d0de498d1_0_15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3ad0de498d1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62050"/>
            <a:ext cx="55593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114425" y="4953346"/>
            <a:ext cx="139747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936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5005388" y="5743575"/>
            <a:ext cx="6159500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60"/>
              </a:spcBef>
              <a:spcAft>
                <a:spcPts val="0"/>
              </a:spcAft>
              <a:buClr>
                <a:srgbClr val="29366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936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8000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–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762" cy="83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936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500418" y="3128963"/>
            <a:ext cx="6911036" cy="4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2"/>
          </p:nvPr>
        </p:nvSpPr>
        <p:spPr>
          <a:xfrm>
            <a:off x="8101013" y="3128963"/>
            <a:ext cx="7524750" cy="436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762" cy="83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936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500418" y="3128963"/>
            <a:ext cx="6911036" cy="4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>
            <a:spLocks noGrp="1"/>
          </p:cNvSpPr>
          <p:nvPr>
            <p:ph type="pic" idx="2"/>
          </p:nvPr>
        </p:nvSpPr>
        <p:spPr>
          <a:xfrm>
            <a:off x="8101013" y="3128963"/>
            <a:ext cx="7337425" cy="436245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Arial"/>
              <a:buNone/>
              <a:defRPr sz="5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–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93584" y="2666039"/>
            <a:ext cx="4291764" cy="381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936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19433" y="5773156"/>
            <a:ext cx="7002879" cy="381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936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 l="148" t="15816" r="798" b="19097"/>
          <a:stretch/>
        </p:blipFill>
        <p:spPr>
          <a:xfrm>
            <a:off x="0" y="-577516"/>
            <a:ext cx="16203613" cy="97215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-54770" y="-585315"/>
            <a:ext cx="16294700" cy="8679988"/>
          </a:xfrm>
          <a:custGeom>
            <a:avLst/>
            <a:gdLst/>
            <a:ahLst/>
            <a:cxnLst/>
            <a:rect l="l" t="t" r="r" b="b"/>
            <a:pathLst>
              <a:path w="16294700" h="8679988" extrusionOk="0">
                <a:moveTo>
                  <a:pt x="16294700" y="0"/>
                </a:moveTo>
                <a:lnTo>
                  <a:pt x="33866" y="4234"/>
                </a:lnTo>
                <a:cubicBezTo>
                  <a:pt x="28222" y="2400871"/>
                  <a:pt x="5644" y="4645109"/>
                  <a:pt x="0" y="7041746"/>
                </a:cubicBezTo>
                <a:lnTo>
                  <a:pt x="4971316" y="7374204"/>
                </a:lnTo>
                <a:cubicBezTo>
                  <a:pt x="5477785" y="7429379"/>
                  <a:pt x="5964448" y="7607633"/>
                  <a:pt x="6391692" y="7893406"/>
                </a:cubicBezTo>
                <a:lnTo>
                  <a:pt x="7028315" y="8320650"/>
                </a:lnTo>
                <a:cubicBezTo>
                  <a:pt x="7366432" y="8547005"/>
                  <a:pt x="7749820" y="8665841"/>
                  <a:pt x="8134624" y="8678574"/>
                </a:cubicBezTo>
                <a:lnTo>
                  <a:pt x="8134624" y="8679988"/>
                </a:lnTo>
                <a:lnTo>
                  <a:pt x="8143112" y="8679988"/>
                </a:lnTo>
                <a:lnTo>
                  <a:pt x="8151600" y="8679988"/>
                </a:lnTo>
                <a:lnTo>
                  <a:pt x="8151600" y="8678574"/>
                </a:lnTo>
                <a:cubicBezTo>
                  <a:pt x="8537818" y="8665841"/>
                  <a:pt x="8919791" y="8547005"/>
                  <a:pt x="9257909" y="8320650"/>
                </a:cubicBezTo>
                <a:lnTo>
                  <a:pt x="9894532" y="7893406"/>
                </a:lnTo>
                <a:cubicBezTo>
                  <a:pt x="10321776" y="7606218"/>
                  <a:pt x="10808439" y="7429379"/>
                  <a:pt x="11314907" y="7374204"/>
                </a:cubicBezTo>
                <a:lnTo>
                  <a:pt x="16286223" y="7041746"/>
                </a:lnTo>
                <a:lnTo>
                  <a:pt x="16286223" y="833967"/>
                </a:lnTo>
                <a:cubicBezTo>
                  <a:pt x="16287638" y="833967"/>
                  <a:pt x="16293285" y="0"/>
                  <a:pt x="162947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l="23785" t="22673" r="27833" b="17141"/>
          <a:stretch/>
        </p:blipFill>
        <p:spPr>
          <a:xfrm>
            <a:off x="5515016" y="216569"/>
            <a:ext cx="5173580" cy="45479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1"/>
          <p:cNvCxnSpPr/>
          <p:nvPr/>
        </p:nvCxnSpPr>
        <p:spPr>
          <a:xfrm>
            <a:off x="4163072" y="4764506"/>
            <a:ext cx="7877468" cy="0"/>
          </a:xfrm>
          <a:prstGeom prst="straightConnector1">
            <a:avLst/>
          </a:prstGeom>
          <a:noFill/>
          <a:ln w="19050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9108"/>
            <a:ext cx="16203611" cy="174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70242" y="258325"/>
            <a:ext cx="2474552" cy="9099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3">
            <a:alphaModFix/>
          </a:blip>
          <a:srcRect l="148" t="15816" r="798" b="22963"/>
          <a:stretch/>
        </p:blipFill>
        <p:spPr>
          <a:xfrm>
            <a:off x="0" y="0"/>
            <a:ext cx="16203613" cy="914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 rotWithShape="1">
          <a:blip r:embed="rId4">
            <a:alphaModFix/>
          </a:blip>
          <a:srcRect l="24058" t="51432" r="25343"/>
          <a:stretch/>
        </p:blipFill>
        <p:spPr>
          <a:xfrm rot="-5400000">
            <a:off x="-1772557" y="1772558"/>
            <a:ext cx="9143999" cy="559888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/>
          <p:cNvPicPr preferRelativeResize="0"/>
          <p:nvPr/>
        </p:nvPicPr>
        <p:blipFill rotWithShape="1">
          <a:blip r:embed="rId3">
            <a:alphaModFix/>
          </a:blip>
          <a:srcRect l="148" t="15816" r="798" b="19097"/>
          <a:stretch/>
        </p:blipFill>
        <p:spPr>
          <a:xfrm>
            <a:off x="0" y="-577516"/>
            <a:ext cx="16203613" cy="97215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"/>
          <p:cNvSpPr/>
          <p:nvPr/>
        </p:nvSpPr>
        <p:spPr>
          <a:xfrm>
            <a:off x="-39611" y="6161536"/>
            <a:ext cx="16282833" cy="2999397"/>
          </a:xfrm>
          <a:custGeom>
            <a:avLst/>
            <a:gdLst/>
            <a:ahLst/>
            <a:cxnLst/>
            <a:rect l="l" t="t" r="r" b="b"/>
            <a:pathLst>
              <a:path w="16196579" h="2942530" extrusionOk="0">
                <a:moveTo>
                  <a:pt x="16196579" y="2942531"/>
                </a:moveTo>
                <a:lnTo>
                  <a:pt x="0" y="2942531"/>
                </a:lnTo>
                <a:lnTo>
                  <a:pt x="0" y="0"/>
                </a:lnTo>
                <a:lnTo>
                  <a:pt x="4942664" y="330542"/>
                </a:lnTo>
                <a:cubicBezTo>
                  <a:pt x="5446214" y="385399"/>
                  <a:pt x="5930072" y="562625"/>
                  <a:pt x="6354854" y="846751"/>
                </a:cubicBezTo>
                <a:lnTo>
                  <a:pt x="6987808" y="1271534"/>
                </a:lnTo>
                <a:cubicBezTo>
                  <a:pt x="7323977" y="1496584"/>
                  <a:pt x="7705155" y="1614735"/>
                  <a:pt x="8087741" y="1627394"/>
                </a:cubicBezTo>
                <a:lnTo>
                  <a:pt x="8087741" y="1628800"/>
                </a:lnTo>
                <a:cubicBezTo>
                  <a:pt x="8090554" y="1628800"/>
                  <a:pt x="8093367" y="1628800"/>
                  <a:pt x="8096180" y="1628800"/>
                </a:cubicBezTo>
                <a:cubicBezTo>
                  <a:pt x="8098993" y="1628800"/>
                  <a:pt x="8101806" y="1628800"/>
                  <a:pt x="8104620" y="1628800"/>
                </a:cubicBezTo>
                <a:lnTo>
                  <a:pt x="8104620" y="1627394"/>
                </a:lnTo>
                <a:cubicBezTo>
                  <a:pt x="8488611" y="1614735"/>
                  <a:pt x="8868383" y="1496584"/>
                  <a:pt x="9204552" y="1271534"/>
                </a:cubicBezTo>
                <a:lnTo>
                  <a:pt x="9837506" y="846751"/>
                </a:lnTo>
                <a:cubicBezTo>
                  <a:pt x="10262287" y="561219"/>
                  <a:pt x="10746145" y="385399"/>
                  <a:pt x="11249695" y="330542"/>
                </a:cubicBezTo>
                <a:lnTo>
                  <a:pt x="16192359" y="0"/>
                </a:lnTo>
                <a:lnTo>
                  <a:pt x="16192359" y="294253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zserver-dev.linea.org.br" TargetMode="External"/><Relationship Id="rId13" Type="http://schemas.openxmlformats.org/officeDocument/2006/relationships/hyperlink" Target="https://skyviewer.linea.org.br" TargetMode="External"/><Relationship Id="rId18" Type="http://schemas.openxmlformats.org/officeDocument/2006/relationships/image" Target="../media/image30.png"/><Relationship Id="rId3" Type="http://schemas.openxmlformats.org/officeDocument/2006/relationships/image" Target="../media/image36.png"/><Relationship Id="rId21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hyperlink" Target="https://jupyter.linea.org.br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24" Type="http://schemas.openxmlformats.org/officeDocument/2006/relationships/image" Target="../media/image35.png"/><Relationship Id="rId5" Type="http://schemas.openxmlformats.org/officeDocument/2006/relationships/image" Target="../media/image38.jpg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10" Type="http://schemas.openxmlformats.org/officeDocument/2006/relationships/hyperlink" Target="https://userquery.linea.org.br" TargetMode="External"/><Relationship Id="rId19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openxmlformats.org/officeDocument/2006/relationships/hyperlink" Target="https://docs.linea.org.b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" Type="http://schemas.openxmlformats.org/officeDocument/2006/relationships/image" Target="../media/image37.png"/><Relationship Id="rId21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hyperlink" Target="https://userquery.linea.org.br" TargetMode="External"/><Relationship Id="rId17" Type="http://schemas.openxmlformats.org/officeDocument/2006/relationships/image" Target="../media/image28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24.png"/><Relationship Id="rId24" Type="http://schemas.openxmlformats.org/officeDocument/2006/relationships/hyperlink" Target="https://docs.linea.org.br/" TargetMode="External"/><Relationship Id="rId5" Type="http://schemas.openxmlformats.org/officeDocument/2006/relationships/image" Target="../media/image39.png"/><Relationship Id="rId15" Type="http://schemas.openxmlformats.org/officeDocument/2006/relationships/hyperlink" Target="https://skyviewer.linea.org.br" TargetMode="External"/><Relationship Id="rId23" Type="http://schemas.openxmlformats.org/officeDocument/2006/relationships/image" Target="../media/image33.png"/><Relationship Id="rId10" Type="http://schemas.openxmlformats.org/officeDocument/2006/relationships/hyperlink" Target="https://pzserver-dev.linea.org.br" TargetMode="External"/><Relationship Id="rId19" Type="http://schemas.openxmlformats.org/officeDocument/2006/relationships/hyperlink" Target="https://jupyter.linea.org.br" TargetMode="External"/><Relationship Id="rId4" Type="http://schemas.openxmlformats.org/officeDocument/2006/relationships/image" Target="../media/image38.jpg"/><Relationship Id="rId9" Type="http://schemas.openxmlformats.org/officeDocument/2006/relationships/image" Target="../media/image23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tosa.linea.org.br/openid_connec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hyperlink" Target="https://cilogon.org/oauth2/register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jupyter.linea.org.br" TargetMode="External"/><Relationship Id="rId18" Type="http://schemas.openxmlformats.org/officeDocument/2006/relationships/hyperlink" Target="https://docs.linea.org.br/" TargetMode="External"/><Relationship Id="rId26" Type="http://schemas.openxmlformats.org/officeDocument/2006/relationships/image" Target="../media/image42.jpg"/><Relationship Id="rId3" Type="http://schemas.openxmlformats.org/officeDocument/2006/relationships/image" Target="../media/image23.png"/><Relationship Id="rId21" Type="http://schemas.openxmlformats.org/officeDocument/2006/relationships/image" Target="../media/image37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serquery.linea.org.br" TargetMode="External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hyperlink" Target="https://pzserver-dev.linea.org.br" TargetMode="External"/><Relationship Id="rId9" Type="http://schemas.openxmlformats.org/officeDocument/2006/relationships/hyperlink" Target="https://skyviewer.linea.org.br" TargetMode="External"/><Relationship Id="rId14" Type="http://schemas.openxmlformats.org/officeDocument/2006/relationships/image" Target="../media/image30.png"/><Relationship Id="rId22" Type="http://schemas.openxmlformats.org/officeDocument/2006/relationships/image" Target="../media/image38.jpg"/><Relationship Id="rId27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ilogon.org/m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hyperlink" Target="https://www.lsst.org/scientists/in-kind-program/computing-resource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jupyter.linea.org.br" TargetMode="External"/><Relationship Id="rId18" Type="http://schemas.openxmlformats.org/officeDocument/2006/relationships/hyperlink" Target="https://docs.linea.org.br/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serquery.linea.org.br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hyperlink" Target="https://pzserver-dev.linea.org.br" TargetMode="External"/><Relationship Id="rId9" Type="http://schemas.openxmlformats.org/officeDocument/2006/relationships/hyperlink" Target="https://skyviewer.linea.org.br" TargetMode="External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102925" y="4953350"/>
            <a:ext cx="15997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Integração da Infraestrutura de A&amp;A ao CILogon</a:t>
            </a:r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5005388" y="5743575"/>
            <a:ext cx="6159500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2800"/>
              <a:buFont typeface="Arial"/>
              <a:buNone/>
            </a:pPr>
            <a:r>
              <a:rPr lang="pt-BR"/>
              <a:t>Carlos Adean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2800"/>
              <a:buFont typeface="Arial"/>
              <a:buNone/>
            </a:pPr>
            <a:r>
              <a:rPr lang="pt-BR"/>
              <a:t>Dez/2025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Perguntas norteadoras</a:t>
            </a:r>
            <a:endParaRPr sz="3600" b="1"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500075" y="3333750"/>
            <a:ext cx="14644800" cy="5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1)  Como conceder acesso aos pesquisadores vinculados às colaborações internacionais, utilizando suas credenciais institucionais?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2) O que fazer com usuários sem vínculo institucional, mas com interesse legítimo nos dados e serviços?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3) Como solucionar isso de maneira centralizada em nossa infra?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4) Como garantir que os dados e recursos computacionais disponíveis estejam alinhados ao perfil de cada usuário?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5) Como integrar a nossa infra de A&amp;A com a do Rubin Observatory?</a:t>
            </a:r>
            <a:endParaRPr sz="24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Perguntas norteadoras</a:t>
            </a:r>
            <a:endParaRPr sz="3600" b="1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00075" y="3333750"/>
            <a:ext cx="14644800" cy="5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1)  Como conceder acesso aos pesquisadores vinculados às colaborações internacionais, utilizando suas credenciais institucionais?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EFEFEF"/>
                </a:solidFill>
              </a:rPr>
              <a:t>2) O que fazer com usuários sem vínculo institucional, mas com interesse legítimo nos dados e serviços?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EFEFEF"/>
                </a:solidFill>
              </a:rPr>
              <a:t>3) Como solucionar isso de maneira centralizada em nossa infra?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EFEFEF"/>
                </a:solidFill>
              </a:rPr>
              <a:t>4) Como garantir que os dados e recursos computacionais disponíveis estejam alinhados ao perfil de cada usuário?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EFEFEF"/>
                </a:solidFill>
              </a:rPr>
              <a:t>5) Como integrar a nossa infra de A&amp;A com a do Rubin Observatory?</a:t>
            </a:r>
            <a:endParaRPr sz="24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793575" y="2876550"/>
            <a:ext cx="42918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Processo de Adesão ao CILogon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Processo de Adesão ao CILogon</a:t>
            </a:r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Arquitetura baseada em Autenticação Federada</a:t>
            </a:r>
            <a:endParaRPr sz="3600" b="1"/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1" y="3380572"/>
            <a:ext cx="3052075" cy="3052075"/>
          </a:xfrm>
          <a:prstGeom prst="rect">
            <a:avLst/>
          </a:prstGeom>
          <a:noFill/>
          <a:ln>
            <a:noFill/>
          </a:ln>
          <a:effectLst>
            <a:outerShdw blurRad="94192" dist="31397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9" name="Google Shape;179;p22"/>
          <p:cNvSpPr txBox="1"/>
          <p:nvPr/>
        </p:nvSpPr>
        <p:spPr>
          <a:xfrm>
            <a:off x="9131775" y="7356290"/>
            <a:ext cx="6107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75" tIns="150675" rIns="150675" bIns="1506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7"/>
              <a:t>https://github.com/IdentityPython/SATOSA</a:t>
            </a:r>
            <a:endParaRPr sz="2307"/>
          </a:p>
        </p:txBody>
      </p:sp>
      <p:sp>
        <p:nvSpPr>
          <p:cNvPr id="180" name="Google Shape;180;p22"/>
          <p:cNvSpPr txBox="1">
            <a:spLocks noGrp="1"/>
          </p:cNvSpPr>
          <p:nvPr>
            <p:ph type="body" idx="1"/>
          </p:nvPr>
        </p:nvSpPr>
        <p:spPr>
          <a:xfrm>
            <a:off x="500075" y="3484000"/>
            <a:ext cx="10377600" cy="43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Open Source (Apache 2.0)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Implementado em Python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Arquitetura modular baseada em plugins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 b="1"/>
              <a:t>Suporte a SAML 2.0 e OIDC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 b="1"/>
              <a:t>Tradução entre protocolos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 b="1"/>
              <a:t>Manipulação de atributos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 b="1"/>
              <a:t>Frontends e backends independentes</a:t>
            </a:r>
            <a:endParaRPr sz="2400"/>
          </a:p>
          <a:p>
            <a:pPr marL="635000" marR="0" lvl="4" indent="-190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588017" y="2753415"/>
            <a:ext cx="78264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3325" tIns="101625" rIns="203325" bIns="1016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6"/>
              <a:buFont typeface="Arial"/>
              <a:buNone/>
            </a:pPr>
            <a:r>
              <a:rPr lang="pt-BR" sz="378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Proxy de autenticação SATOSA</a:t>
            </a:r>
            <a:endParaRPr sz="378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Processo de Adesão ao CILogon</a:t>
            </a:r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Arquitetura baseada em Autenticação Federada</a:t>
            </a:r>
            <a:endParaRPr sz="3600" b="1"/>
          </a:p>
        </p:txBody>
      </p:sp>
      <p:sp>
        <p:nvSpPr>
          <p:cNvPr id="188" name="Google Shape;188;p23"/>
          <p:cNvSpPr/>
          <p:nvPr/>
        </p:nvSpPr>
        <p:spPr>
          <a:xfrm>
            <a:off x="11436449" y="4910277"/>
            <a:ext cx="3493200" cy="1976100"/>
          </a:xfrm>
          <a:prstGeom prst="roundRect">
            <a:avLst>
              <a:gd name="adj" fmla="val 16667"/>
            </a:avLst>
          </a:prstGeom>
          <a:noFill/>
          <a:ln w="2117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3325" tIns="203325" rIns="203325" bIns="203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35" b="1"/>
          </a:p>
        </p:txBody>
      </p:sp>
      <p:cxnSp>
        <p:nvCxnSpPr>
          <p:cNvPr id="189" name="Google Shape;189;p23"/>
          <p:cNvCxnSpPr>
            <a:stCxn id="190" idx="3"/>
            <a:endCxn id="188" idx="1"/>
          </p:cNvCxnSpPr>
          <p:nvPr/>
        </p:nvCxnSpPr>
        <p:spPr>
          <a:xfrm>
            <a:off x="9963099" y="5898229"/>
            <a:ext cx="1473300" cy="0"/>
          </a:xfrm>
          <a:prstGeom prst="straightConnector1">
            <a:avLst/>
          </a:prstGeom>
          <a:noFill/>
          <a:ln w="21175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3"/>
          <p:cNvSpPr/>
          <p:nvPr/>
        </p:nvSpPr>
        <p:spPr>
          <a:xfrm>
            <a:off x="7104399" y="4839079"/>
            <a:ext cx="2858700" cy="2118300"/>
          </a:xfrm>
          <a:prstGeom prst="roundRect">
            <a:avLst>
              <a:gd name="adj" fmla="val 16667"/>
            </a:avLst>
          </a:prstGeom>
          <a:noFill/>
          <a:ln w="2117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3325" tIns="203325" rIns="203325" bIns="203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46"/>
              <a:t>SATOSA</a:t>
            </a:r>
            <a:endParaRPr sz="2446"/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380" y="5049442"/>
            <a:ext cx="1076775" cy="10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/>
          <p:nvPr/>
        </p:nvSpPr>
        <p:spPr>
          <a:xfrm>
            <a:off x="1574956" y="3997021"/>
            <a:ext cx="3332400" cy="3802800"/>
          </a:xfrm>
          <a:prstGeom prst="roundRect">
            <a:avLst>
              <a:gd name="adj" fmla="val 16667"/>
            </a:avLst>
          </a:prstGeom>
          <a:noFill/>
          <a:ln w="2117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3325" tIns="203325" rIns="203325" bIns="203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13"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794" y="4317974"/>
            <a:ext cx="2858726" cy="10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 rotWithShape="1">
          <a:blip r:embed="rId5">
            <a:alphaModFix/>
          </a:blip>
          <a:srcRect l="5335" t="18970" r="4994" b="20342"/>
          <a:stretch/>
        </p:blipFill>
        <p:spPr>
          <a:xfrm>
            <a:off x="2027466" y="6760340"/>
            <a:ext cx="2427384" cy="92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6">
            <a:alphaModFix/>
          </a:blip>
          <a:srcRect t="29609" b="30518"/>
          <a:stretch/>
        </p:blipFill>
        <p:spPr>
          <a:xfrm>
            <a:off x="2027464" y="5655723"/>
            <a:ext cx="2427389" cy="967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3"/>
          <p:cNvCxnSpPr>
            <a:stCxn id="190" idx="1"/>
            <a:endCxn id="192" idx="3"/>
          </p:cNvCxnSpPr>
          <p:nvPr/>
        </p:nvCxnSpPr>
        <p:spPr>
          <a:xfrm flipH="1">
            <a:off x="4907499" y="5898229"/>
            <a:ext cx="2196900" cy="300"/>
          </a:xfrm>
          <a:prstGeom prst="straightConnector1">
            <a:avLst/>
          </a:prstGeom>
          <a:noFill/>
          <a:ln w="21175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" name="Google Shape;197;p23"/>
          <p:cNvSpPr/>
          <p:nvPr/>
        </p:nvSpPr>
        <p:spPr>
          <a:xfrm>
            <a:off x="12759121" y="5620454"/>
            <a:ext cx="939300" cy="571800"/>
          </a:xfrm>
          <a:prstGeom prst="ellipse">
            <a:avLst/>
          </a:prstGeom>
          <a:noFill/>
          <a:ln w="307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1"/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2540" y="5579989"/>
            <a:ext cx="632700" cy="6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>
            <a:hlinkClick r:id="rId8"/>
          </p:cNvPr>
          <p:cNvSpPr txBox="1"/>
          <p:nvPr/>
        </p:nvSpPr>
        <p:spPr>
          <a:xfrm>
            <a:off x="14152591" y="5573469"/>
            <a:ext cx="5817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5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PZ Server</a:t>
            </a:r>
            <a:endParaRPr sz="355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LSST members only</a:t>
            </a:r>
            <a:endParaRPr sz="290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in-kind cont. </a:t>
            </a:r>
            <a:endParaRPr sz="355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87474" y="5255748"/>
            <a:ext cx="402543" cy="278874"/>
          </a:xfrm>
          <a:prstGeom prst="rect">
            <a:avLst/>
          </a:prstGeom>
          <a:noFill/>
          <a:ln>
            <a:noFill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1" name="Google Shape;201;p23">
            <a:hlinkClick r:id="rId10"/>
          </p:cNvPr>
          <p:cNvSpPr txBox="1"/>
          <p:nvPr/>
        </p:nvSpPr>
        <p:spPr>
          <a:xfrm>
            <a:off x="11724425" y="5605536"/>
            <a:ext cx="665700" cy="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User Query Tool</a:t>
            </a:r>
            <a:br>
              <a:rPr lang="pt-BR" sz="355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SQL/ADQL/MyDB/TAP Service</a:t>
            </a:r>
            <a:endParaRPr sz="258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373128" y="5382500"/>
            <a:ext cx="187825" cy="183294"/>
          </a:xfrm>
          <a:prstGeom prst="rect">
            <a:avLst/>
          </a:prstGeom>
          <a:noFill/>
          <a:ln>
            <a:noFill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3" name="Google Shape;203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716030" y="5710359"/>
            <a:ext cx="402543" cy="242664"/>
          </a:xfrm>
          <a:prstGeom prst="rect">
            <a:avLst/>
          </a:prstGeom>
          <a:noFill/>
          <a:ln>
            <a:noFill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4" name="Google Shape;204;p23">
            <a:hlinkClick r:id="rId13"/>
          </p:cNvPr>
          <p:cNvSpPr txBox="1"/>
          <p:nvPr/>
        </p:nvSpPr>
        <p:spPr>
          <a:xfrm>
            <a:off x="11560851" y="6036424"/>
            <a:ext cx="7947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Sky Viewer and Target Viewer</a:t>
            </a:r>
            <a:br>
              <a:rPr lang="pt-BR"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Image visualization and catalog overlay</a:t>
            </a:r>
            <a:endParaRPr sz="290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846679" y="5778898"/>
            <a:ext cx="384793" cy="242534"/>
          </a:xfrm>
          <a:prstGeom prst="rect">
            <a:avLst/>
          </a:prstGeom>
          <a:noFill/>
          <a:ln>
            <a:noFill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6" name="Google Shape;206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128748" y="6278810"/>
            <a:ext cx="440538" cy="242984"/>
          </a:xfrm>
          <a:prstGeom prst="rect">
            <a:avLst/>
          </a:prstGeom>
          <a:noFill/>
          <a:ln>
            <a:noFill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7" name="Google Shape;207;p23"/>
          <p:cNvSpPr txBox="1"/>
          <p:nvPr/>
        </p:nvSpPr>
        <p:spPr>
          <a:xfrm>
            <a:off x="13101305" y="6504092"/>
            <a:ext cx="4869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LSDB @LIneA</a:t>
            </a:r>
            <a:endParaRPr sz="45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12753748" y="5432192"/>
            <a:ext cx="5994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7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 JupyterHub over K8S</a:t>
            </a:r>
            <a:endParaRPr sz="387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814695" y="5199471"/>
            <a:ext cx="447260" cy="232714"/>
          </a:xfrm>
          <a:prstGeom prst="rect">
            <a:avLst/>
          </a:prstGeom>
          <a:noFill/>
          <a:ln>
            <a:noFill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0" name="Google Shape;210;p2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199684" y="5181339"/>
            <a:ext cx="261917" cy="158761"/>
          </a:xfrm>
          <a:prstGeom prst="rect">
            <a:avLst/>
          </a:prstGeom>
          <a:noFill/>
          <a:ln>
            <a:noFill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1" name="Google Shape;211;p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2338691" y="6216801"/>
            <a:ext cx="486746" cy="250830"/>
          </a:xfrm>
          <a:prstGeom prst="rect">
            <a:avLst/>
          </a:prstGeom>
          <a:noFill/>
          <a:ln>
            <a:noFill/>
          </a:ln>
          <a:effectLst>
            <a:outerShdw blurRad="18446" dist="6149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12" name="Google Shape;212;p23"/>
          <p:cNvGrpSpPr/>
          <p:nvPr/>
        </p:nvGrpSpPr>
        <p:grpSpPr>
          <a:xfrm>
            <a:off x="12062036" y="6365791"/>
            <a:ext cx="925118" cy="285785"/>
            <a:chOff x="6032957" y="1199869"/>
            <a:chExt cx="2387400" cy="737510"/>
          </a:xfrm>
        </p:grpSpPr>
        <p:pic>
          <p:nvPicPr>
            <p:cNvPr id="213" name="Google Shape;213;p2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 rot="11">
              <a:off x="6642912" y="1199871"/>
              <a:ext cx="943335" cy="550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3"/>
            <p:cNvSpPr txBox="1"/>
            <p:nvPr/>
          </p:nvSpPr>
          <p:spPr>
            <a:xfrm>
              <a:off x="6032957" y="1590279"/>
              <a:ext cx="23874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425" tIns="35425" rIns="35425" bIns="35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interactive app JupyterLab over HPC</a:t>
              </a:r>
              <a:endParaRPr sz="387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15" name="Google Shape;215;p23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7936200" y="1243250"/>
              <a:ext cx="387444" cy="449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3"/>
            <p:cNvSpPr/>
            <p:nvPr/>
          </p:nvSpPr>
          <p:spPr>
            <a:xfrm>
              <a:off x="7668776" y="1437325"/>
              <a:ext cx="206700" cy="206700"/>
            </a:xfrm>
            <a:prstGeom prst="mathPlus">
              <a:avLst>
                <a:gd name="adj1" fmla="val 23520"/>
              </a:avLst>
            </a:prstGeom>
            <a:solidFill>
              <a:srgbClr val="EEEEEE"/>
            </a:solidFill>
            <a:ln w="36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425" tIns="35425" rIns="35425" bIns="35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2"/>
            </a:p>
          </p:txBody>
        </p:sp>
      </p:grpSp>
      <p:sp>
        <p:nvSpPr>
          <p:cNvPr id="217" name="Google Shape;217;p23">
            <a:hlinkClick r:id="rId22"/>
          </p:cNvPr>
          <p:cNvSpPr txBox="1"/>
          <p:nvPr/>
        </p:nvSpPr>
        <p:spPr>
          <a:xfrm>
            <a:off x="13657857" y="6508209"/>
            <a:ext cx="7032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VAC OnDemand, X-matching </a:t>
            </a:r>
            <a:r>
              <a:rPr lang="pt-BR"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Em desenvolvimento</a:t>
            </a:r>
            <a:endParaRPr sz="290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13764657" y="6191701"/>
            <a:ext cx="321000" cy="195000"/>
          </a:xfrm>
          <a:prstGeom prst="rect">
            <a:avLst/>
          </a:prstGeom>
          <a:solidFill>
            <a:srgbClr val="EEEEEE"/>
          </a:solidFill>
          <a:ln w="3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1"/>
          </a:p>
        </p:txBody>
      </p:sp>
      <p:sp>
        <p:nvSpPr>
          <p:cNvPr id="219" name="Google Shape;219;p23"/>
          <p:cNvSpPr/>
          <p:nvPr/>
        </p:nvSpPr>
        <p:spPr>
          <a:xfrm>
            <a:off x="13829249" y="6240470"/>
            <a:ext cx="321000" cy="195000"/>
          </a:xfrm>
          <a:prstGeom prst="rect">
            <a:avLst/>
          </a:prstGeom>
          <a:solidFill>
            <a:srgbClr val="EEEEEE"/>
          </a:solidFill>
          <a:ln w="3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1"/>
          </a:p>
        </p:txBody>
      </p:sp>
      <p:sp>
        <p:nvSpPr>
          <p:cNvPr id="220" name="Google Shape;220;p23"/>
          <p:cNvSpPr/>
          <p:nvPr/>
        </p:nvSpPr>
        <p:spPr>
          <a:xfrm>
            <a:off x="13878437" y="6289658"/>
            <a:ext cx="321000" cy="195000"/>
          </a:xfrm>
          <a:prstGeom prst="rect">
            <a:avLst/>
          </a:prstGeom>
          <a:solidFill>
            <a:srgbClr val="EEEEEE"/>
          </a:solidFill>
          <a:ln w="3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2">
                <a:latin typeface="Roboto"/>
                <a:ea typeface="Roboto"/>
                <a:cs typeface="Roboto"/>
                <a:sym typeface="Roboto"/>
              </a:rPr>
              <a:t>Future services</a:t>
            </a:r>
            <a:endParaRPr sz="322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4225583" y="5282384"/>
            <a:ext cx="413788" cy="213236"/>
          </a:xfrm>
          <a:prstGeom prst="rect">
            <a:avLst/>
          </a:prstGeom>
          <a:noFill/>
          <a:ln>
            <a:noFill/>
          </a:ln>
          <a:effectLst>
            <a:outerShdw blurRad="18446" dist="6149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2" name="Google Shape;222;p23">
            <a:hlinkClick r:id="rId22"/>
          </p:cNvPr>
          <p:cNvSpPr txBox="1"/>
          <p:nvPr/>
        </p:nvSpPr>
        <p:spPr>
          <a:xfrm>
            <a:off x="14102061" y="6064912"/>
            <a:ext cx="7032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ex.: Portal</a:t>
            </a:r>
            <a:endParaRPr sz="387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Globular Cluster </a:t>
            </a:r>
            <a:endParaRPr sz="290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23"/>
          <p:cNvSpPr/>
          <p:nvPr/>
        </p:nvSpPr>
        <p:spPr>
          <a:xfrm>
            <a:off x="14208861" y="5748404"/>
            <a:ext cx="321000" cy="195000"/>
          </a:xfrm>
          <a:prstGeom prst="rect">
            <a:avLst/>
          </a:prstGeom>
          <a:solidFill>
            <a:srgbClr val="EEEEEE"/>
          </a:solidFill>
          <a:ln w="3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1"/>
          </a:p>
        </p:txBody>
      </p:sp>
      <p:sp>
        <p:nvSpPr>
          <p:cNvPr id="224" name="Google Shape;224;p23"/>
          <p:cNvSpPr/>
          <p:nvPr/>
        </p:nvSpPr>
        <p:spPr>
          <a:xfrm>
            <a:off x="14273453" y="5797173"/>
            <a:ext cx="321000" cy="195000"/>
          </a:xfrm>
          <a:prstGeom prst="rect">
            <a:avLst/>
          </a:prstGeom>
          <a:solidFill>
            <a:srgbClr val="EEEEEE"/>
          </a:solidFill>
          <a:ln w="3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1"/>
          </a:p>
        </p:txBody>
      </p:sp>
      <p:sp>
        <p:nvSpPr>
          <p:cNvPr id="225" name="Google Shape;225;p23"/>
          <p:cNvSpPr/>
          <p:nvPr/>
        </p:nvSpPr>
        <p:spPr>
          <a:xfrm>
            <a:off x="14322641" y="5846361"/>
            <a:ext cx="321000" cy="195000"/>
          </a:xfrm>
          <a:prstGeom prst="rect">
            <a:avLst/>
          </a:prstGeom>
          <a:solidFill>
            <a:srgbClr val="EEEEEE"/>
          </a:solidFill>
          <a:ln w="3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1503" dist="3074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29525" tIns="29525" rIns="29525" bIns="29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2">
                <a:latin typeface="Roboto"/>
                <a:ea typeface="Roboto"/>
                <a:cs typeface="Roboto"/>
                <a:sym typeface="Roboto"/>
              </a:rPr>
              <a:t>Future science platforms</a:t>
            </a:r>
            <a:endParaRPr sz="322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3546003" y="5205416"/>
            <a:ext cx="413792" cy="301645"/>
          </a:xfrm>
          <a:prstGeom prst="rect">
            <a:avLst/>
          </a:prstGeom>
          <a:noFill/>
          <a:ln>
            <a:noFill/>
          </a:ln>
          <a:effectLst>
            <a:outerShdw blurRad="18446" dist="6149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7" name="Google Shape;227;p23">
            <a:hlinkClick r:id="rId22"/>
          </p:cNvPr>
          <p:cNvSpPr txBox="1"/>
          <p:nvPr/>
        </p:nvSpPr>
        <p:spPr>
          <a:xfrm>
            <a:off x="13347337" y="5510648"/>
            <a:ext cx="8109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Occultation Prediction Database</a:t>
            </a:r>
            <a:endParaRPr sz="290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com serviço de subscrição </a:t>
            </a:r>
            <a:endParaRPr sz="290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11354700" y="6804675"/>
            <a:ext cx="365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/>
              <a:t>LIneA Service Providers</a:t>
            </a:r>
            <a:endParaRPr sz="2000" b="1"/>
          </a:p>
        </p:txBody>
      </p:sp>
      <p:sp>
        <p:nvSpPr>
          <p:cNvPr id="229" name="Google Shape;229;p23"/>
          <p:cNvSpPr txBox="1"/>
          <p:nvPr/>
        </p:nvSpPr>
        <p:spPr>
          <a:xfrm>
            <a:off x="588017" y="2753415"/>
            <a:ext cx="78264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3325" tIns="101625" rIns="203325" bIns="1016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6"/>
              <a:buFont typeface="Arial"/>
              <a:buNone/>
            </a:pPr>
            <a:r>
              <a:rPr lang="pt-BR" sz="378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Proxy de autenticação SATOSA</a:t>
            </a:r>
            <a:endParaRPr sz="378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Processo de Adesão ao CILogon</a:t>
            </a:r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Arquitetura baseada em Autenticação Federada</a:t>
            </a:r>
            <a:endParaRPr sz="3600" b="1"/>
          </a:p>
        </p:txBody>
      </p:sp>
      <p:sp>
        <p:nvSpPr>
          <p:cNvPr id="236" name="Google Shape;236;p24"/>
          <p:cNvSpPr txBox="1">
            <a:spLocks noGrp="1"/>
          </p:cNvSpPr>
          <p:nvPr>
            <p:ph type="body" idx="1"/>
          </p:nvPr>
        </p:nvSpPr>
        <p:spPr>
          <a:xfrm>
            <a:off x="500075" y="3484000"/>
            <a:ext cx="10377600" cy="43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Mantido pelo NCSA/University of Illinois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Suporte a Múltiplos Provedores de Identidade (+5000)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Registro de Clientes OIDC</a:t>
            </a:r>
            <a:endParaRPr sz="2400" b="1"/>
          </a:p>
          <a:p>
            <a:pPr marL="635000" marR="0" lvl="4" indent="-190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4550" y="5017150"/>
            <a:ext cx="5850975" cy="12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Processo de Adesão ao CILogon</a:t>
            </a:r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/>
          </p:nvPr>
        </p:nvSpPr>
        <p:spPr>
          <a:xfrm>
            <a:off x="500424" y="1839175"/>
            <a:ext cx="115923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Autenticação Federada Internacional com CILogon</a:t>
            </a:r>
            <a:endParaRPr sz="3600" b="1"/>
          </a:p>
        </p:txBody>
      </p:sp>
      <p:sp>
        <p:nvSpPr>
          <p:cNvPr id="244" name="Google Shape;244;p25"/>
          <p:cNvSpPr txBox="1"/>
          <p:nvPr/>
        </p:nvSpPr>
        <p:spPr>
          <a:xfrm>
            <a:off x="12011100" y="6772300"/>
            <a:ext cx="365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/>
              <a:t>LIneA Service Providers</a:t>
            </a:r>
            <a:endParaRPr sz="2000" b="1"/>
          </a:p>
        </p:txBody>
      </p:sp>
      <p:sp>
        <p:nvSpPr>
          <p:cNvPr id="245" name="Google Shape;245;p25"/>
          <p:cNvSpPr/>
          <p:nvPr/>
        </p:nvSpPr>
        <p:spPr>
          <a:xfrm>
            <a:off x="706875" y="3129800"/>
            <a:ext cx="3451500" cy="5309400"/>
          </a:xfrm>
          <a:prstGeom prst="roundRect">
            <a:avLst>
              <a:gd name="adj" fmla="val 16667"/>
            </a:avLst>
          </a:prstGeom>
          <a:noFill/>
          <a:ln w="219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0575" tIns="210575" rIns="210575" bIns="210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24"/>
          </a:p>
        </p:txBody>
      </p:sp>
      <p:pic>
        <p:nvPicPr>
          <p:cNvPr id="246" name="Google Shape;2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34" y="4893659"/>
            <a:ext cx="2960683" cy="111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4">
            <a:alphaModFix/>
          </a:blip>
          <a:srcRect l="5335" t="18970" r="4994" b="20342"/>
          <a:stretch/>
        </p:blipFill>
        <p:spPr>
          <a:xfrm>
            <a:off x="1083399" y="7311892"/>
            <a:ext cx="2513961" cy="957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5">
            <a:alphaModFix/>
          </a:blip>
          <a:srcRect t="29609" b="30518"/>
          <a:stretch/>
        </p:blipFill>
        <p:spPr>
          <a:xfrm>
            <a:off x="1083397" y="6167879"/>
            <a:ext cx="2513969" cy="100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5075" y="5298361"/>
            <a:ext cx="584248" cy="584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5"/>
          <p:cNvGrpSpPr/>
          <p:nvPr/>
        </p:nvGrpSpPr>
        <p:grpSpPr>
          <a:xfrm>
            <a:off x="8816526" y="5082757"/>
            <a:ext cx="1893939" cy="1403538"/>
            <a:chOff x="5216900" y="2232900"/>
            <a:chExt cx="915300" cy="678300"/>
          </a:xfrm>
        </p:grpSpPr>
        <p:sp>
          <p:nvSpPr>
            <p:cNvPr id="251" name="Google Shape;251;p25"/>
            <p:cNvSpPr/>
            <p:nvPr/>
          </p:nvSpPr>
          <p:spPr>
            <a:xfrm>
              <a:off x="5216900" y="2232900"/>
              <a:ext cx="915300" cy="678300"/>
            </a:xfrm>
            <a:prstGeom prst="roundRect">
              <a:avLst>
                <a:gd name="adj" fmla="val 16667"/>
              </a:avLst>
            </a:prstGeom>
            <a:noFill/>
            <a:ln w="219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0575" tIns="210575" rIns="210575" bIns="2105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72" b="1"/>
                <a:t>SATOSA</a:t>
              </a:r>
              <a:endParaRPr sz="2072" b="1"/>
            </a:p>
          </p:txBody>
        </p:sp>
        <p:pic>
          <p:nvPicPr>
            <p:cNvPr id="252" name="Google Shape;252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33370" y="2267643"/>
              <a:ext cx="282375" cy="282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25"/>
          <p:cNvSpPr/>
          <p:nvPr/>
        </p:nvSpPr>
        <p:spPr>
          <a:xfrm>
            <a:off x="5540257" y="5082710"/>
            <a:ext cx="1893900" cy="1403100"/>
          </a:xfrm>
          <a:prstGeom prst="roundRect">
            <a:avLst>
              <a:gd name="adj" fmla="val 16667"/>
            </a:avLst>
          </a:prstGeom>
          <a:noFill/>
          <a:ln w="219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0575" tIns="210575" rIns="210575" bIns="2105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72" b="1"/>
              <a:t>CILogon</a:t>
            </a:r>
            <a:endParaRPr sz="2072" b="1"/>
          </a:p>
        </p:txBody>
      </p:sp>
      <p:cxnSp>
        <p:nvCxnSpPr>
          <p:cNvPr id="254" name="Google Shape;254;p25"/>
          <p:cNvCxnSpPr>
            <a:stCxn id="251" idx="1"/>
            <a:endCxn id="253" idx="3"/>
          </p:cNvCxnSpPr>
          <p:nvPr/>
        </p:nvCxnSpPr>
        <p:spPr>
          <a:xfrm rot="10800000">
            <a:off x="7434126" y="5784226"/>
            <a:ext cx="1382400" cy="300"/>
          </a:xfrm>
          <a:prstGeom prst="straightConnector1">
            <a:avLst/>
          </a:prstGeom>
          <a:noFill/>
          <a:ln w="219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25"/>
          <p:cNvCxnSpPr>
            <a:stCxn id="253" idx="1"/>
            <a:endCxn id="245" idx="3"/>
          </p:cNvCxnSpPr>
          <p:nvPr/>
        </p:nvCxnSpPr>
        <p:spPr>
          <a:xfrm flipH="1">
            <a:off x="4158457" y="5784260"/>
            <a:ext cx="1381800" cy="300"/>
          </a:xfrm>
          <a:prstGeom prst="straightConnector1">
            <a:avLst/>
          </a:prstGeom>
          <a:noFill/>
          <a:ln w="219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6" name="Google Shape;256;p25"/>
          <p:cNvPicPr preferRelativeResize="0"/>
          <p:nvPr/>
        </p:nvPicPr>
        <p:blipFill rotWithShape="1">
          <a:blip r:embed="rId8">
            <a:alphaModFix/>
          </a:blip>
          <a:srcRect t="17472" b="17478"/>
          <a:stretch/>
        </p:blipFill>
        <p:spPr>
          <a:xfrm>
            <a:off x="1031347" y="3647143"/>
            <a:ext cx="2802324" cy="9570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25"/>
          <p:cNvCxnSpPr>
            <a:endCxn id="258" idx="1"/>
          </p:cNvCxnSpPr>
          <p:nvPr/>
        </p:nvCxnSpPr>
        <p:spPr>
          <a:xfrm rot="10800000" flipH="1">
            <a:off x="10710449" y="5784252"/>
            <a:ext cx="1382400" cy="300"/>
          </a:xfrm>
          <a:prstGeom prst="straightConnector1">
            <a:avLst/>
          </a:prstGeom>
          <a:noFill/>
          <a:ln w="219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9" name="Google Shape;259;p25"/>
          <p:cNvGrpSpPr/>
          <p:nvPr/>
        </p:nvGrpSpPr>
        <p:grpSpPr>
          <a:xfrm>
            <a:off x="12092849" y="4796202"/>
            <a:ext cx="3493200" cy="1976100"/>
            <a:chOff x="12092849" y="4796202"/>
            <a:chExt cx="3493200" cy="1976100"/>
          </a:xfrm>
        </p:grpSpPr>
        <p:sp>
          <p:nvSpPr>
            <p:cNvPr id="258" name="Google Shape;258;p25"/>
            <p:cNvSpPr/>
            <p:nvPr/>
          </p:nvSpPr>
          <p:spPr>
            <a:xfrm>
              <a:off x="12092849" y="4796202"/>
              <a:ext cx="3493200" cy="1976100"/>
            </a:xfrm>
            <a:prstGeom prst="roundRect">
              <a:avLst>
                <a:gd name="adj" fmla="val 16667"/>
              </a:avLst>
            </a:prstGeom>
            <a:noFill/>
            <a:ln w="2117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03325" tIns="203325" rIns="203325" bIns="203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5" b="1"/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13415521" y="5487754"/>
              <a:ext cx="939300" cy="571800"/>
            </a:xfrm>
            <a:prstGeom prst="ellipse">
              <a:avLst/>
            </a:prstGeom>
            <a:noFill/>
            <a:ln w="307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51"/>
            </a:p>
          </p:txBody>
        </p:sp>
        <p:pic>
          <p:nvPicPr>
            <p:cNvPr id="261" name="Google Shape;261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68940" y="5447289"/>
              <a:ext cx="632700" cy="63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25">
              <a:hlinkClick r:id="rId10"/>
            </p:cNvPr>
            <p:cNvSpPr txBox="1"/>
            <p:nvPr/>
          </p:nvSpPr>
          <p:spPr>
            <a:xfrm>
              <a:off x="14808991" y="5440769"/>
              <a:ext cx="581700" cy="1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55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PZ Server</a:t>
              </a:r>
              <a:endParaRPr sz="355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90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LSST members only</a:t>
              </a:r>
              <a:endParaRPr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90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in-kind cont. </a:t>
              </a:r>
              <a:endParaRPr sz="355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63" name="Google Shape;263;p2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2643874" y="5123048"/>
              <a:ext cx="402543" cy="278874"/>
            </a:xfrm>
            <a:prstGeom prst="rect">
              <a:avLst/>
            </a:prstGeom>
            <a:noFill/>
            <a:ln>
              <a:noFill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64" name="Google Shape;264;p25">
              <a:hlinkClick r:id="rId12"/>
            </p:cNvPr>
            <p:cNvSpPr txBox="1"/>
            <p:nvPr/>
          </p:nvSpPr>
          <p:spPr>
            <a:xfrm>
              <a:off x="12380825" y="5472836"/>
              <a:ext cx="665700" cy="9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User Query Tool</a:t>
              </a:r>
              <a:br>
                <a:rPr lang="pt-BR" sz="355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290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SQL/ADQL/MyDB/TAP Service</a:t>
              </a:r>
              <a:endParaRPr sz="258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65" name="Google Shape;265;p2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3029528" y="5249800"/>
              <a:ext cx="187825" cy="183294"/>
            </a:xfrm>
            <a:prstGeom prst="rect">
              <a:avLst/>
            </a:prstGeom>
            <a:noFill/>
            <a:ln>
              <a:noFill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6" name="Google Shape;266;p2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2372430" y="5577659"/>
              <a:ext cx="402543" cy="242664"/>
            </a:xfrm>
            <a:prstGeom prst="rect">
              <a:avLst/>
            </a:prstGeom>
            <a:noFill/>
            <a:ln>
              <a:noFill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67" name="Google Shape;267;p25">
              <a:hlinkClick r:id="rId15"/>
            </p:cNvPr>
            <p:cNvSpPr txBox="1"/>
            <p:nvPr/>
          </p:nvSpPr>
          <p:spPr>
            <a:xfrm>
              <a:off x="12217251" y="5903724"/>
              <a:ext cx="7947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Sky Viewer and Target Viewer</a:t>
              </a:r>
              <a:b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290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Image visualization and catalog overlay</a:t>
              </a:r>
              <a:endParaRPr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68" name="Google Shape;268;p2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2503079" y="5646198"/>
              <a:ext cx="384793" cy="242534"/>
            </a:xfrm>
            <a:prstGeom prst="rect">
              <a:avLst/>
            </a:prstGeom>
            <a:noFill/>
            <a:ln>
              <a:noFill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9" name="Google Shape;269;p2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3785148" y="6146110"/>
              <a:ext cx="440538" cy="242984"/>
            </a:xfrm>
            <a:prstGeom prst="rect">
              <a:avLst/>
            </a:prstGeom>
            <a:noFill/>
            <a:ln>
              <a:noFill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70" name="Google Shape;270;p25"/>
            <p:cNvSpPr txBox="1"/>
            <p:nvPr/>
          </p:nvSpPr>
          <p:spPr>
            <a:xfrm>
              <a:off x="13757705" y="6371392"/>
              <a:ext cx="4869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5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LSDB @LIneA</a:t>
              </a:r>
              <a:endParaRPr sz="45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1" name="Google Shape;271;p25"/>
            <p:cNvSpPr txBox="1"/>
            <p:nvPr/>
          </p:nvSpPr>
          <p:spPr>
            <a:xfrm>
              <a:off x="13410148" y="5299492"/>
              <a:ext cx="599400" cy="14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 JupyterHub over K8S</a:t>
              </a:r>
              <a:endParaRPr sz="387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72" name="Google Shape;272;p2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3471095" y="5066771"/>
              <a:ext cx="447260" cy="232714"/>
            </a:xfrm>
            <a:prstGeom prst="rect">
              <a:avLst/>
            </a:prstGeom>
            <a:noFill/>
            <a:ln>
              <a:noFill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73" name="Google Shape;273;p25">
              <a:hlinkClick r:id="rId19"/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3856084" y="5048639"/>
              <a:ext cx="261917" cy="158761"/>
            </a:xfrm>
            <a:prstGeom prst="rect">
              <a:avLst/>
            </a:prstGeom>
            <a:noFill/>
            <a:ln>
              <a:noFill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74" name="Google Shape;274;p25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12995091" y="6084101"/>
              <a:ext cx="486746" cy="250830"/>
            </a:xfrm>
            <a:prstGeom prst="rect">
              <a:avLst/>
            </a:prstGeom>
            <a:noFill/>
            <a:ln>
              <a:noFill/>
            </a:ln>
            <a:effectLst>
              <a:outerShdw blurRad="18446" dist="6149" dir="5400000" algn="bl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275" name="Google Shape;275;p25"/>
            <p:cNvGrpSpPr/>
            <p:nvPr/>
          </p:nvGrpSpPr>
          <p:grpSpPr>
            <a:xfrm>
              <a:off x="12718436" y="6233091"/>
              <a:ext cx="925117" cy="285785"/>
              <a:chOff x="6032957" y="1199869"/>
              <a:chExt cx="2387400" cy="737510"/>
            </a:xfrm>
          </p:grpSpPr>
          <p:pic>
            <p:nvPicPr>
              <p:cNvPr id="276" name="Google Shape;276;p25"/>
              <p:cNvPicPr preferRelativeResize="0"/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 rot="11">
                <a:off x="6642912" y="1199871"/>
                <a:ext cx="943335" cy="5502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7" name="Google Shape;277;p25"/>
              <p:cNvSpPr txBox="1"/>
              <p:nvPr/>
            </p:nvSpPr>
            <p:spPr>
              <a:xfrm>
                <a:off x="6032957" y="1590279"/>
                <a:ext cx="2387400" cy="34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425" tIns="35425" rIns="35425" bIns="35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87" i="1">
                    <a:solidFill>
                      <a:srgbClr val="293663"/>
                    </a:solidFill>
                    <a:latin typeface="Roboto"/>
                    <a:ea typeface="Roboto"/>
                    <a:cs typeface="Roboto"/>
                    <a:sym typeface="Roboto"/>
                  </a:rPr>
                  <a:t>interactive app JupyterLab over HPC</a:t>
                </a:r>
                <a:endParaRPr sz="387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278" name="Google Shape;278;p25"/>
              <p:cNvPicPr preferRelativeResize="0"/>
              <p:nvPr/>
            </p:nvPicPr>
            <p:blipFill>
              <a:blip r:embed="rId23">
                <a:alphaModFix/>
              </a:blip>
              <a:stretch>
                <a:fillRect/>
              </a:stretch>
            </p:blipFill>
            <p:spPr>
              <a:xfrm>
                <a:off x="7936200" y="1243250"/>
                <a:ext cx="387444" cy="4491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9" name="Google Shape;279;p25"/>
              <p:cNvSpPr/>
              <p:nvPr/>
            </p:nvSpPr>
            <p:spPr>
              <a:xfrm>
                <a:off x="7668776" y="1437325"/>
                <a:ext cx="206700" cy="206700"/>
              </a:xfrm>
              <a:prstGeom prst="mathPlus">
                <a:avLst>
                  <a:gd name="adj1" fmla="val 23520"/>
                </a:avLst>
              </a:prstGeom>
              <a:solidFill>
                <a:srgbClr val="EEEEEE"/>
              </a:solidFill>
              <a:ln w="36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5425" tIns="35425" rIns="35425" bIns="35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2"/>
              </a:p>
            </p:txBody>
          </p:sp>
        </p:grpSp>
        <p:sp>
          <p:nvSpPr>
            <p:cNvPr id="280" name="Google Shape;280;p25">
              <a:hlinkClick r:id="rId24"/>
            </p:cNvPr>
            <p:cNvSpPr txBox="1"/>
            <p:nvPr/>
          </p:nvSpPr>
          <p:spPr>
            <a:xfrm>
              <a:off x="14314257" y="6375509"/>
              <a:ext cx="7032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VAC OnDemand, X-matching </a:t>
              </a:r>
              <a:r>
                <a:rPr lang="pt-BR" sz="290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Em desenvolvimento</a:t>
              </a:r>
              <a:endParaRPr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14421057" y="6059001"/>
              <a:ext cx="321000" cy="195000"/>
            </a:xfrm>
            <a:prstGeom prst="rect">
              <a:avLst/>
            </a:prstGeom>
            <a:solidFill>
              <a:srgbClr val="EEEEEE"/>
            </a:solidFill>
            <a:ln w="3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51"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4485649" y="6107770"/>
              <a:ext cx="321000" cy="195000"/>
            </a:xfrm>
            <a:prstGeom prst="rect">
              <a:avLst/>
            </a:prstGeom>
            <a:solidFill>
              <a:srgbClr val="EEEEEE"/>
            </a:solidFill>
            <a:ln w="3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51"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14534837" y="6156958"/>
              <a:ext cx="321000" cy="195000"/>
            </a:xfrm>
            <a:prstGeom prst="rect">
              <a:avLst/>
            </a:prstGeom>
            <a:solidFill>
              <a:srgbClr val="EEEEEE"/>
            </a:solidFill>
            <a:ln w="3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2">
                  <a:latin typeface="Roboto"/>
                  <a:ea typeface="Roboto"/>
                  <a:cs typeface="Roboto"/>
                  <a:sym typeface="Roboto"/>
                </a:rPr>
                <a:t>Future services</a:t>
              </a:r>
              <a:endParaRPr sz="322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84" name="Google Shape;284;p25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14881983" y="5149684"/>
              <a:ext cx="413788" cy="213236"/>
            </a:xfrm>
            <a:prstGeom prst="rect">
              <a:avLst/>
            </a:prstGeom>
            <a:noFill/>
            <a:ln>
              <a:noFill/>
            </a:ln>
            <a:effectLst>
              <a:outerShdw blurRad="18446" dist="6149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85" name="Google Shape;285;p25">
              <a:hlinkClick r:id="rId24"/>
            </p:cNvPr>
            <p:cNvSpPr txBox="1"/>
            <p:nvPr/>
          </p:nvSpPr>
          <p:spPr>
            <a:xfrm>
              <a:off x="14758461" y="5932212"/>
              <a:ext cx="7032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ex.: Portal</a:t>
              </a:r>
              <a:endParaRPr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Globular Cluster </a:t>
              </a:r>
              <a:endParaRPr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14865261" y="5615704"/>
              <a:ext cx="321000" cy="195000"/>
            </a:xfrm>
            <a:prstGeom prst="rect">
              <a:avLst/>
            </a:prstGeom>
            <a:solidFill>
              <a:srgbClr val="EEEEEE"/>
            </a:solidFill>
            <a:ln w="3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51"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14929853" y="5664473"/>
              <a:ext cx="321000" cy="195000"/>
            </a:xfrm>
            <a:prstGeom prst="rect">
              <a:avLst/>
            </a:prstGeom>
            <a:solidFill>
              <a:srgbClr val="EEEEEE"/>
            </a:solidFill>
            <a:ln w="3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51"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14979041" y="5713661"/>
              <a:ext cx="321000" cy="195000"/>
            </a:xfrm>
            <a:prstGeom prst="rect">
              <a:avLst/>
            </a:prstGeom>
            <a:solidFill>
              <a:srgbClr val="EEEEEE"/>
            </a:solidFill>
            <a:ln w="30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1503" dist="30743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9525" tIns="29525" rIns="29525" bIns="295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2">
                  <a:latin typeface="Roboto"/>
                  <a:ea typeface="Roboto"/>
                  <a:cs typeface="Roboto"/>
                  <a:sym typeface="Roboto"/>
                </a:rPr>
                <a:t>Future science platforms</a:t>
              </a:r>
              <a:endParaRPr sz="322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89" name="Google Shape;289;p25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14202403" y="5072716"/>
              <a:ext cx="413792" cy="301645"/>
            </a:xfrm>
            <a:prstGeom prst="rect">
              <a:avLst/>
            </a:prstGeom>
            <a:noFill/>
            <a:ln>
              <a:noFill/>
            </a:ln>
            <a:effectLst>
              <a:outerShdw blurRad="18446" dist="6149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90" name="Google Shape;290;p25">
              <a:hlinkClick r:id="rId24"/>
            </p:cNvPr>
            <p:cNvSpPr txBox="1"/>
            <p:nvPr/>
          </p:nvSpPr>
          <p:spPr>
            <a:xfrm>
              <a:off x="14003737" y="5377948"/>
              <a:ext cx="810900" cy="1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525" tIns="29525" rIns="29525" bIns="295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Occultation Prediction Database</a:t>
              </a:r>
              <a:endParaRPr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90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com serviço de subscrição </a:t>
              </a:r>
              <a:endParaRPr sz="290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1" name="Google Shape;291;p25"/>
          <p:cNvSpPr txBox="1"/>
          <p:nvPr/>
        </p:nvSpPr>
        <p:spPr>
          <a:xfrm>
            <a:off x="1235475" y="8410625"/>
            <a:ext cx="22098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/>
              <a:t>+5000 IDPs</a:t>
            </a:r>
            <a:endParaRPr sz="2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Processo de Adesão ao CILogon</a:t>
            </a:r>
            <a:endParaRPr/>
          </a:p>
        </p:txBody>
      </p:sp>
      <p:sp>
        <p:nvSpPr>
          <p:cNvPr id="297" name="Google Shape;297;p26"/>
          <p:cNvSpPr txBox="1">
            <a:spLocks noGrp="1"/>
          </p:cNvSpPr>
          <p:nvPr>
            <p:ph type="title"/>
          </p:nvPr>
        </p:nvSpPr>
        <p:spPr>
          <a:xfrm>
            <a:off x="500425" y="1839175"/>
            <a:ext cx="138822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Estabelecendo a relação de confiança com o CILogon</a:t>
            </a:r>
            <a:endParaRPr sz="3600" b="1"/>
          </a:p>
        </p:txBody>
      </p:sp>
      <p:sp>
        <p:nvSpPr>
          <p:cNvPr id="298" name="Google Shape;298;p26"/>
          <p:cNvSpPr txBox="1">
            <a:spLocks noGrp="1"/>
          </p:cNvSpPr>
          <p:nvPr>
            <p:ph type="body" idx="1"/>
          </p:nvPr>
        </p:nvSpPr>
        <p:spPr>
          <a:xfrm>
            <a:off x="500075" y="3128975"/>
            <a:ext cx="9710700" cy="56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000"/>
              <a:buAutoNum type="arabicPeriod"/>
            </a:pPr>
            <a:r>
              <a:rPr lang="pt-BR"/>
              <a:t>Preparar as URLs de callback na aplicação (no nosso caso o SATOSA)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pt-BR" sz="2000">
                <a:solidFill>
                  <a:srgbClr val="424242"/>
                </a:solidFill>
              </a:rPr>
              <a:t>OIDC no SATOSA para “falar” com o CILogon </a:t>
            </a:r>
            <a:r>
              <a:rPr lang="pt-BR" sz="2000" u="sng">
                <a:solidFill>
                  <a:schemeClr val="hlink"/>
                </a:solidFill>
                <a:hlinkClick r:id="rId3"/>
              </a:rPr>
              <a:t>https://satosa.linea.org.br/openid_connect</a:t>
            </a:r>
            <a:r>
              <a:rPr lang="pt-BR" sz="2000">
                <a:solidFill>
                  <a:srgbClr val="424242"/>
                </a:solidFill>
              </a:rPr>
              <a:t> 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pt-BR"/>
              <a:t>Registrar o SATOSA como cliente OIDC em </a:t>
            </a:r>
            <a:r>
              <a:rPr lang="pt-BR" u="sng">
                <a:solidFill>
                  <a:schemeClr val="hlink"/>
                </a:solidFill>
                <a:hlinkClick r:id="rId4"/>
              </a:rPr>
              <a:t>https://cilogon.org/oauth2/register</a:t>
            </a:r>
            <a:r>
              <a:rPr lang="pt-BR"/>
              <a:t> 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pt-BR"/>
              <a:t>Inserir na aplicação a opção de login via CILogon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b="1"/>
              <a:t>OBS do nosso caso de uso: 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- Após a integração com o CILogon tivemos que refazer o registro dos usuários devido a requisitos do COManage, pois antes os metadados eram padrão CAFe e agora passou a ser padrão CILogon</a:t>
            </a:r>
            <a:endParaRPr/>
          </a:p>
        </p:txBody>
      </p:sp>
      <p:pic>
        <p:nvPicPr>
          <p:cNvPr id="299" name="Google Shape;29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82225" y="4079050"/>
            <a:ext cx="5503199" cy="2762350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0" name="Google Shape;300;p26"/>
          <p:cNvSpPr txBox="1"/>
          <p:nvPr/>
        </p:nvSpPr>
        <p:spPr>
          <a:xfrm>
            <a:off x="10790675" y="6841400"/>
            <a:ext cx="46863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Tela inicial para autenticação nas plataformas do LIneA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1- Fluxo via Rubin Access System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2- Fluxo padrão para o Público Geral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Por que dois botões do CILogon nas aplicações?</a:t>
            </a:r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title"/>
          </p:nvPr>
        </p:nvSpPr>
        <p:spPr>
          <a:xfrm>
            <a:off x="500425" y="1839175"/>
            <a:ext cx="135987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Separar quem tem Rubin Data Rights de quem não tem</a:t>
            </a:r>
            <a:endParaRPr sz="3600" b="1"/>
          </a:p>
        </p:txBody>
      </p:sp>
      <p:sp>
        <p:nvSpPr>
          <p:cNvPr id="307" name="Google Shape;307;p27"/>
          <p:cNvSpPr txBox="1"/>
          <p:nvPr/>
        </p:nvSpPr>
        <p:spPr>
          <a:xfrm>
            <a:off x="11566105" y="6883189"/>
            <a:ext cx="35232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61" b="1"/>
              <a:t>LIneA Service Providers</a:t>
            </a:r>
            <a:endParaRPr sz="2061" b="1"/>
          </a:p>
        </p:txBody>
      </p:sp>
      <p:grpSp>
        <p:nvGrpSpPr>
          <p:cNvPr id="308" name="Google Shape;308;p27"/>
          <p:cNvGrpSpPr/>
          <p:nvPr/>
        </p:nvGrpSpPr>
        <p:grpSpPr>
          <a:xfrm>
            <a:off x="11770198" y="5174251"/>
            <a:ext cx="2992974" cy="1693122"/>
            <a:chOff x="12092849" y="4796202"/>
            <a:chExt cx="3493200" cy="1976100"/>
          </a:xfrm>
        </p:grpSpPr>
        <p:sp>
          <p:nvSpPr>
            <p:cNvPr id="309" name="Google Shape;309;p27"/>
            <p:cNvSpPr/>
            <p:nvPr/>
          </p:nvSpPr>
          <p:spPr>
            <a:xfrm>
              <a:off x="12092849" y="4796202"/>
              <a:ext cx="3493200" cy="1976100"/>
            </a:xfrm>
            <a:prstGeom prst="roundRect">
              <a:avLst>
                <a:gd name="adj" fmla="val 16667"/>
              </a:avLst>
            </a:prstGeom>
            <a:noFill/>
            <a:ln w="181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74200" tIns="174200" rIns="174200" bIns="1742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57" b="1"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13415521" y="5487754"/>
              <a:ext cx="939300" cy="571800"/>
            </a:xfrm>
            <a:prstGeom prst="ellipse">
              <a:avLst/>
            </a:prstGeom>
            <a:noFill/>
            <a:ln w="26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7"/>
            </a:p>
          </p:txBody>
        </p:sp>
        <p:pic>
          <p:nvPicPr>
            <p:cNvPr id="311" name="Google Shape;311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568940" y="5447289"/>
              <a:ext cx="632700" cy="63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7">
              <a:hlinkClick r:id="rId4"/>
            </p:cNvPr>
            <p:cNvSpPr txBox="1"/>
            <p:nvPr/>
          </p:nvSpPr>
          <p:spPr>
            <a:xfrm>
              <a:off x="14808991" y="5440769"/>
              <a:ext cx="581700" cy="1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04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PZ Server</a:t>
              </a:r>
              <a:endParaRPr sz="304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8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LSST members only</a:t>
              </a:r>
              <a:endParaRPr sz="248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8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in-kind cont. </a:t>
              </a:r>
              <a:endParaRPr sz="304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13" name="Google Shape;313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643874" y="5123048"/>
              <a:ext cx="402543" cy="278874"/>
            </a:xfrm>
            <a:prstGeom prst="rect">
              <a:avLst/>
            </a:prstGeom>
            <a:noFill/>
            <a:ln>
              <a:noFill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14" name="Google Shape;314;p27">
              <a:hlinkClick r:id="rId6"/>
            </p:cNvPr>
            <p:cNvSpPr txBox="1"/>
            <p:nvPr/>
          </p:nvSpPr>
          <p:spPr>
            <a:xfrm>
              <a:off x="12380825" y="5472836"/>
              <a:ext cx="665700" cy="9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User Query Tool</a:t>
              </a:r>
              <a:br>
                <a:rPr lang="pt-BR" sz="304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248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SQL/ADQL/MyDB/TAP Service</a:t>
              </a:r>
              <a:endParaRPr sz="221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15" name="Google Shape;315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029528" y="5249800"/>
              <a:ext cx="187825" cy="183294"/>
            </a:xfrm>
            <a:prstGeom prst="rect">
              <a:avLst/>
            </a:prstGeom>
            <a:noFill/>
            <a:ln>
              <a:noFill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16" name="Google Shape;316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72430" y="5577659"/>
              <a:ext cx="402543" cy="242664"/>
            </a:xfrm>
            <a:prstGeom prst="rect">
              <a:avLst/>
            </a:prstGeom>
            <a:noFill/>
            <a:ln>
              <a:noFill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17" name="Google Shape;317;p27">
              <a:hlinkClick r:id="rId9"/>
            </p:cNvPr>
            <p:cNvSpPr txBox="1"/>
            <p:nvPr/>
          </p:nvSpPr>
          <p:spPr>
            <a:xfrm>
              <a:off x="12217251" y="5903724"/>
              <a:ext cx="7947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Sky Viewer and Target Viewer</a:t>
              </a:r>
              <a:br>
                <a:rPr lang="pt-BR" sz="33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248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Image visualization and catalog overlay</a:t>
              </a:r>
              <a:endParaRPr sz="248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18" name="Google Shape;318;p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503079" y="5646198"/>
              <a:ext cx="384793" cy="242534"/>
            </a:xfrm>
            <a:prstGeom prst="rect">
              <a:avLst/>
            </a:prstGeom>
            <a:noFill/>
            <a:ln>
              <a:noFill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19" name="Google Shape;319;p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785148" y="6146110"/>
              <a:ext cx="440538" cy="242984"/>
            </a:xfrm>
            <a:prstGeom prst="rect">
              <a:avLst/>
            </a:prstGeom>
            <a:noFill/>
            <a:ln>
              <a:noFill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20" name="Google Shape;320;p27"/>
            <p:cNvSpPr txBox="1"/>
            <p:nvPr/>
          </p:nvSpPr>
          <p:spPr>
            <a:xfrm>
              <a:off x="13757705" y="6371392"/>
              <a:ext cx="4869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87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LSDB @LIneA</a:t>
              </a:r>
              <a:endParaRPr sz="387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1" name="Google Shape;321;p27"/>
            <p:cNvSpPr txBox="1"/>
            <p:nvPr/>
          </p:nvSpPr>
          <p:spPr>
            <a:xfrm>
              <a:off x="13410148" y="5299492"/>
              <a:ext cx="599400" cy="14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1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 JupyterHub over K8S</a:t>
              </a:r>
              <a:endParaRPr sz="331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22" name="Google Shape;322;p2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3471095" y="5066771"/>
              <a:ext cx="447260" cy="232714"/>
            </a:xfrm>
            <a:prstGeom prst="rect">
              <a:avLst/>
            </a:prstGeom>
            <a:noFill/>
            <a:ln>
              <a:noFill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23" name="Google Shape;323;p27">
              <a:hlinkClick r:id="rId13"/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3856084" y="5048639"/>
              <a:ext cx="261917" cy="158761"/>
            </a:xfrm>
            <a:prstGeom prst="rect">
              <a:avLst/>
            </a:prstGeom>
            <a:noFill/>
            <a:ln>
              <a:noFill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24" name="Google Shape;324;p2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2995091" y="6084101"/>
              <a:ext cx="486746" cy="250830"/>
            </a:xfrm>
            <a:prstGeom prst="rect">
              <a:avLst/>
            </a:prstGeom>
            <a:noFill/>
            <a:ln>
              <a:noFill/>
            </a:ln>
            <a:effectLst>
              <a:outerShdw blurRad="15803" dist="5268" dir="5400000" algn="bl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325" name="Google Shape;325;p27"/>
            <p:cNvGrpSpPr/>
            <p:nvPr/>
          </p:nvGrpSpPr>
          <p:grpSpPr>
            <a:xfrm>
              <a:off x="12718436" y="6233091"/>
              <a:ext cx="925117" cy="285785"/>
              <a:chOff x="6032957" y="1199869"/>
              <a:chExt cx="2387400" cy="737510"/>
            </a:xfrm>
          </p:grpSpPr>
          <p:pic>
            <p:nvPicPr>
              <p:cNvPr id="326" name="Google Shape;326;p27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rot="11">
                <a:off x="6642912" y="1199871"/>
                <a:ext cx="943335" cy="5502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7" name="Google Shape;327;p27"/>
              <p:cNvSpPr txBox="1"/>
              <p:nvPr/>
            </p:nvSpPr>
            <p:spPr>
              <a:xfrm>
                <a:off x="6032957" y="1590279"/>
                <a:ext cx="2387400" cy="34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0350" tIns="30350" rIns="30350" bIns="303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31" i="1">
                    <a:solidFill>
                      <a:srgbClr val="293663"/>
                    </a:solidFill>
                    <a:latin typeface="Roboto"/>
                    <a:ea typeface="Roboto"/>
                    <a:cs typeface="Roboto"/>
                    <a:sym typeface="Roboto"/>
                  </a:rPr>
                  <a:t>interactive app JupyterLab over HPC</a:t>
                </a:r>
                <a:endParaRPr sz="331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328" name="Google Shape;328;p27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7936200" y="1243250"/>
                <a:ext cx="387444" cy="4491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9" name="Google Shape;329;p27"/>
              <p:cNvSpPr/>
              <p:nvPr/>
            </p:nvSpPr>
            <p:spPr>
              <a:xfrm>
                <a:off x="7668776" y="1437325"/>
                <a:ext cx="206700" cy="206700"/>
              </a:xfrm>
              <a:prstGeom prst="mathPlus">
                <a:avLst>
                  <a:gd name="adj1" fmla="val 23520"/>
                </a:avLst>
              </a:prstGeom>
              <a:solidFill>
                <a:srgbClr val="EEEEEE"/>
              </a:solidFill>
              <a:ln w="315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0350" tIns="30350" rIns="30350" bIns="303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4"/>
              </a:p>
            </p:txBody>
          </p:sp>
        </p:grpSp>
        <p:sp>
          <p:nvSpPr>
            <p:cNvPr id="330" name="Google Shape;330;p27">
              <a:hlinkClick r:id="rId18"/>
            </p:cNvPr>
            <p:cNvSpPr txBox="1"/>
            <p:nvPr/>
          </p:nvSpPr>
          <p:spPr>
            <a:xfrm>
              <a:off x="14314257" y="6375509"/>
              <a:ext cx="7032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VAC OnDemand, X-matching </a:t>
              </a:r>
              <a:r>
                <a:rPr lang="pt-BR" sz="248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Em desenvolvimento</a:t>
              </a:r>
              <a:endParaRPr sz="248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14421057" y="6059001"/>
              <a:ext cx="321000" cy="195000"/>
            </a:xfrm>
            <a:prstGeom prst="rect">
              <a:avLst/>
            </a:prstGeom>
            <a:solidFill>
              <a:srgbClr val="EEEEEE"/>
            </a:solidFill>
            <a:ln w="2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7"/>
            </a:p>
          </p:txBody>
        </p:sp>
        <p:sp>
          <p:nvSpPr>
            <p:cNvPr id="332" name="Google Shape;332;p27"/>
            <p:cNvSpPr/>
            <p:nvPr/>
          </p:nvSpPr>
          <p:spPr>
            <a:xfrm>
              <a:off x="14485649" y="6107770"/>
              <a:ext cx="321000" cy="195000"/>
            </a:xfrm>
            <a:prstGeom prst="rect">
              <a:avLst/>
            </a:prstGeom>
            <a:solidFill>
              <a:srgbClr val="EEEEEE"/>
            </a:solidFill>
            <a:ln w="2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7"/>
            </a:p>
          </p:txBody>
        </p:sp>
        <p:sp>
          <p:nvSpPr>
            <p:cNvPr id="333" name="Google Shape;333;p27"/>
            <p:cNvSpPr/>
            <p:nvPr/>
          </p:nvSpPr>
          <p:spPr>
            <a:xfrm>
              <a:off x="14534837" y="6156958"/>
              <a:ext cx="321000" cy="195000"/>
            </a:xfrm>
            <a:prstGeom prst="rect">
              <a:avLst/>
            </a:prstGeom>
            <a:solidFill>
              <a:srgbClr val="EEEEEE"/>
            </a:solidFill>
            <a:ln w="2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76">
                  <a:latin typeface="Roboto"/>
                  <a:ea typeface="Roboto"/>
                  <a:cs typeface="Roboto"/>
                  <a:sym typeface="Roboto"/>
                </a:rPr>
                <a:t>Future services</a:t>
              </a:r>
              <a:endParaRPr sz="276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34" name="Google Shape;334;p27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14881983" y="5149684"/>
              <a:ext cx="413788" cy="213236"/>
            </a:xfrm>
            <a:prstGeom prst="rect">
              <a:avLst/>
            </a:prstGeom>
            <a:noFill/>
            <a:ln>
              <a:noFill/>
            </a:ln>
            <a:effectLst>
              <a:outerShdw blurRad="15803" dist="5268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35" name="Google Shape;335;p27">
              <a:hlinkClick r:id="rId18"/>
            </p:cNvPr>
            <p:cNvSpPr txBox="1"/>
            <p:nvPr/>
          </p:nvSpPr>
          <p:spPr>
            <a:xfrm>
              <a:off x="14758461" y="5932212"/>
              <a:ext cx="703200" cy="14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ex.: Portal</a:t>
              </a:r>
              <a:endParaRPr sz="33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Globular Cluster </a:t>
              </a:r>
              <a:endParaRPr sz="248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14865261" y="5615704"/>
              <a:ext cx="321000" cy="195000"/>
            </a:xfrm>
            <a:prstGeom prst="rect">
              <a:avLst/>
            </a:prstGeom>
            <a:solidFill>
              <a:srgbClr val="EEEEEE"/>
            </a:solidFill>
            <a:ln w="2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7"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14929853" y="5664473"/>
              <a:ext cx="321000" cy="195000"/>
            </a:xfrm>
            <a:prstGeom prst="rect">
              <a:avLst/>
            </a:prstGeom>
            <a:solidFill>
              <a:srgbClr val="EEEEEE"/>
            </a:solidFill>
            <a:ln w="2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7"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14979041" y="5713661"/>
              <a:ext cx="321000" cy="195000"/>
            </a:xfrm>
            <a:prstGeom prst="rect">
              <a:avLst/>
            </a:prstGeom>
            <a:solidFill>
              <a:srgbClr val="EEEEEE"/>
            </a:solidFill>
            <a:ln w="2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5556" dist="26338" dir="84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25275" tIns="25275" rIns="25275" bIns="25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76">
                  <a:latin typeface="Roboto"/>
                  <a:ea typeface="Roboto"/>
                  <a:cs typeface="Roboto"/>
                  <a:sym typeface="Roboto"/>
                </a:rPr>
                <a:t>Future science platforms</a:t>
              </a:r>
              <a:endParaRPr sz="276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39" name="Google Shape;339;p27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4202403" y="5072716"/>
              <a:ext cx="413792" cy="301645"/>
            </a:xfrm>
            <a:prstGeom prst="rect">
              <a:avLst/>
            </a:prstGeom>
            <a:noFill/>
            <a:ln>
              <a:noFill/>
            </a:ln>
            <a:effectLst>
              <a:outerShdw blurRad="15803" dist="5268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40" name="Google Shape;340;p27">
              <a:hlinkClick r:id="rId18"/>
            </p:cNvPr>
            <p:cNvSpPr txBox="1"/>
            <p:nvPr/>
          </p:nvSpPr>
          <p:spPr>
            <a:xfrm>
              <a:off x="14003737" y="5377948"/>
              <a:ext cx="810900" cy="1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75" tIns="25275" rIns="25275" bIns="2527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3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Occultation Prediction Database</a:t>
              </a:r>
              <a:endParaRPr sz="248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8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com serviço de subscrição </a:t>
              </a:r>
              <a:endParaRPr sz="248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41" name="Google Shape;341;p27"/>
          <p:cNvSpPr/>
          <p:nvPr/>
        </p:nvSpPr>
        <p:spPr>
          <a:xfrm>
            <a:off x="12410741" y="2892351"/>
            <a:ext cx="1688400" cy="1234500"/>
          </a:xfrm>
          <a:prstGeom prst="roundRect">
            <a:avLst>
              <a:gd name="adj" fmla="val 16667"/>
            </a:avLst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7725" tIns="187725" rIns="187725" bIns="1877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37" b="1" i="1"/>
          </a:p>
        </p:txBody>
      </p:sp>
      <p:sp>
        <p:nvSpPr>
          <p:cNvPr id="342" name="Google Shape;342;p27"/>
          <p:cNvSpPr/>
          <p:nvPr/>
        </p:nvSpPr>
        <p:spPr>
          <a:xfrm>
            <a:off x="1114289" y="3653709"/>
            <a:ext cx="3077400" cy="4733700"/>
          </a:xfrm>
          <a:prstGeom prst="roundRect">
            <a:avLst>
              <a:gd name="adj" fmla="val 16667"/>
            </a:avLst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7725" tIns="187725" rIns="187725" bIns="187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74"/>
          </a:p>
        </p:txBody>
      </p:sp>
      <p:pic>
        <p:nvPicPr>
          <p:cNvPr id="343" name="Google Shape;343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50849" y="3974571"/>
            <a:ext cx="2639795" cy="99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/>
          <p:cNvPicPr preferRelativeResize="0"/>
          <p:nvPr/>
        </p:nvPicPr>
        <p:blipFill rotWithShape="1">
          <a:blip r:embed="rId22">
            <a:alphaModFix/>
          </a:blip>
          <a:srcRect l="5335" t="18970" r="4994" b="20342"/>
          <a:stretch/>
        </p:blipFill>
        <p:spPr>
          <a:xfrm>
            <a:off x="1450005" y="7382530"/>
            <a:ext cx="2241495" cy="85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/>
          <p:cNvPicPr preferRelativeResize="0"/>
          <p:nvPr/>
        </p:nvPicPr>
        <p:blipFill rotWithShape="1">
          <a:blip r:embed="rId23">
            <a:alphaModFix/>
          </a:blip>
          <a:srcRect t="29609" b="30518"/>
          <a:stretch/>
        </p:blipFill>
        <p:spPr>
          <a:xfrm>
            <a:off x="1450003" y="6362509"/>
            <a:ext cx="2241499" cy="89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007667" y="5587233"/>
            <a:ext cx="520926" cy="520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7"/>
          <p:cNvCxnSpPr>
            <a:stCxn id="348" idx="3"/>
            <a:endCxn id="309" idx="1"/>
          </p:cNvCxnSpPr>
          <p:nvPr/>
        </p:nvCxnSpPr>
        <p:spPr>
          <a:xfrm>
            <a:off x="10033449" y="6020624"/>
            <a:ext cx="1736700" cy="300"/>
          </a:xfrm>
          <a:prstGeom prst="straightConnector1">
            <a:avLst/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9" name="Google Shape;349;p27"/>
          <p:cNvGrpSpPr/>
          <p:nvPr/>
        </p:nvGrpSpPr>
        <p:grpSpPr>
          <a:xfrm>
            <a:off x="8344812" y="5394926"/>
            <a:ext cx="1688637" cy="1251396"/>
            <a:chOff x="5216900" y="2232900"/>
            <a:chExt cx="915300" cy="678300"/>
          </a:xfrm>
        </p:grpSpPr>
        <p:sp>
          <p:nvSpPr>
            <p:cNvPr id="348" name="Google Shape;348;p27"/>
            <p:cNvSpPr/>
            <p:nvPr/>
          </p:nvSpPr>
          <p:spPr>
            <a:xfrm>
              <a:off x="5216900" y="2232900"/>
              <a:ext cx="915300" cy="678300"/>
            </a:xfrm>
            <a:prstGeom prst="roundRect">
              <a:avLst>
                <a:gd name="adj" fmla="val 16667"/>
              </a:avLst>
            </a:prstGeom>
            <a:noFill/>
            <a:ln w="195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7725" tIns="187725" rIns="187725" bIns="1877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48" b="1"/>
                <a:t>SATOSA</a:t>
              </a:r>
              <a:endParaRPr sz="1848" b="1"/>
            </a:p>
          </p:txBody>
        </p:sp>
        <p:pic>
          <p:nvPicPr>
            <p:cNvPr id="350" name="Google Shape;350;p27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5533370" y="2267643"/>
              <a:ext cx="282375" cy="282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1" name="Google Shape;351;p27"/>
          <p:cNvSpPr/>
          <p:nvPr/>
        </p:nvSpPr>
        <p:spPr>
          <a:xfrm>
            <a:off x="5423820" y="5394955"/>
            <a:ext cx="1688400" cy="1251300"/>
          </a:xfrm>
          <a:prstGeom prst="roundRect">
            <a:avLst>
              <a:gd name="adj" fmla="val 16667"/>
            </a:avLst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7725" tIns="187725" rIns="187725" bIns="1877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48" b="1"/>
              <a:t>CILogon</a:t>
            </a:r>
            <a:endParaRPr sz="1848" b="1"/>
          </a:p>
        </p:txBody>
      </p:sp>
      <p:cxnSp>
        <p:nvCxnSpPr>
          <p:cNvPr id="352" name="Google Shape;352;p27"/>
          <p:cNvCxnSpPr>
            <a:stCxn id="348" idx="1"/>
            <a:endCxn id="351" idx="3"/>
          </p:cNvCxnSpPr>
          <p:nvPr/>
        </p:nvCxnSpPr>
        <p:spPr>
          <a:xfrm rot="10800000">
            <a:off x="7112112" y="6020624"/>
            <a:ext cx="1232700" cy="0"/>
          </a:xfrm>
          <a:prstGeom prst="straightConnector1">
            <a:avLst/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27"/>
          <p:cNvCxnSpPr>
            <a:stCxn id="351" idx="1"/>
            <a:endCxn id="342" idx="3"/>
          </p:cNvCxnSpPr>
          <p:nvPr/>
        </p:nvCxnSpPr>
        <p:spPr>
          <a:xfrm rot="10800000">
            <a:off x="4191720" y="6020605"/>
            <a:ext cx="1232100" cy="0"/>
          </a:xfrm>
          <a:prstGeom prst="straightConnector1">
            <a:avLst/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4" name="Google Shape;354;p27"/>
          <p:cNvPicPr preferRelativeResize="0"/>
          <p:nvPr/>
        </p:nvPicPr>
        <p:blipFill rotWithShape="1">
          <a:blip r:embed="rId26">
            <a:alphaModFix/>
          </a:blip>
          <a:srcRect t="17472" b="17478"/>
          <a:stretch/>
        </p:blipFill>
        <p:spPr>
          <a:xfrm>
            <a:off x="1403594" y="5366804"/>
            <a:ext cx="2498604" cy="85328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7"/>
          <p:cNvSpPr/>
          <p:nvPr/>
        </p:nvSpPr>
        <p:spPr>
          <a:xfrm>
            <a:off x="5423820" y="2892361"/>
            <a:ext cx="1688400" cy="1251300"/>
          </a:xfrm>
          <a:prstGeom prst="roundRect">
            <a:avLst>
              <a:gd name="adj" fmla="val 16667"/>
            </a:avLst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7725" tIns="187725" rIns="187725" bIns="1877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642" b="1"/>
            </a:br>
            <a:r>
              <a:rPr lang="pt-BR" sz="1642" b="1" i="1"/>
              <a:t>Data Rights </a:t>
            </a:r>
            <a:endParaRPr sz="1642" b="1" i="1"/>
          </a:p>
        </p:txBody>
      </p:sp>
      <p:pic>
        <p:nvPicPr>
          <p:cNvPr id="356" name="Google Shape;356;p27"/>
          <p:cNvPicPr preferRelativeResize="0"/>
          <p:nvPr/>
        </p:nvPicPr>
        <p:blipFill rotWithShape="1">
          <a:blip r:embed="rId27">
            <a:alphaModFix/>
          </a:blip>
          <a:srcRect t="23290" b="21427"/>
          <a:stretch/>
        </p:blipFill>
        <p:spPr>
          <a:xfrm>
            <a:off x="5521520" y="2892369"/>
            <a:ext cx="1493268" cy="8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508270" y="3168603"/>
            <a:ext cx="1493266" cy="272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27"/>
          <p:cNvCxnSpPr>
            <a:endCxn id="355" idx="3"/>
          </p:cNvCxnSpPr>
          <p:nvPr/>
        </p:nvCxnSpPr>
        <p:spPr>
          <a:xfrm rot="10800000">
            <a:off x="7112220" y="3518011"/>
            <a:ext cx="2024400" cy="1876200"/>
          </a:xfrm>
          <a:prstGeom prst="bentConnector3">
            <a:avLst>
              <a:gd name="adj1" fmla="val 687"/>
            </a:avLst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Google Shape;359;p27"/>
          <p:cNvSpPr txBox="1"/>
          <p:nvPr/>
        </p:nvSpPr>
        <p:spPr>
          <a:xfrm>
            <a:off x="6892331" y="3466038"/>
            <a:ext cx="2125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7725" tIns="187725" rIns="187725" bIns="1877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7"/>
              <a:t>Autorização externa</a:t>
            </a:r>
            <a:endParaRPr sz="1437"/>
          </a:p>
        </p:txBody>
      </p:sp>
      <p:cxnSp>
        <p:nvCxnSpPr>
          <p:cNvPr id="360" name="Google Shape;360;p27"/>
          <p:cNvCxnSpPr>
            <a:stCxn id="355" idx="2"/>
            <a:endCxn id="351" idx="0"/>
          </p:cNvCxnSpPr>
          <p:nvPr/>
        </p:nvCxnSpPr>
        <p:spPr>
          <a:xfrm>
            <a:off x="6268020" y="4143661"/>
            <a:ext cx="0" cy="1251300"/>
          </a:xfrm>
          <a:prstGeom prst="straightConnector1">
            <a:avLst/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1" name="Google Shape;361;p27"/>
          <p:cNvSpPr txBox="1"/>
          <p:nvPr/>
        </p:nvSpPr>
        <p:spPr>
          <a:xfrm>
            <a:off x="12358055" y="3483945"/>
            <a:ext cx="19392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7725" tIns="187725" rIns="187725" bIns="187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7" b="1"/>
              <a:t>Autorização local</a:t>
            </a:r>
            <a:endParaRPr sz="1437" b="1"/>
          </a:p>
        </p:txBody>
      </p:sp>
      <p:sp>
        <p:nvSpPr>
          <p:cNvPr id="362" name="Google Shape;362;p27"/>
          <p:cNvSpPr txBox="1"/>
          <p:nvPr/>
        </p:nvSpPr>
        <p:spPr>
          <a:xfrm>
            <a:off x="8634052" y="6220091"/>
            <a:ext cx="11466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7725" tIns="187725" rIns="187725" bIns="1877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26" i="1"/>
              <a:t>Microserviço</a:t>
            </a:r>
            <a:endParaRPr sz="1026" i="1"/>
          </a:p>
        </p:txBody>
      </p:sp>
      <p:sp>
        <p:nvSpPr>
          <p:cNvPr id="363" name="Google Shape;363;p27"/>
          <p:cNvSpPr txBox="1"/>
          <p:nvPr/>
        </p:nvSpPr>
        <p:spPr>
          <a:xfrm>
            <a:off x="10285017" y="3483962"/>
            <a:ext cx="2125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7725" tIns="187725" rIns="187725" bIns="1877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7"/>
              <a:t>Autorização interna</a:t>
            </a:r>
            <a:endParaRPr sz="1437"/>
          </a:p>
        </p:txBody>
      </p:sp>
      <p:sp>
        <p:nvSpPr>
          <p:cNvPr id="364" name="Google Shape;364;p27"/>
          <p:cNvSpPr txBox="1"/>
          <p:nvPr/>
        </p:nvSpPr>
        <p:spPr>
          <a:xfrm>
            <a:off x="10285024" y="3073855"/>
            <a:ext cx="2125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7725" tIns="187725" rIns="187725" bIns="1877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37"/>
              <a:t>API</a:t>
            </a:r>
            <a:endParaRPr sz="1437"/>
          </a:p>
        </p:txBody>
      </p:sp>
      <p:cxnSp>
        <p:nvCxnSpPr>
          <p:cNvPr id="365" name="Google Shape;365;p27"/>
          <p:cNvCxnSpPr>
            <a:stCxn id="348" idx="0"/>
            <a:endCxn id="341" idx="1"/>
          </p:cNvCxnSpPr>
          <p:nvPr/>
        </p:nvCxnSpPr>
        <p:spPr>
          <a:xfrm rot="-5400000">
            <a:off x="9857381" y="2841476"/>
            <a:ext cx="1885200" cy="3221700"/>
          </a:xfrm>
          <a:prstGeom prst="bentConnector2">
            <a:avLst/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27"/>
          <p:cNvCxnSpPr>
            <a:stCxn id="341" idx="2"/>
            <a:endCxn id="309" idx="0"/>
          </p:cNvCxnSpPr>
          <p:nvPr/>
        </p:nvCxnSpPr>
        <p:spPr>
          <a:xfrm>
            <a:off x="13254941" y="4126851"/>
            <a:ext cx="11700" cy="1047300"/>
          </a:xfrm>
          <a:prstGeom prst="straightConnector1">
            <a:avLst/>
          </a:prstGeom>
          <a:noFill/>
          <a:ln w="19550" cap="flat" cmpd="sng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"/>
          <p:cNvSpPr txBox="1">
            <a:spLocks noGrp="1"/>
          </p:cNvSpPr>
          <p:nvPr>
            <p:ph type="title"/>
          </p:nvPr>
        </p:nvSpPr>
        <p:spPr>
          <a:xfrm>
            <a:off x="419100" y="2876550"/>
            <a:ext cx="50406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Pontos Positivos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             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Pontos Negativos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762" cy="83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Agenda</a:t>
            </a:r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500425" y="3128975"/>
            <a:ext cx="9443700" cy="43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pt-BR" sz="3600"/>
              <a:t>Motivação </a:t>
            </a:r>
            <a:endParaRPr sz="3600"/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pt-BR" sz="3600"/>
              <a:t>Processo de Adesão ao CILogon</a:t>
            </a:r>
            <a:endParaRPr sz="3600"/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pt-BR" sz="3600"/>
              <a:t>Pontos Positivos vs Pontos Negativos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Pontos Positivos da Adoção do CILogon</a:t>
            </a:r>
            <a:endParaRPr/>
          </a:p>
        </p:txBody>
      </p:sp>
      <p:sp>
        <p:nvSpPr>
          <p:cNvPr id="377" name="Google Shape;377;p29"/>
          <p:cNvSpPr txBox="1">
            <a:spLocks noGrp="1"/>
          </p:cNvSpPr>
          <p:nvPr>
            <p:ph type="body" idx="1"/>
          </p:nvPr>
        </p:nvSpPr>
        <p:spPr>
          <a:xfrm>
            <a:off x="500075" y="1981200"/>
            <a:ext cx="7566000" cy="6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sz="2200" b="1"/>
              <a:t>Integração Ampla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+5.000 provedores de identidade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Universidades, centros de pesquisa e IdPs externos (Google, GitHub, Microsoft)</a:t>
            </a:r>
            <a:br>
              <a:rPr lang="pt-BR"/>
            </a:b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Visualização e Padronização de Atributos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Interface para visualização clara dos atributos liberados pelos IdPs em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https://cilogon.org/me/</a:t>
            </a:r>
            <a:r>
              <a:rPr lang="pt-BR"/>
              <a:t> 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Atributos de serviços como Google já vêm padronizados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Atributo ePUID que é consistente para qualquer IdP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Ex.: http://cilogon.org/serverE/users/19466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Disponibilidade 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Nenhum caso de indisponibilidade observado até então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br>
              <a:rPr lang="pt-BR" sz="2200"/>
            </a:br>
            <a:endParaRPr sz="2200"/>
          </a:p>
        </p:txBody>
      </p:sp>
      <p:sp>
        <p:nvSpPr>
          <p:cNvPr id="378" name="Google Shape;378;p29"/>
          <p:cNvSpPr txBox="1">
            <a:spLocks noGrp="1"/>
          </p:cNvSpPr>
          <p:nvPr>
            <p:ph type="body" idx="1"/>
          </p:nvPr>
        </p:nvSpPr>
        <p:spPr>
          <a:xfrm>
            <a:off x="8291525" y="1981200"/>
            <a:ext cx="7566000" cy="6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Redução de Custo Operacional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Menos carga sobre equipe técnica e infraestrutura, do contrário </a:t>
            </a:r>
            <a:r>
              <a:rPr lang="pt-BR" sz="2000"/>
              <a:t>teríamos que implantar e manter o nosso próprio CILogon.</a:t>
            </a:r>
            <a:endParaRPr sz="2000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Nossa responsabilidade se limita a manter o IdP institucional e a configuração do SATOSA para o CILogon e para os SPs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Integração Padronizada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Compatível com aplicações modernas via OAuth2/OIDC </a:t>
            </a:r>
            <a:endParaRPr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Registro de aplicações simplificado via formulário (Client ID/Secret gerados rapidamente)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Autenticação Básica Gratuita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Plano Basic Authentication é sem custo para projetos acadêmicos e de pesquisa e tem atendido às nossas necessidades</a:t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Pontos Negativos da Adoção do CILogon</a:t>
            </a:r>
            <a:endParaRPr/>
          </a:p>
        </p:txBody>
      </p:sp>
      <p:sp>
        <p:nvSpPr>
          <p:cNvPr id="384" name="Google Shape;384;p30"/>
          <p:cNvSpPr txBox="1">
            <a:spLocks noGrp="1"/>
          </p:cNvSpPr>
          <p:nvPr>
            <p:ph type="body" idx="1"/>
          </p:nvPr>
        </p:nvSpPr>
        <p:spPr>
          <a:xfrm>
            <a:off x="500075" y="1981200"/>
            <a:ext cx="7566000" cy="6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Dependência dos IdPs das instituições </a:t>
            </a:r>
            <a:endParaRPr sz="220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i="1"/>
              <a:t>(o que é normal num modelo federado)</a:t>
            </a:r>
            <a:endParaRPr sz="2200" b="1"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●"/>
            </a:pPr>
            <a:r>
              <a:rPr lang="pt-BR" sz="1900"/>
              <a:t>Se o IdP de origem estiver mal configurado, a autenticação falhará - vivenciamos casos do tipo.</a:t>
            </a:r>
            <a:endParaRPr sz="1900"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●"/>
            </a:pPr>
            <a:r>
              <a:rPr lang="pt-BR"/>
              <a:t>Se um IdP externo estiver fora do ar, o usuário não consegue autenticar.</a:t>
            </a:r>
            <a:endParaRPr i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Dependência da propagação de metadados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Mudanças no nosso IdP local precisam ser atualizadas em todos os pontos: IdP =&gt; CAFe =&gt; CILogon</a:t>
            </a:r>
            <a:endParaRPr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Durante esse período, a equipe interna pode ficar sem acesso </a:t>
            </a:r>
            <a:endParaRPr sz="2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Equipe interna precisa “dar uma volta” para se autenticar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Para acessar nossa própria infraestrutura, a equipe precisa passar pelo fluxo federado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0"/>
          <p:cNvSpPr txBox="1">
            <a:spLocks noGrp="1"/>
          </p:cNvSpPr>
          <p:nvPr>
            <p:ph type="body" idx="1"/>
          </p:nvPr>
        </p:nvSpPr>
        <p:spPr>
          <a:xfrm>
            <a:off x="8291525" y="1981200"/>
            <a:ext cx="7566000" cy="6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Problemas difíceis de investigar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Não há visibilidade suficiente para diagnosticar bugs</a:t>
            </a:r>
            <a:endParaRPr/>
          </a:p>
          <a:p>
            <a:pPr marL="914400" lvl="1" indent="-355600" algn="l" rtl="0">
              <a:spcBef>
                <a:spcPts val="880"/>
              </a:spcBef>
              <a:spcAft>
                <a:spcPts val="0"/>
              </a:spcAft>
              <a:buSzPts val="2000"/>
              <a:buAutoNum type="alphaLcPeriod"/>
            </a:pPr>
            <a:r>
              <a:rPr lang="pt-BR" sz="2000"/>
              <a:t>Exemplo: problema visual ao alternar entre o CILogon do Rubin e o público, sem possibilidade de investigar a causa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br>
              <a:rPr lang="pt-BR" sz="2200"/>
            </a:br>
            <a:r>
              <a:rPr lang="pt-BR" sz="2200" b="1"/>
              <a:t>Sem controle direto sobre o serviço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Versão free não permite administração, por exemplo, não é possível customizar a interface.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b="1"/>
              <a:t>Customizações custam caro</a:t>
            </a:r>
            <a:endParaRPr sz="2200" b="1"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Essential Service ($16,547 per year).</a:t>
            </a:r>
            <a:endParaRPr/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Full Service ($38,610 per year).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"/>
          <p:cNvSpPr txBox="1">
            <a:spLocks noGrp="1"/>
          </p:cNvSpPr>
          <p:nvPr>
            <p:ph type="title"/>
          </p:nvPr>
        </p:nvSpPr>
        <p:spPr>
          <a:xfrm>
            <a:off x="519434" y="5773156"/>
            <a:ext cx="5175600" cy="3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Obrigado!</a:t>
            </a:r>
            <a:endParaRPr/>
          </a:p>
        </p:txBody>
      </p:sp>
      <p:sp>
        <p:nvSpPr>
          <p:cNvPr id="391" name="Google Shape;391;p31"/>
          <p:cNvSpPr txBox="1">
            <a:spLocks noGrp="1"/>
          </p:cNvSpPr>
          <p:nvPr>
            <p:ph type="title"/>
          </p:nvPr>
        </p:nvSpPr>
        <p:spPr>
          <a:xfrm>
            <a:off x="9239247" y="5773150"/>
            <a:ext cx="6964500" cy="3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carlosadean@linea.org.br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 txBox="1">
            <a:spLocks noGrp="1"/>
          </p:cNvSpPr>
          <p:nvPr>
            <p:ph type="title"/>
          </p:nvPr>
        </p:nvSpPr>
        <p:spPr>
          <a:xfrm>
            <a:off x="419100" y="2876550"/>
            <a:ext cx="50406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Slides extras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Formulário de registro de cliente no CILogon</a:t>
            </a:r>
            <a:endParaRPr/>
          </a:p>
        </p:txBody>
      </p:sp>
      <p:pic>
        <p:nvPicPr>
          <p:cNvPr id="402" name="Google Shape;4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275" y="1522152"/>
            <a:ext cx="8519212" cy="7526598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Telas do CILogon</a:t>
            </a:r>
            <a:endParaRPr/>
          </a:p>
        </p:txBody>
      </p:sp>
      <p:pic>
        <p:nvPicPr>
          <p:cNvPr id="408" name="Google Shape;4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50" y="2341300"/>
            <a:ext cx="7105650" cy="4884625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9" name="Google Shape;4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5800" y="2341300"/>
            <a:ext cx="7105650" cy="4884631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0" name="Google Shape;410;p34"/>
          <p:cNvSpPr txBox="1"/>
          <p:nvPr/>
        </p:nvSpPr>
        <p:spPr>
          <a:xfrm>
            <a:off x="1104825" y="7334250"/>
            <a:ext cx="5619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Versão customizada para o Rubin Access System</a:t>
            </a:r>
            <a:endParaRPr sz="1600"/>
          </a:p>
        </p:txBody>
      </p:sp>
      <p:sp>
        <p:nvSpPr>
          <p:cNvPr id="411" name="Google Shape;411;p34"/>
          <p:cNvSpPr txBox="1"/>
          <p:nvPr/>
        </p:nvSpPr>
        <p:spPr>
          <a:xfrm>
            <a:off x="9048675" y="7334250"/>
            <a:ext cx="5619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Versão padrão no plano Basic Authentication do LIneA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LIneA AAI Ecosystem (IDAC Brazil)</a:t>
            </a:r>
            <a:endParaRPr/>
          </a:p>
        </p:txBody>
      </p:sp>
      <p:pic>
        <p:nvPicPr>
          <p:cNvPr id="417" name="Google Shape;4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700" y="5886628"/>
            <a:ext cx="4279324" cy="2494606"/>
          </a:xfrm>
          <a:prstGeom prst="rect">
            <a:avLst/>
          </a:prstGeom>
          <a:noFill/>
          <a:ln w="1617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  <a:effectLst>
            <a:outerShdw blurRad="218263" dist="161676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8" name="Google Shape;418;p35"/>
          <p:cNvSpPr/>
          <p:nvPr/>
        </p:nvSpPr>
        <p:spPr>
          <a:xfrm>
            <a:off x="7148412" y="3552636"/>
            <a:ext cx="2013000" cy="2770500"/>
          </a:xfrm>
          <a:prstGeom prst="roundRect">
            <a:avLst>
              <a:gd name="adj" fmla="val 16667"/>
            </a:avLst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76"/>
          </a:p>
        </p:txBody>
      </p:sp>
      <p:pic>
        <p:nvPicPr>
          <p:cNvPr id="419" name="Google Shape;4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1844" y="2677828"/>
            <a:ext cx="1961092" cy="37478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5"/>
          <p:cNvSpPr/>
          <p:nvPr/>
        </p:nvSpPr>
        <p:spPr>
          <a:xfrm>
            <a:off x="7541527" y="2544157"/>
            <a:ext cx="1226700" cy="642300"/>
          </a:xfrm>
          <a:prstGeom prst="roundRect">
            <a:avLst>
              <a:gd name="adj" fmla="val 16667"/>
            </a:avLst>
          </a:prstGeom>
          <a:noFill/>
          <a:ln w="16175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7" b="1">
                <a:solidFill>
                  <a:srgbClr val="000000"/>
                </a:solidFill>
              </a:rPr>
              <a:t>SATOSA</a:t>
            </a:r>
            <a:endParaRPr sz="1357" b="1">
              <a:solidFill>
                <a:srgbClr val="000000"/>
              </a:solidFill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9918725" y="7142694"/>
            <a:ext cx="1287000" cy="374700"/>
          </a:xfrm>
          <a:prstGeom prst="roundRect">
            <a:avLst>
              <a:gd name="adj" fmla="val 16667"/>
            </a:avLst>
          </a:prstGeom>
          <a:solidFill>
            <a:srgbClr val="022040"/>
          </a:solidFill>
          <a:ln w="16175" cap="flat" cmpd="sng">
            <a:solidFill>
              <a:srgbClr val="008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97" b="1">
                <a:solidFill>
                  <a:srgbClr val="F3F3F3"/>
                </a:solidFill>
              </a:rPr>
              <a:t>LDAP</a:t>
            </a:r>
            <a:endParaRPr sz="1697" b="1">
              <a:solidFill>
                <a:srgbClr val="F3F3F3"/>
              </a:solidFill>
            </a:endParaRPr>
          </a:p>
        </p:txBody>
      </p:sp>
      <p:pic>
        <p:nvPicPr>
          <p:cNvPr id="422" name="Google Shape;42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5536" y="4536209"/>
            <a:ext cx="1598665" cy="37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5536" y="3747114"/>
            <a:ext cx="1598682" cy="59949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5"/>
          <p:cNvSpPr/>
          <p:nvPr/>
        </p:nvSpPr>
        <p:spPr>
          <a:xfrm>
            <a:off x="11402344" y="3552404"/>
            <a:ext cx="1427400" cy="642300"/>
          </a:xfrm>
          <a:prstGeom prst="roundRect">
            <a:avLst>
              <a:gd name="adj" fmla="val 16667"/>
            </a:avLst>
          </a:prstGeom>
          <a:noFill/>
          <a:ln w="16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7">
                <a:solidFill>
                  <a:srgbClr val="000000"/>
                </a:solidFill>
              </a:rPr>
              <a:t>API</a:t>
            </a:r>
            <a:br>
              <a:rPr lang="pt-BR" sz="1357" b="1">
                <a:solidFill>
                  <a:srgbClr val="000000"/>
                </a:solidFill>
              </a:rPr>
            </a:br>
            <a:r>
              <a:rPr lang="pt-BR" sz="1357" i="1">
                <a:solidFill>
                  <a:srgbClr val="000000"/>
                </a:solidFill>
              </a:rPr>
              <a:t>Authorization</a:t>
            </a:r>
            <a:endParaRPr sz="1357" i="1">
              <a:solidFill>
                <a:srgbClr val="000000"/>
              </a:solidFill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2468134" y="7218142"/>
            <a:ext cx="2077800" cy="1067100"/>
          </a:xfrm>
          <a:prstGeom prst="roundRect">
            <a:avLst>
              <a:gd name="adj" fmla="val 16667"/>
            </a:avLst>
          </a:prstGeom>
          <a:noFill/>
          <a:ln w="32325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97" b="1">
                <a:solidFill>
                  <a:srgbClr val="000000"/>
                </a:solidFill>
              </a:rPr>
              <a:t>Infrastructure</a:t>
            </a:r>
            <a:endParaRPr sz="1697" b="1">
              <a:solidFill>
                <a:srgbClr val="000000"/>
              </a:solidFill>
            </a:endParaRPr>
          </a:p>
        </p:txBody>
      </p:sp>
      <p:cxnSp>
        <p:nvCxnSpPr>
          <p:cNvPr id="426" name="Google Shape;426;p35"/>
          <p:cNvCxnSpPr>
            <a:stCxn id="421" idx="2"/>
            <a:endCxn id="425" idx="1"/>
          </p:cNvCxnSpPr>
          <p:nvPr/>
        </p:nvCxnSpPr>
        <p:spPr>
          <a:xfrm rot="-5400000" flipH="1">
            <a:off x="11398025" y="6681594"/>
            <a:ext cx="234300" cy="1905900"/>
          </a:xfrm>
          <a:prstGeom prst="bentConnector2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35"/>
          <p:cNvCxnSpPr>
            <a:stCxn id="428" idx="2"/>
            <a:endCxn id="425" idx="0"/>
          </p:cNvCxnSpPr>
          <p:nvPr/>
        </p:nvCxnSpPr>
        <p:spPr>
          <a:xfrm>
            <a:off x="13506864" y="5977816"/>
            <a:ext cx="300" cy="12402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35"/>
          <p:cNvCxnSpPr>
            <a:stCxn id="419" idx="2"/>
            <a:endCxn id="421" idx="0"/>
          </p:cNvCxnSpPr>
          <p:nvPr/>
        </p:nvCxnSpPr>
        <p:spPr>
          <a:xfrm flipH="1">
            <a:off x="10562090" y="3052611"/>
            <a:ext cx="300" cy="40902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8" name="Google Shape;428;p35"/>
          <p:cNvSpPr/>
          <p:nvPr/>
        </p:nvSpPr>
        <p:spPr>
          <a:xfrm>
            <a:off x="12467964" y="4910716"/>
            <a:ext cx="2077800" cy="1067100"/>
          </a:xfrm>
          <a:prstGeom prst="roundRect">
            <a:avLst>
              <a:gd name="adj" fmla="val 16667"/>
            </a:avLst>
          </a:prstGeom>
          <a:noFill/>
          <a:ln w="32325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97" b="1">
                <a:solidFill>
                  <a:srgbClr val="000000"/>
                </a:solidFill>
              </a:rPr>
              <a:t>Service Providers</a:t>
            </a:r>
            <a:endParaRPr sz="1697" b="1">
              <a:solidFill>
                <a:srgbClr val="000000"/>
              </a:solidFill>
            </a:endParaRPr>
          </a:p>
        </p:txBody>
      </p:sp>
      <p:cxnSp>
        <p:nvCxnSpPr>
          <p:cNvPr id="430" name="Google Shape;430;p35"/>
          <p:cNvCxnSpPr>
            <a:stCxn id="420" idx="3"/>
            <a:endCxn id="419" idx="1"/>
          </p:cNvCxnSpPr>
          <p:nvPr/>
        </p:nvCxnSpPr>
        <p:spPr>
          <a:xfrm>
            <a:off x="8768227" y="2865307"/>
            <a:ext cx="813600" cy="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35"/>
          <p:cNvCxnSpPr>
            <a:stCxn id="420" idx="2"/>
            <a:endCxn id="418" idx="0"/>
          </p:cNvCxnSpPr>
          <p:nvPr/>
        </p:nvCxnSpPr>
        <p:spPr>
          <a:xfrm>
            <a:off x="8154877" y="3186457"/>
            <a:ext cx="0" cy="3663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2" name="Google Shape;43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43454" y="3345530"/>
            <a:ext cx="1036763" cy="8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5"/>
          <p:cNvPicPr preferRelativeResize="0"/>
          <p:nvPr/>
        </p:nvPicPr>
        <p:blipFill rotWithShape="1">
          <a:blip r:embed="rId8">
            <a:alphaModFix/>
          </a:blip>
          <a:srcRect l="9006" t="22279" r="6740" b="17556"/>
          <a:stretch/>
        </p:blipFill>
        <p:spPr>
          <a:xfrm>
            <a:off x="7381589" y="4994114"/>
            <a:ext cx="1427338" cy="573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35"/>
          <p:cNvCxnSpPr>
            <a:stCxn id="420" idx="0"/>
            <a:endCxn id="428" idx="0"/>
          </p:cNvCxnSpPr>
          <p:nvPr/>
        </p:nvCxnSpPr>
        <p:spPr>
          <a:xfrm rot="-5400000" flipH="1">
            <a:off x="9647527" y="1051507"/>
            <a:ext cx="2366700" cy="5352000"/>
          </a:xfrm>
          <a:prstGeom prst="bentConnector3">
            <a:avLst>
              <a:gd name="adj1" fmla="val -17081"/>
            </a:avLst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35"/>
          <p:cNvCxnSpPr>
            <a:stCxn id="419" idx="3"/>
            <a:endCxn id="424" idx="0"/>
          </p:cNvCxnSpPr>
          <p:nvPr/>
        </p:nvCxnSpPr>
        <p:spPr>
          <a:xfrm>
            <a:off x="11542936" y="2865220"/>
            <a:ext cx="573000" cy="687300"/>
          </a:xfrm>
          <a:prstGeom prst="bentConnector2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35"/>
          <p:cNvCxnSpPr>
            <a:stCxn id="424" idx="2"/>
            <a:endCxn id="428" idx="1"/>
          </p:cNvCxnSpPr>
          <p:nvPr/>
        </p:nvCxnSpPr>
        <p:spPr>
          <a:xfrm rot="-5400000" flipH="1">
            <a:off x="11667244" y="4643504"/>
            <a:ext cx="1249500" cy="351900"/>
          </a:xfrm>
          <a:prstGeom prst="bentConnector2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7" name="Google Shape;437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65734" y="2259170"/>
            <a:ext cx="677766" cy="42341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5"/>
          <p:cNvSpPr/>
          <p:nvPr/>
        </p:nvSpPr>
        <p:spPr>
          <a:xfrm>
            <a:off x="8037229" y="3052630"/>
            <a:ext cx="235200" cy="233700"/>
          </a:xfrm>
          <a:prstGeom prst="ellipse">
            <a:avLst/>
          </a:prstGeom>
          <a:solidFill>
            <a:srgbClr val="FF0000"/>
          </a:solidFill>
          <a:ln w="32325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76"/>
          </a:p>
        </p:txBody>
      </p:sp>
      <p:cxnSp>
        <p:nvCxnSpPr>
          <p:cNvPr id="439" name="Google Shape;439;p35"/>
          <p:cNvCxnSpPr>
            <a:stCxn id="438" idx="4"/>
            <a:endCxn id="440" idx="3"/>
          </p:cNvCxnSpPr>
          <p:nvPr/>
        </p:nvCxnSpPr>
        <p:spPr>
          <a:xfrm flipH="1">
            <a:off x="6657529" y="3286330"/>
            <a:ext cx="1497300" cy="4041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0" name="Google Shape;440;p35"/>
          <p:cNvSpPr txBox="1"/>
          <p:nvPr/>
        </p:nvSpPr>
        <p:spPr>
          <a:xfrm>
            <a:off x="5381749" y="3507360"/>
            <a:ext cx="1275900" cy="366300"/>
          </a:xfrm>
          <a:prstGeom prst="rect">
            <a:avLst/>
          </a:prstGeom>
          <a:noFill/>
          <a:ln w="16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27"/>
              <a:t>/</a:t>
            </a:r>
            <a:r>
              <a:rPr lang="pt-BR" sz="1357"/>
              <a:t>rubin_oidc</a:t>
            </a:r>
            <a:endParaRPr sz="1357"/>
          </a:p>
        </p:txBody>
      </p:sp>
      <p:sp>
        <p:nvSpPr>
          <p:cNvPr id="441" name="Google Shape;441;p35"/>
          <p:cNvSpPr/>
          <p:nvPr/>
        </p:nvSpPr>
        <p:spPr>
          <a:xfrm>
            <a:off x="8037271" y="2365274"/>
            <a:ext cx="235200" cy="233700"/>
          </a:xfrm>
          <a:prstGeom prst="ellipse">
            <a:avLst/>
          </a:prstGeom>
          <a:solidFill>
            <a:srgbClr val="0000FF"/>
          </a:solidFill>
          <a:ln w="32325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76"/>
          </a:p>
        </p:txBody>
      </p:sp>
      <p:sp>
        <p:nvSpPr>
          <p:cNvPr id="442" name="Google Shape;442;p35"/>
          <p:cNvSpPr txBox="1"/>
          <p:nvPr/>
        </p:nvSpPr>
        <p:spPr>
          <a:xfrm>
            <a:off x="5381749" y="1592200"/>
            <a:ext cx="1275900" cy="366300"/>
          </a:xfrm>
          <a:prstGeom prst="rect">
            <a:avLst/>
          </a:prstGeom>
          <a:noFill/>
          <a:ln w="16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7"/>
              <a:t>/rubin_auth</a:t>
            </a:r>
            <a:endParaRPr sz="1357"/>
          </a:p>
        </p:txBody>
      </p:sp>
      <p:cxnSp>
        <p:nvCxnSpPr>
          <p:cNvPr id="443" name="Google Shape;443;p35"/>
          <p:cNvCxnSpPr>
            <a:stCxn id="441" idx="1"/>
            <a:endCxn id="442" idx="3"/>
          </p:cNvCxnSpPr>
          <p:nvPr/>
        </p:nvCxnSpPr>
        <p:spPr>
          <a:xfrm rot="10800000">
            <a:off x="6657515" y="1775499"/>
            <a:ext cx="1414200" cy="6240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4" name="Google Shape;44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5536" y="5633420"/>
            <a:ext cx="1598665" cy="37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02899" y="5650521"/>
            <a:ext cx="596291" cy="37266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5"/>
          <p:cNvSpPr/>
          <p:nvPr/>
        </p:nvSpPr>
        <p:spPr>
          <a:xfrm>
            <a:off x="5594559" y="7589912"/>
            <a:ext cx="2442600" cy="829500"/>
          </a:xfrm>
          <a:prstGeom prst="roundRect">
            <a:avLst>
              <a:gd name="adj" fmla="val 16667"/>
            </a:avLst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27">
                <a:solidFill>
                  <a:srgbClr val="000000"/>
                </a:solidFill>
              </a:rPr>
              <a:t>Rubin Scope</a:t>
            </a:r>
            <a:endParaRPr sz="1527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27">
                <a:solidFill>
                  <a:srgbClr val="000000"/>
                </a:solidFill>
              </a:rPr>
              <a:t>Users </a:t>
            </a:r>
            <a:r>
              <a:rPr lang="pt-BR" sz="1527" b="1" i="1">
                <a:solidFill>
                  <a:srgbClr val="000000"/>
                </a:solidFill>
              </a:rPr>
              <a:t>data_rights</a:t>
            </a:r>
            <a:r>
              <a:rPr lang="pt-BR" sz="1527">
                <a:solidFill>
                  <a:srgbClr val="000000"/>
                </a:solidFill>
              </a:rPr>
              <a:t> info</a:t>
            </a:r>
            <a:endParaRPr sz="2376"/>
          </a:p>
        </p:txBody>
      </p:sp>
      <p:sp>
        <p:nvSpPr>
          <p:cNvPr id="447" name="Google Shape;447;p35"/>
          <p:cNvSpPr/>
          <p:nvPr/>
        </p:nvSpPr>
        <p:spPr>
          <a:xfrm>
            <a:off x="14007241" y="3552404"/>
            <a:ext cx="1427400" cy="642300"/>
          </a:xfrm>
          <a:prstGeom prst="roundRect">
            <a:avLst>
              <a:gd name="adj" fmla="val 16667"/>
            </a:avLst>
          </a:prstGeom>
          <a:noFill/>
          <a:ln w="16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7" i="1">
                <a:solidFill>
                  <a:srgbClr val="000000"/>
                </a:solidFill>
              </a:rPr>
              <a:t>Register for Rubin Users</a:t>
            </a:r>
            <a:endParaRPr sz="1357" i="1">
              <a:solidFill>
                <a:srgbClr val="000000"/>
              </a:solidFill>
            </a:endParaRPr>
          </a:p>
        </p:txBody>
      </p:sp>
      <p:cxnSp>
        <p:nvCxnSpPr>
          <p:cNvPr id="448" name="Google Shape;448;p35"/>
          <p:cNvCxnSpPr>
            <a:stCxn id="447" idx="1"/>
            <a:endCxn id="424" idx="3"/>
          </p:cNvCxnSpPr>
          <p:nvPr/>
        </p:nvCxnSpPr>
        <p:spPr>
          <a:xfrm rot="10800000">
            <a:off x="12829741" y="3873554"/>
            <a:ext cx="1177500" cy="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9" name="Google Shape;449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17394" y="7997185"/>
            <a:ext cx="890024" cy="9182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35"/>
          <p:cNvCxnSpPr>
            <a:stCxn id="425" idx="1"/>
            <a:endCxn id="449" idx="0"/>
          </p:cNvCxnSpPr>
          <p:nvPr/>
        </p:nvCxnSpPr>
        <p:spPr>
          <a:xfrm flipH="1">
            <a:off x="10562534" y="7751692"/>
            <a:ext cx="1905600" cy="245400"/>
          </a:xfrm>
          <a:prstGeom prst="bentConnector2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1" name="Google Shape;451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32736" y="6129126"/>
            <a:ext cx="974129" cy="4617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35"/>
          <p:cNvCxnSpPr>
            <a:stCxn id="417" idx="3"/>
            <a:endCxn id="445" idx="2"/>
          </p:cNvCxnSpPr>
          <p:nvPr/>
        </p:nvCxnSpPr>
        <p:spPr>
          <a:xfrm rot="10800000" flipH="1">
            <a:off x="5358023" y="6023331"/>
            <a:ext cx="2142900" cy="11106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35"/>
          <p:cNvCxnSpPr>
            <a:stCxn id="417" idx="3"/>
            <a:endCxn id="446" idx="0"/>
          </p:cNvCxnSpPr>
          <p:nvPr/>
        </p:nvCxnSpPr>
        <p:spPr>
          <a:xfrm>
            <a:off x="5358023" y="7133931"/>
            <a:ext cx="1457700" cy="4560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54" name="Google Shape;454;p35"/>
          <p:cNvSpPr/>
          <p:nvPr/>
        </p:nvSpPr>
        <p:spPr>
          <a:xfrm>
            <a:off x="3416852" y="2411783"/>
            <a:ext cx="3390300" cy="642300"/>
          </a:xfrm>
          <a:prstGeom prst="roundRect">
            <a:avLst>
              <a:gd name="adj" fmla="val 16667"/>
            </a:avLst>
          </a:prstGeom>
          <a:noFill/>
          <a:ln w="16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7" i="1"/>
              <a:t>COmanage Account Linking Plugin for Satosa</a:t>
            </a:r>
            <a:endParaRPr sz="1357" i="1">
              <a:solidFill>
                <a:srgbClr val="000000"/>
              </a:solidFill>
            </a:endParaRPr>
          </a:p>
        </p:txBody>
      </p:sp>
      <p:cxnSp>
        <p:nvCxnSpPr>
          <p:cNvPr id="455" name="Google Shape;455;p35"/>
          <p:cNvCxnSpPr>
            <a:stCxn id="454" idx="3"/>
            <a:endCxn id="441" idx="4"/>
          </p:cNvCxnSpPr>
          <p:nvPr/>
        </p:nvCxnSpPr>
        <p:spPr>
          <a:xfrm rot="10800000" flipH="1">
            <a:off x="6807152" y="2598833"/>
            <a:ext cx="1347600" cy="134100"/>
          </a:xfrm>
          <a:prstGeom prst="straightConnector1">
            <a:avLst/>
          </a:prstGeom>
          <a:noFill/>
          <a:ln w="1617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56" name="Google Shape;456;p35"/>
          <p:cNvSpPr/>
          <p:nvPr/>
        </p:nvSpPr>
        <p:spPr>
          <a:xfrm>
            <a:off x="1105285" y="3390177"/>
            <a:ext cx="235200" cy="233700"/>
          </a:xfrm>
          <a:prstGeom prst="ellipse">
            <a:avLst/>
          </a:prstGeom>
          <a:solidFill>
            <a:srgbClr val="0000FF"/>
          </a:solidFill>
          <a:ln w="32325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76"/>
          </a:p>
        </p:txBody>
      </p:sp>
      <p:sp>
        <p:nvSpPr>
          <p:cNvPr id="457" name="Google Shape;457;p35"/>
          <p:cNvSpPr txBox="1"/>
          <p:nvPr/>
        </p:nvSpPr>
        <p:spPr>
          <a:xfrm>
            <a:off x="1285633" y="3324000"/>
            <a:ext cx="2131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7"/>
              <a:t>satosa frontend (IdP)</a:t>
            </a:r>
            <a:endParaRPr sz="1357"/>
          </a:p>
        </p:txBody>
      </p:sp>
      <p:sp>
        <p:nvSpPr>
          <p:cNvPr id="458" name="Google Shape;458;p35"/>
          <p:cNvSpPr/>
          <p:nvPr/>
        </p:nvSpPr>
        <p:spPr>
          <a:xfrm>
            <a:off x="1105285" y="3778199"/>
            <a:ext cx="235200" cy="233700"/>
          </a:xfrm>
          <a:prstGeom prst="ellipse">
            <a:avLst/>
          </a:prstGeom>
          <a:solidFill>
            <a:srgbClr val="FF0000"/>
          </a:solidFill>
          <a:ln w="32325" cap="flat" cmpd="sng">
            <a:solidFill>
              <a:srgbClr val="29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76"/>
          </a:p>
        </p:txBody>
      </p:sp>
      <p:sp>
        <p:nvSpPr>
          <p:cNvPr id="459" name="Google Shape;459;p35"/>
          <p:cNvSpPr txBox="1"/>
          <p:nvPr/>
        </p:nvSpPr>
        <p:spPr>
          <a:xfrm>
            <a:off x="1285633" y="3712022"/>
            <a:ext cx="2194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175" tIns="155175" rIns="155175" bIns="15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7"/>
              <a:t>satosa backend (SP)</a:t>
            </a:r>
            <a:endParaRPr sz="1357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793575" y="3676050"/>
            <a:ext cx="4291800" cy="17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762" cy="83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pic>
        <p:nvPicPr>
          <p:cNvPr id="62" name="Google Shape;62;p13" descr="https://www.linea.gov.br/wp-content/uploads/2019/02/des_logo_projetos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627" y="1851315"/>
            <a:ext cx="1540585" cy="1540595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3209" y="1849666"/>
            <a:ext cx="1547194" cy="1547204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2450" y="1812675"/>
            <a:ext cx="1582457" cy="1582469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6170" y="1851328"/>
            <a:ext cx="1540495" cy="1540550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6" name="Google Shape;66;p13"/>
          <p:cNvSpPr txBox="1"/>
          <p:nvPr/>
        </p:nvSpPr>
        <p:spPr>
          <a:xfrm>
            <a:off x="5080822" y="3439679"/>
            <a:ext cx="10704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325" tIns="64650" rIns="129325" bIns="64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78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</a:t>
            </a:r>
            <a:endParaRPr sz="1961">
              <a:solidFill>
                <a:srgbClr val="000000"/>
              </a:solidFill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2463260" y="3441333"/>
            <a:ext cx="1369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325" tIns="64650" rIns="129325" bIns="64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7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SDSS</a:t>
            </a:r>
            <a:endParaRPr sz="1961">
              <a:solidFill>
                <a:srgbClr val="000000"/>
              </a:solidFill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7313449" y="3422384"/>
            <a:ext cx="1270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325" tIns="64650" rIns="129325" bIns="64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7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</a:t>
            </a:r>
            <a:endParaRPr sz="1961">
              <a:solidFill>
                <a:srgbClr val="000000"/>
              </a:solidFill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12279811" y="3448685"/>
            <a:ext cx="13602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325" tIns="64650" rIns="129325" bIns="64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7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</a:t>
            </a:r>
            <a:r>
              <a:rPr lang="pt-BR" sz="2778" b="1">
                <a:solidFill>
                  <a:srgbClr val="000000"/>
                </a:solidFill>
              </a:rPr>
              <a:t>ST</a:t>
            </a:r>
            <a:endParaRPr sz="1961">
              <a:solidFill>
                <a:srgbClr val="000000"/>
              </a:solidFill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9914655" y="3439654"/>
            <a:ext cx="1140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325" tIns="64650" rIns="129325" bIns="64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7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TON</a:t>
            </a:r>
            <a:endParaRPr sz="1961">
              <a:solidFill>
                <a:srgbClr val="000000"/>
              </a:solidFill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01018" y="7224513"/>
            <a:ext cx="2277626" cy="1515657"/>
          </a:xfrm>
          <a:prstGeom prst="rect">
            <a:avLst/>
          </a:prstGeom>
          <a:noFill/>
          <a:ln>
            <a:noFill/>
          </a:ln>
          <a:effectLst>
            <a:outerShdw blurRad="103701" dist="3456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8">
            <a:alphaModFix/>
          </a:blip>
          <a:srcRect l="29569" t="-4950" r="29148" b="4949"/>
          <a:stretch/>
        </p:blipFill>
        <p:spPr>
          <a:xfrm>
            <a:off x="10608817" y="7157700"/>
            <a:ext cx="2725515" cy="1572798"/>
          </a:xfrm>
          <a:prstGeom prst="rect">
            <a:avLst/>
          </a:prstGeom>
          <a:noFill/>
          <a:ln>
            <a:noFill/>
          </a:ln>
          <a:effectLst>
            <a:outerShdw blurRad="103701" dist="34567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73" name="Google Shape;73;p13"/>
          <p:cNvCxnSpPr/>
          <p:nvPr/>
        </p:nvCxnSpPr>
        <p:spPr>
          <a:xfrm rot="10800000" flipH="1">
            <a:off x="2423197" y="6596576"/>
            <a:ext cx="10769100" cy="34800"/>
          </a:xfrm>
          <a:prstGeom prst="straightConnector1">
            <a:avLst/>
          </a:prstGeom>
          <a:noFill/>
          <a:ln w="311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74;p13"/>
          <p:cNvCxnSpPr/>
          <p:nvPr/>
        </p:nvCxnSpPr>
        <p:spPr>
          <a:xfrm rot="10800000" flipH="1">
            <a:off x="2706335" y="4212828"/>
            <a:ext cx="10769100" cy="34800"/>
          </a:xfrm>
          <a:prstGeom prst="straightConnector1">
            <a:avLst/>
          </a:prstGeom>
          <a:noFill/>
          <a:ln w="311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" name="Google Shape;75;p13"/>
          <p:cNvCxnSpPr/>
          <p:nvPr/>
        </p:nvCxnSpPr>
        <p:spPr>
          <a:xfrm rot="10800000" flipH="1">
            <a:off x="2706335" y="7027671"/>
            <a:ext cx="10769100" cy="34800"/>
          </a:xfrm>
          <a:prstGeom prst="straightConnector1">
            <a:avLst/>
          </a:prstGeom>
          <a:noFill/>
          <a:ln w="311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6" name="Google Shape;7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197950" y="1842318"/>
            <a:ext cx="1582464" cy="1582480"/>
          </a:xfrm>
          <a:prstGeom prst="rect">
            <a:avLst/>
          </a:prstGeom>
          <a:noFill/>
          <a:ln>
            <a:noFill/>
          </a:ln>
          <a:effectLst>
            <a:outerShdw blurRad="93412" dist="3113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10">
            <a:alphaModFix/>
          </a:blip>
          <a:srcRect t="15958" r="10929" b="12862"/>
          <a:stretch/>
        </p:blipFill>
        <p:spPr>
          <a:xfrm>
            <a:off x="2753017" y="7227288"/>
            <a:ext cx="2519611" cy="1510108"/>
          </a:xfrm>
          <a:prstGeom prst="rect">
            <a:avLst/>
          </a:prstGeom>
          <a:noFill/>
          <a:ln>
            <a:noFill/>
          </a:ln>
          <a:effectLst>
            <a:outerShdw blurRad="103701" dist="34567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8" name="Google Shape;78;p13" title="02-Linea-RGB-azul.png"/>
          <p:cNvPicPr preferRelativeResize="0"/>
          <p:nvPr/>
        </p:nvPicPr>
        <p:blipFill rotWithShape="1">
          <a:blip r:embed="rId11">
            <a:alphaModFix/>
          </a:blip>
          <a:srcRect l="15290" t="34797" r="14475" b="30064"/>
          <a:stretch/>
        </p:blipFill>
        <p:spPr>
          <a:xfrm>
            <a:off x="4824541" y="4532587"/>
            <a:ext cx="6248315" cy="221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84" name="Google Shape;84;p14"/>
          <p:cNvSpPr txBox="1"/>
          <p:nvPr/>
        </p:nvSpPr>
        <p:spPr>
          <a:xfrm>
            <a:off x="9326425" y="8077878"/>
            <a:ext cx="17349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3425" tIns="86700" rIns="173425" bIns="86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7">
                <a:solidFill>
                  <a:srgbClr val="000000"/>
                </a:solidFill>
              </a:rPr>
              <a:t>LSSTCam</a:t>
            </a:r>
            <a:endParaRPr sz="1707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 Gigapixels</a:t>
            </a:r>
            <a:endParaRPr sz="170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4" descr="Copy of Group picture Jan 9_20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7200" y="5789700"/>
            <a:ext cx="3538900" cy="2443203"/>
          </a:xfrm>
          <a:prstGeom prst="rect">
            <a:avLst/>
          </a:prstGeom>
          <a:noFill/>
          <a:ln>
            <a:noFill/>
          </a:ln>
          <a:effectLst>
            <a:outerShdw blurRad="79993" dist="26664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727" y="5683427"/>
            <a:ext cx="3538897" cy="2655750"/>
          </a:xfrm>
          <a:prstGeom prst="rect">
            <a:avLst/>
          </a:prstGeom>
          <a:noFill/>
          <a:ln>
            <a:noFill/>
          </a:ln>
          <a:effectLst>
            <a:outerShdw blurRad="79993" dist="26664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7" name="Google Shape;8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425" y="5930726"/>
            <a:ext cx="3538898" cy="1990616"/>
          </a:xfrm>
          <a:prstGeom prst="rect">
            <a:avLst/>
          </a:prstGeom>
          <a:noFill/>
          <a:ln>
            <a:noFill/>
          </a:ln>
          <a:effectLst>
            <a:outerShdw blurRad="108406" dist="3613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" name="Google Shape;88;p14"/>
          <p:cNvSpPr txBox="1"/>
          <p:nvPr/>
        </p:nvSpPr>
        <p:spPr>
          <a:xfrm>
            <a:off x="881425" y="1972175"/>
            <a:ext cx="74541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975" tIns="63975" rIns="127975" bIns="639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99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VERA C.RUBIN OBSERVATORY - LSST</a:t>
            </a:r>
            <a:endParaRPr sz="2799"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6">
            <a:alphaModFix/>
          </a:blip>
          <a:srcRect l="38029" t="32844" r="7781" b="31102"/>
          <a:stretch/>
        </p:blipFill>
        <p:spPr>
          <a:xfrm>
            <a:off x="3971836" y="3307859"/>
            <a:ext cx="3278413" cy="1454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5450" y="5990700"/>
            <a:ext cx="3538902" cy="1861136"/>
          </a:xfrm>
          <a:prstGeom prst="rect">
            <a:avLst/>
          </a:prstGeom>
          <a:noFill/>
          <a:ln>
            <a:noFill/>
          </a:ln>
          <a:effectLst>
            <a:outerShdw blurRad="79993" dist="26664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66100" y="2475425"/>
            <a:ext cx="7832701" cy="305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9">
            <a:alphaModFix/>
          </a:blip>
          <a:srcRect l="11123" t="18828" r="13204" b="21035"/>
          <a:stretch/>
        </p:blipFill>
        <p:spPr>
          <a:xfrm>
            <a:off x="730225" y="2912681"/>
            <a:ext cx="2749601" cy="218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650" y="1508325"/>
            <a:ext cx="11772720" cy="6623944"/>
          </a:xfrm>
          <a:prstGeom prst="rect">
            <a:avLst/>
          </a:prstGeom>
          <a:noFill/>
          <a:ln>
            <a:noFill/>
          </a:ln>
          <a:effectLst>
            <a:outerShdw blurRad="97273" dist="32424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9" name="Google Shape;99;p15"/>
          <p:cNvSpPr txBox="1"/>
          <p:nvPr/>
        </p:nvSpPr>
        <p:spPr>
          <a:xfrm>
            <a:off x="10534780" y="8197047"/>
            <a:ext cx="49146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600" tIns="155600" rIns="155600" bIns="1556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2"/>
              <a:t>créditos slide: Knut Olsen - LSST RCW 2024</a:t>
            </a:r>
            <a:endParaRPr sz="1702"/>
          </a:p>
        </p:txBody>
      </p:sp>
      <p:sp>
        <p:nvSpPr>
          <p:cNvPr id="100" name="Google Shape;100;p15"/>
          <p:cNvSpPr txBox="1"/>
          <p:nvPr/>
        </p:nvSpPr>
        <p:spPr>
          <a:xfrm>
            <a:off x="3676650" y="8086062"/>
            <a:ext cx="7277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600" tIns="155600" rIns="155600" bIns="1556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2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https://www.lsst.org/scientists/in-kind-program/computing-resources</a:t>
            </a:r>
            <a:r>
              <a:rPr lang="pt-BR" sz="1702"/>
              <a:t> </a:t>
            </a:r>
            <a:endParaRPr sz="1702"/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225" y="1831423"/>
            <a:ext cx="3438125" cy="3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LIneA Service Providers - Ecossistema do IDAC Brasil</a:t>
            </a:r>
            <a:endParaRPr sz="3600" b="1"/>
          </a:p>
        </p:txBody>
      </p:sp>
      <p:sp>
        <p:nvSpPr>
          <p:cNvPr id="108" name="Google Shape;108;p16"/>
          <p:cNvSpPr/>
          <p:nvPr/>
        </p:nvSpPr>
        <p:spPr>
          <a:xfrm>
            <a:off x="6207208" y="4554648"/>
            <a:ext cx="4018800" cy="2445900"/>
          </a:xfrm>
          <a:prstGeom prst="ellipse">
            <a:avLst/>
          </a:prstGeom>
          <a:noFill/>
          <a:ln w="131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33"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516" y="4381541"/>
            <a:ext cx="2706000" cy="27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>
            <a:hlinkClick r:id="rId4"/>
          </p:cNvPr>
          <p:cNvSpPr txBox="1"/>
          <p:nvPr/>
        </p:nvSpPr>
        <p:spPr>
          <a:xfrm>
            <a:off x="12168287" y="4353653"/>
            <a:ext cx="2489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18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PZ Server</a:t>
            </a:r>
            <a:endParaRPr sz="1518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42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LSST members only</a:t>
            </a:r>
            <a:endParaRPr sz="1242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42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in-kind cont. </a:t>
            </a:r>
            <a:endParaRPr sz="1518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6209" y="2994486"/>
            <a:ext cx="1722023" cy="1192992"/>
          </a:xfrm>
          <a:prstGeom prst="rect">
            <a:avLst/>
          </a:prstGeom>
          <a:noFill/>
          <a:ln>
            <a:noFill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2" name="Google Shape;112;p16">
            <a:hlinkClick r:id="rId6"/>
          </p:cNvPr>
          <p:cNvSpPr txBox="1"/>
          <p:nvPr/>
        </p:nvSpPr>
        <p:spPr>
          <a:xfrm>
            <a:off x="1780919" y="4490830"/>
            <a:ext cx="28473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6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User Query Tool</a:t>
            </a:r>
            <a:br>
              <a:rPr lang="pt-BR" sz="1518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1242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SQL/ADQL/MyDB/TAP Service</a:t>
            </a:r>
            <a:endParaRPr sz="1104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5985" y="3536716"/>
            <a:ext cx="803494" cy="784104"/>
          </a:xfrm>
          <a:prstGeom prst="rect">
            <a:avLst/>
          </a:prstGeom>
          <a:noFill/>
          <a:ln>
            <a:noFill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4" name="Google Shape;11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5009" y="4939245"/>
            <a:ext cx="1722027" cy="1038084"/>
          </a:xfrm>
          <a:prstGeom prst="rect">
            <a:avLst/>
          </a:prstGeom>
          <a:noFill/>
          <a:ln>
            <a:noFill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5" name="Google Shape;115;p16">
            <a:hlinkClick r:id="rId9"/>
          </p:cNvPr>
          <p:cNvSpPr txBox="1"/>
          <p:nvPr/>
        </p:nvSpPr>
        <p:spPr>
          <a:xfrm>
            <a:off x="1081172" y="6334107"/>
            <a:ext cx="33999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6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Sky Viewer and Target Viewer</a:t>
            </a:r>
            <a:br>
              <a:rPr lang="pt-BR" sz="1656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1242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Image visualization and catalog overlay</a:t>
            </a:r>
            <a:endParaRPr sz="1242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03908" y="5232447"/>
            <a:ext cx="1646081" cy="1037526"/>
          </a:xfrm>
          <a:prstGeom prst="rect">
            <a:avLst/>
          </a:prstGeom>
          <a:noFill/>
          <a:ln>
            <a:noFill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7" name="Google Shape;11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88423" y="7370996"/>
            <a:ext cx="1884563" cy="1039456"/>
          </a:xfrm>
          <a:prstGeom prst="rect">
            <a:avLst/>
          </a:prstGeom>
          <a:noFill/>
          <a:ln>
            <a:noFill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8" name="Google Shape;118;p16"/>
          <p:cNvSpPr txBox="1"/>
          <p:nvPr/>
        </p:nvSpPr>
        <p:spPr>
          <a:xfrm>
            <a:off x="7671027" y="8334722"/>
            <a:ext cx="20823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33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LSDB @LIneA</a:t>
            </a:r>
            <a:endParaRPr sz="1933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6184224" y="3749287"/>
            <a:ext cx="25644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6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 JupyterHub over K8S</a:t>
            </a:r>
            <a:endParaRPr sz="1656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44948" y="2753741"/>
            <a:ext cx="1913320" cy="995527"/>
          </a:xfrm>
          <a:prstGeom prst="rect">
            <a:avLst/>
          </a:prstGeom>
          <a:noFill/>
          <a:ln>
            <a:noFill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1" name="Google Shape;121;p16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91880" y="2676175"/>
            <a:ext cx="1120446" cy="679160"/>
          </a:xfrm>
          <a:prstGeom prst="rect">
            <a:avLst/>
          </a:prstGeom>
          <a:noFill/>
          <a:ln>
            <a:noFill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2" name="Google Shape;122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08667" y="7105734"/>
            <a:ext cx="2082249" cy="1073023"/>
          </a:xfrm>
          <a:prstGeom prst="rect">
            <a:avLst/>
          </a:prstGeom>
          <a:noFill/>
          <a:ln>
            <a:noFill/>
          </a:ln>
          <a:effectLst>
            <a:outerShdw blurRad="78908" dist="26303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23" name="Google Shape;123;p16"/>
          <p:cNvGrpSpPr/>
          <p:nvPr/>
        </p:nvGrpSpPr>
        <p:grpSpPr>
          <a:xfrm>
            <a:off x="3224131" y="7743129"/>
            <a:ext cx="3957116" cy="1222570"/>
            <a:chOff x="6032957" y="1199869"/>
            <a:chExt cx="2387400" cy="737510"/>
          </a:xfrm>
        </p:grpSpPr>
        <p:pic>
          <p:nvPicPr>
            <p:cNvPr id="124" name="Google Shape;124;p1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11">
              <a:off x="6642912" y="1199871"/>
              <a:ext cx="943335" cy="550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6"/>
            <p:cNvSpPr txBox="1"/>
            <p:nvPr/>
          </p:nvSpPr>
          <p:spPr>
            <a:xfrm>
              <a:off x="6032957" y="1590279"/>
              <a:ext cx="23874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550" tIns="151550" rIns="151550" bIns="1515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57" i="1">
                  <a:solidFill>
                    <a:srgbClr val="293663"/>
                  </a:solidFill>
                  <a:latin typeface="Roboto"/>
                  <a:ea typeface="Roboto"/>
                  <a:cs typeface="Roboto"/>
                  <a:sym typeface="Roboto"/>
                </a:rPr>
                <a:t>interactive app JupyterLab over HPC</a:t>
              </a:r>
              <a:endParaRPr sz="1657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26" name="Google Shape;126;p1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936200" y="1243250"/>
              <a:ext cx="387444" cy="449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16"/>
            <p:cNvSpPr/>
            <p:nvPr/>
          </p:nvSpPr>
          <p:spPr>
            <a:xfrm>
              <a:off x="7668776" y="1437325"/>
              <a:ext cx="206700" cy="206700"/>
            </a:xfrm>
            <a:prstGeom prst="mathPlus">
              <a:avLst>
                <a:gd name="adj1" fmla="val 23520"/>
              </a:avLst>
            </a:prstGeom>
            <a:solidFill>
              <a:srgbClr val="EEEEEE"/>
            </a:solidFill>
            <a:ln w="157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1550" tIns="151550" rIns="151550" bIns="1515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20"/>
            </a:p>
          </p:txBody>
        </p:sp>
      </p:grpSp>
      <p:sp>
        <p:nvSpPr>
          <p:cNvPr id="128" name="Google Shape;128;p16">
            <a:hlinkClick r:id="rId18"/>
          </p:cNvPr>
          <p:cNvSpPr txBox="1"/>
          <p:nvPr/>
        </p:nvSpPr>
        <p:spPr>
          <a:xfrm>
            <a:off x="10051879" y="8352333"/>
            <a:ext cx="30087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6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VAC OnDemand, X-matching </a:t>
            </a:r>
            <a:r>
              <a:rPr lang="pt-BR" sz="1242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Em desenvolvimento</a:t>
            </a:r>
            <a:endParaRPr sz="1242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10508757" y="6998358"/>
            <a:ext cx="1373100" cy="834600"/>
          </a:xfrm>
          <a:prstGeom prst="rect">
            <a:avLst/>
          </a:prstGeom>
          <a:solidFill>
            <a:srgbClr val="EEEEEE"/>
          </a:solidFill>
          <a:ln w="13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33"/>
          </a:p>
        </p:txBody>
      </p:sp>
      <p:sp>
        <p:nvSpPr>
          <p:cNvPr id="130" name="Google Shape;130;p16"/>
          <p:cNvSpPr/>
          <p:nvPr/>
        </p:nvSpPr>
        <p:spPr>
          <a:xfrm>
            <a:off x="10785072" y="7206983"/>
            <a:ext cx="1373100" cy="834600"/>
          </a:xfrm>
          <a:prstGeom prst="rect">
            <a:avLst/>
          </a:prstGeom>
          <a:solidFill>
            <a:srgbClr val="EEEEEE"/>
          </a:solidFill>
          <a:ln w="13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33"/>
          </a:p>
        </p:txBody>
      </p:sp>
      <p:sp>
        <p:nvSpPr>
          <p:cNvPr id="131" name="Google Shape;131;p16"/>
          <p:cNvSpPr/>
          <p:nvPr/>
        </p:nvSpPr>
        <p:spPr>
          <a:xfrm>
            <a:off x="10995492" y="7417403"/>
            <a:ext cx="1373100" cy="834600"/>
          </a:xfrm>
          <a:prstGeom prst="rect">
            <a:avLst/>
          </a:prstGeom>
          <a:solidFill>
            <a:srgbClr val="EEEEEE"/>
          </a:solidFill>
          <a:ln w="13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80">
                <a:latin typeface="Roboto"/>
                <a:ea typeface="Roboto"/>
                <a:cs typeface="Roboto"/>
                <a:sym typeface="Roboto"/>
              </a:rPr>
              <a:t>Future services</a:t>
            </a:r>
            <a:endParaRPr sz="138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2480536" y="3108433"/>
            <a:ext cx="1770139" cy="912193"/>
          </a:xfrm>
          <a:prstGeom prst="rect">
            <a:avLst/>
          </a:prstGeom>
          <a:noFill/>
          <a:ln>
            <a:noFill/>
          </a:ln>
          <a:effectLst>
            <a:outerShdw blurRad="78908" dist="26303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3" name="Google Shape;133;p16">
            <a:hlinkClick r:id="rId18"/>
          </p:cNvPr>
          <p:cNvSpPr txBox="1"/>
          <p:nvPr/>
        </p:nvSpPr>
        <p:spPr>
          <a:xfrm>
            <a:off x="11952127" y="6455975"/>
            <a:ext cx="30087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6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ex.: Portal</a:t>
            </a:r>
            <a:endParaRPr sz="1656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6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Globular Cluster </a:t>
            </a:r>
            <a:endParaRPr sz="1242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2409004" y="5101999"/>
            <a:ext cx="1373100" cy="834600"/>
          </a:xfrm>
          <a:prstGeom prst="rect">
            <a:avLst/>
          </a:prstGeom>
          <a:solidFill>
            <a:srgbClr val="EEEEEE"/>
          </a:solidFill>
          <a:ln w="13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33"/>
          </a:p>
        </p:txBody>
      </p:sp>
      <p:sp>
        <p:nvSpPr>
          <p:cNvPr id="135" name="Google Shape;135;p16"/>
          <p:cNvSpPr/>
          <p:nvPr/>
        </p:nvSpPr>
        <p:spPr>
          <a:xfrm>
            <a:off x="12685319" y="5310625"/>
            <a:ext cx="1373100" cy="834600"/>
          </a:xfrm>
          <a:prstGeom prst="rect">
            <a:avLst/>
          </a:prstGeom>
          <a:solidFill>
            <a:srgbClr val="EEEEEE"/>
          </a:solidFill>
          <a:ln w="13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33"/>
          </a:p>
        </p:txBody>
      </p:sp>
      <p:sp>
        <p:nvSpPr>
          <p:cNvPr id="136" name="Google Shape;136;p16"/>
          <p:cNvSpPr/>
          <p:nvPr/>
        </p:nvSpPr>
        <p:spPr>
          <a:xfrm>
            <a:off x="12895739" y="5521045"/>
            <a:ext cx="1373100" cy="834600"/>
          </a:xfrm>
          <a:prstGeom prst="rect">
            <a:avLst/>
          </a:prstGeom>
          <a:solidFill>
            <a:srgbClr val="EEEEEE"/>
          </a:solidFill>
          <a:ln w="13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77542" dist="131513" dir="84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6250" tIns="126250" rIns="126250" bIns="126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80">
                <a:latin typeface="Roboto"/>
                <a:ea typeface="Roboto"/>
                <a:cs typeface="Roboto"/>
                <a:sym typeface="Roboto"/>
              </a:rPr>
              <a:t>Future science platforms</a:t>
            </a:r>
            <a:endParaRPr sz="138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573384" y="2779176"/>
            <a:ext cx="1770137" cy="1290396"/>
          </a:xfrm>
          <a:prstGeom prst="rect">
            <a:avLst/>
          </a:prstGeom>
          <a:noFill/>
          <a:ln>
            <a:noFill/>
          </a:ln>
          <a:effectLst>
            <a:outerShdw blurRad="78908" dist="26303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8" name="Google Shape;138;p16">
            <a:hlinkClick r:id="rId18"/>
          </p:cNvPr>
          <p:cNvSpPr txBox="1"/>
          <p:nvPr/>
        </p:nvSpPr>
        <p:spPr>
          <a:xfrm>
            <a:off x="8723520" y="4084913"/>
            <a:ext cx="34698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250" tIns="126250" rIns="126250" bIns="1262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6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Occultation Prediction Database</a:t>
            </a:r>
            <a:endParaRPr sz="1242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42" i="1">
                <a:solidFill>
                  <a:srgbClr val="293663"/>
                </a:solidFill>
                <a:latin typeface="Roboto"/>
                <a:ea typeface="Roboto"/>
                <a:cs typeface="Roboto"/>
                <a:sym typeface="Roboto"/>
              </a:rPr>
              <a:t>com serviço de subscrição </a:t>
            </a:r>
            <a:endParaRPr sz="1242" i="1">
              <a:solidFill>
                <a:srgbClr val="2936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Requisitos Técnicos e Institucionais para o IDAC Brasil</a:t>
            </a:r>
            <a:endParaRPr sz="3600" b="1"/>
          </a:p>
        </p:txBody>
      </p:sp>
      <p:sp>
        <p:nvSpPr>
          <p:cNvPr id="145" name="Google Shape;145;p17"/>
          <p:cNvSpPr txBox="1">
            <a:spLocks noGrp="1"/>
          </p:cNvSpPr>
          <p:nvPr>
            <p:ph type="body" idx="1"/>
          </p:nvPr>
        </p:nvSpPr>
        <p:spPr>
          <a:xfrm>
            <a:off x="500075" y="3128975"/>
            <a:ext cx="11387100" cy="4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CPU - 500 cores dedicados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Banco de Dados - 500 terabytes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Storage local - 5 petabytes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Rede - 40Gbps 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Sustentar no mínimo 50 usuários simultâneos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FTEs - para implantação e operação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Equipamentos mantidos sob garantia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Substituição periódica dos equipamentos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Operação durante todo o levantamento (~13 anos)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●"/>
            </a:pPr>
            <a:r>
              <a:rPr lang="pt-BR">
                <a:solidFill>
                  <a:srgbClr val="FF0000"/>
                </a:solidFill>
              </a:rPr>
              <a:t>Sistema de autenticação/autorização alinhados com o Rubin Observatory Access System</a:t>
            </a:r>
            <a:endParaRPr>
              <a:solidFill>
                <a:srgbClr val="FF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Aplicações: MyDB, serviço TAP, protocolos com suporte a VO 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/>
              <a:t>Acordo assinado com o DoE</a:t>
            </a:r>
            <a:endParaRPr/>
          </a:p>
          <a:p>
            <a:pPr marL="635000" marR="0" lvl="4" indent="-190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500417" y="475602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4400"/>
              <a:buFont typeface="Arial"/>
              <a:buNone/>
            </a:pPr>
            <a:r>
              <a:rPr lang="pt-BR"/>
              <a:t>Motivação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/>
          </p:nvPr>
        </p:nvSpPr>
        <p:spPr>
          <a:xfrm>
            <a:off x="500417" y="1839181"/>
            <a:ext cx="139749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93663"/>
              </a:buClr>
              <a:buSzPts val="3600"/>
              <a:buFont typeface="Arial"/>
              <a:buNone/>
            </a:pPr>
            <a:r>
              <a:rPr lang="pt-BR" sz="3600" b="1"/>
              <a:t>Requisitos Técnicos e Institucionais para o IDAC Brasil</a:t>
            </a:r>
            <a:endParaRPr sz="3600" b="1"/>
          </a:p>
        </p:txBody>
      </p:sp>
      <p:sp>
        <p:nvSpPr>
          <p:cNvPr id="152" name="Google Shape;152;p18"/>
          <p:cNvSpPr txBox="1">
            <a:spLocks noGrp="1"/>
          </p:cNvSpPr>
          <p:nvPr>
            <p:ph type="body" idx="1"/>
          </p:nvPr>
        </p:nvSpPr>
        <p:spPr>
          <a:xfrm>
            <a:off x="500075" y="3333750"/>
            <a:ext cx="1464480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0000"/>
                </a:solidFill>
              </a:rPr>
              <a:t>Sistema de autenticação e autorização alinhados com o Rubin Observatory Access System</a:t>
            </a:r>
            <a:endParaRPr sz="2400" b="1">
              <a:solidFill>
                <a:srgbClr val="FF0000"/>
              </a:solidFill>
            </a:endParaRPr>
          </a:p>
          <a:p>
            <a:pPr marL="635000" lvl="0" indent="-190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</a:endParaRPr>
          </a:p>
          <a:p>
            <a:pPr marL="457200" lvl="0" indent="-381000" algn="l" rtl="0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400"/>
              <a:buAutoNum type="arabicPeriod"/>
            </a:pPr>
            <a:r>
              <a:rPr lang="pt-BR" sz="2400">
                <a:solidFill>
                  <a:srgbClr val="424242"/>
                </a:solidFill>
              </a:rPr>
              <a:t>Todos os membros da colaboração devem poder autenticar-se em qualquer IDAC.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  <a:buAutoNum type="arabicPeriod"/>
            </a:pPr>
            <a:r>
              <a:rPr lang="pt-BR" sz="2400">
                <a:solidFill>
                  <a:srgbClr val="424242"/>
                </a:solidFill>
              </a:rPr>
              <a:t>O acesso aos dados deve respeitar os direitos definidos para cada membro individualmente.</a:t>
            </a:r>
            <a:endParaRPr sz="24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_conteúdo">
  <a:themeElements>
    <a:clrScheme name="TEMA CORES PPSA">
      <a:dk1>
        <a:srgbClr val="022040"/>
      </a:dk1>
      <a:lt1>
        <a:srgbClr val="FFFFFF"/>
      </a:lt1>
      <a:dk2>
        <a:srgbClr val="008192"/>
      </a:dk2>
      <a:lt2>
        <a:srgbClr val="FFFFFF"/>
      </a:lt2>
      <a:accent1>
        <a:srgbClr val="022040"/>
      </a:accent1>
      <a:accent2>
        <a:srgbClr val="11617F"/>
      </a:accent2>
      <a:accent3>
        <a:srgbClr val="008192"/>
      </a:accent3>
      <a:accent4>
        <a:srgbClr val="00999B"/>
      </a:accent4>
      <a:accent5>
        <a:srgbClr val="5CA551"/>
      </a:accent5>
      <a:accent6>
        <a:srgbClr val="F4D222"/>
      </a:accent6>
      <a:hlink>
        <a:srgbClr val="022040"/>
      </a:hlink>
      <a:folHlink>
        <a:srgbClr val="5CA55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Tema_conteúdo">
  <a:themeElements>
    <a:clrScheme name="TEMA CORES PPSA">
      <a:dk1>
        <a:srgbClr val="022040"/>
      </a:dk1>
      <a:lt1>
        <a:srgbClr val="FFFFFF"/>
      </a:lt1>
      <a:dk2>
        <a:srgbClr val="008192"/>
      </a:dk2>
      <a:lt2>
        <a:srgbClr val="FFFFFF"/>
      </a:lt2>
      <a:accent1>
        <a:srgbClr val="022040"/>
      </a:accent1>
      <a:accent2>
        <a:srgbClr val="11617F"/>
      </a:accent2>
      <a:accent3>
        <a:srgbClr val="008192"/>
      </a:accent3>
      <a:accent4>
        <a:srgbClr val="00999B"/>
      </a:accent4>
      <a:accent5>
        <a:srgbClr val="5CA551"/>
      </a:accent5>
      <a:accent6>
        <a:srgbClr val="F4D222"/>
      </a:accent6>
      <a:hlink>
        <a:srgbClr val="022040"/>
      </a:hlink>
      <a:folHlink>
        <a:srgbClr val="5CA55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_conteúdo">
  <a:themeElements>
    <a:clrScheme name="TEMA CORES PPSA">
      <a:dk1>
        <a:srgbClr val="022040"/>
      </a:dk1>
      <a:lt1>
        <a:srgbClr val="FFFFFF"/>
      </a:lt1>
      <a:dk2>
        <a:srgbClr val="008192"/>
      </a:dk2>
      <a:lt2>
        <a:srgbClr val="FFFFFF"/>
      </a:lt2>
      <a:accent1>
        <a:srgbClr val="022040"/>
      </a:accent1>
      <a:accent2>
        <a:srgbClr val="11617F"/>
      </a:accent2>
      <a:accent3>
        <a:srgbClr val="008192"/>
      </a:accent3>
      <a:accent4>
        <a:srgbClr val="00999B"/>
      </a:accent4>
      <a:accent5>
        <a:srgbClr val="5CA551"/>
      </a:accent5>
      <a:accent6>
        <a:srgbClr val="F4D222"/>
      </a:accent6>
      <a:hlink>
        <a:srgbClr val="022040"/>
      </a:hlink>
      <a:folHlink>
        <a:srgbClr val="5CA55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Microsoft Office PowerPoint</Application>
  <PresentationFormat>Personalizar</PresentationFormat>
  <Paragraphs>250</Paragraphs>
  <Slides>26</Slides>
  <Notes>26</Notes>
  <HiddenSlides>2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Arial</vt:lpstr>
      <vt:lpstr>Calibri</vt:lpstr>
      <vt:lpstr>Barlow</vt:lpstr>
      <vt:lpstr>Roboto</vt:lpstr>
      <vt:lpstr>Default Theme</vt:lpstr>
      <vt:lpstr>2_Tema_conteúdo</vt:lpstr>
      <vt:lpstr>5_Tema_conteúdo</vt:lpstr>
      <vt:lpstr>4_Tema_conteúdo</vt:lpstr>
      <vt:lpstr>Integração da Infraestrutura de A&amp;A ao CILogon</vt:lpstr>
      <vt:lpstr>Agenda</vt:lpstr>
      <vt:lpstr>Motivação</vt:lpstr>
      <vt:lpstr>Motivação</vt:lpstr>
      <vt:lpstr>Motivação</vt:lpstr>
      <vt:lpstr>Motivação</vt:lpstr>
      <vt:lpstr>Motivação</vt:lpstr>
      <vt:lpstr>Motivação</vt:lpstr>
      <vt:lpstr>Motivação</vt:lpstr>
      <vt:lpstr>Motivação</vt:lpstr>
      <vt:lpstr>Motivação</vt:lpstr>
      <vt:lpstr>Processo de Adesão ao CILogon</vt:lpstr>
      <vt:lpstr>Processo de Adesão ao CILogon</vt:lpstr>
      <vt:lpstr>Processo de Adesão ao CILogon</vt:lpstr>
      <vt:lpstr>Processo de Adesão ao CILogon</vt:lpstr>
      <vt:lpstr>Processo de Adesão ao CILogon</vt:lpstr>
      <vt:lpstr>Processo de Adesão ao CILogon</vt:lpstr>
      <vt:lpstr>Por que dois botões do CILogon nas aplicações?</vt:lpstr>
      <vt:lpstr>Pontos Positivos              X Pontos Negativos</vt:lpstr>
      <vt:lpstr>Pontos Positivos da Adoção do CILogon</vt:lpstr>
      <vt:lpstr>Pontos Negativos da Adoção do CILogon</vt:lpstr>
      <vt:lpstr>Obrigado!</vt:lpstr>
      <vt:lpstr>Slides extras</vt:lpstr>
      <vt:lpstr>Formulário de registro de cliente no CILogon</vt:lpstr>
      <vt:lpstr>Telas do CILogon</vt:lpstr>
      <vt:lpstr>LIneA AAI Ecosystem (IDAC Brazil)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Integração da Infraestrutura de A&amp;A ao CILogon</dc:title>
  <dc:creator>Estefânia Angelico Pianoski Arata</dc:creator>
  <cp:lastModifiedBy>Estefânia Angelico Pianoski Arata</cp:lastModifiedBy>
  <cp:revision>1</cp:revision>
  <dcterms:modified xsi:type="dcterms:W3CDTF">2025-12-05T14:34:43Z</dcterms:modified>
</cp:coreProperties>
</file>