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7"/>
  </p:notesMasterIdLst>
  <p:sldIdLst>
    <p:sldId id="256" r:id="rId2"/>
    <p:sldId id="281" r:id="rId3"/>
    <p:sldId id="284" r:id="rId4"/>
    <p:sldId id="285" r:id="rId5"/>
    <p:sldId id="28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87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308" r:id="rId28"/>
    <p:sldId id="309" r:id="rId29"/>
    <p:sldId id="310" r:id="rId30"/>
    <p:sldId id="278" r:id="rId31"/>
    <p:sldId id="313" r:id="rId32"/>
    <p:sldId id="314" r:id="rId33"/>
    <p:sldId id="315" r:id="rId34"/>
    <p:sldId id="317" r:id="rId35"/>
    <p:sldId id="279" r:id="rId36"/>
  </p:sldIdLst>
  <p:sldSz cx="12192000" cy="6858000"/>
  <p:notesSz cx="6797675" cy="9928225"/>
  <p:embeddedFontLst>
    <p:embeddedFont>
      <p:font typeface="Montserrat" pitchFamily="2" charset="77"/>
      <p:regular r:id="rId38"/>
      <p:bold r:id="rId39"/>
      <p:italic r:id="rId40"/>
      <p:boldItalic r:id="rId41"/>
    </p:embeddedFont>
    <p:embeddedFont>
      <p:font typeface="Poppins" pitchFamily="2" charset="77"/>
      <p:regular r:id="rId42"/>
      <p:bold r:id="rId43"/>
      <p:italic r:id="rId44"/>
      <p:boldItalic r:id="rId45"/>
    </p:embeddedFont>
    <p:embeddedFont>
      <p:font typeface="Poppins Black" pitchFamily="2" charset="77"/>
      <p:bold r:id="rId46"/>
      <p:italic r:id="rId47"/>
      <p:boldItalic r:id="rId48"/>
    </p:embeddedFont>
    <p:embeddedFont>
      <p:font typeface="Poppins ExtraBold" panose="020B0604020202020204" pitchFamily="34" charset="0"/>
      <p:bold r:id="rId49"/>
      <p:italic r:id="rId50"/>
      <p:boldItalic r:id="rId51"/>
    </p:embeddedFont>
    <p:embeddedFont>
      <p:font typeface="Poppins Light" pitchFamily="2" charset="77"/>
      <p:regular r:id="rId52"/>
      <p:bold r:id="rId53"/>
      <p:italic r:id="rId54"/>
      <p:boldItalic r:id="rId55"/>
    </p:embeddedFont>
    <p:embeddedFont>
      <p:font typeface="Poppins Medium" pitchFamily="2" charset="77"/>
      <p:regular r:id="rId56"/>
      <p:bold r:id="rId57"/>
      <p:italic r:id="rId58"/>
      <p:boldItalic r:id="rId59"/>
    </p:embeddedFont>
    <p:embeddedFont>
      <p:font typeface="Poppins SemiBold" panose="020B0604020202020204" pitchFamily="3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344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709">
          <p15:clr>
            <a:srgbClr val="A4A3A4"/>
          </p15:clr>
        </p15:guide>
        <p15:guide id="4" orient="horz" pos="4178">
          <p15:clr>
            <a:srgbClr val="A4A3A4"/>
          </p15:clr>
        </p15:guide>
        <p15:guide id="5" pos="5126">
          <p15:clr>
            <a:srgbClr val="A4A3A4"/>
          </p15:clr>
        </p15:guide>
        <p15:guide id="6" pos="892">
          <p15:clr>
            <a:srgbClr val="A4A3A4"/>
          </p15:clr>
        </p15:guide>
        <p15:guide id="7" orient="horz" pos="10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D15"/>
    <a:srgbClr val="FDC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23"/>
    <p:restoredTop sz="94637"/>
  </p:normalViewPr>
  <p:slideViewPr>
    <p:cSldViewPr snapToGrid="0">
      <p:cViewPr varScale="1">
        <p:scale>
          <a:sx n="108" d="100"/>
          <a:sy n="108" d="100"/>
        </p:scale>
        <p:origin x="688" y="192"/>
      </p:cViewPr>
      <p:guideLst>
        <p:guide orient="horz" pos="1344"/>
        <p:guide pos="3840"/>
        <p:guide orient="horz" pos="709"/>
        <p:guide orient="horz" pos="4178"/>
        <p:guide pos="5126"/>
        <p:guide pos="892"/>
        <p:guide orient="horz" pos="10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ulioo.com/blog/infographic-the-history-of-id-verificatio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ulioo.com/blog/infographic-the-history-of-id-verificatio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ulioo.com/blog/infographic-the-history-of-id-verification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ulioo.com/blog/infographic-the-history-of-id-verificatio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ulioo.com/blog/infographic-the-history-of-id-verificatio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5b04916a0_0_4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Emissor e verificador podem ser a mesma organização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85b04916a0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7dbfa4bac_0_26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Aparência - Nome - Documento - Foto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1 Bi nao possuem identidade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https://www.trulioo.com/blog/infographic-the-history-of-id-verification/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77dbfa4bac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8801a3e812_0_5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A situação permanece até hoje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8801a3e812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881caa2596_0_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A situação permanece até hoje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881caa259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77dbfa4bac_0_36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Identidade digital é a chave da transformação digital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Tecnologia “dual” - pode servir para o bem ou para o mal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77dbfa4bac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>
          <a:extLst>
            <a:ext uri="{FF2B5EF4-FFF2-40B4-BE49-F238E27FC236}">
              <a16:creationId xmlns:a16="http://schemas.microsoft.com/office/drawing/2014/main" id="{5F0FC782-0CD7-CC5E-F2BD-116B98803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>
            <a:extLst>
              <a:ext uri="{FF2B5EF4-FFF2-40B4-BE49-F238E27FC236}">
                <a16:creationId xmlns:a16="http://schemas.microsoft.com/office/drawing/2014/main" id="{0CB8B0B1-F0F3-454D-8F51-18803BC5D9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6:notes">
            <a:extLst>
              <a:ext uri="{FF2B5EF4-FFF2-40B4-BE49-F238E27FC236}">
                <a16:creationId xmlns:a16="http://schemas.microsoft.com/office/drawing/2014/main" id="{D9272B9E-AFC8-813C-3D99-BA4BB3A516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0391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853022a45a_0_1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A situação permanece até hoje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853022a45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77dbfa4bac_0_5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o login nasceu em torno de 1960, bem antes da Internet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baseado em padroes: https, SSL, TLS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77dbfa4ba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7dbfa4bac_0_29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baseado em padrões: SAML (Security Assertion Markup Language), OAUTH, OpenID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reforça a surveillance economy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77dbfa4bac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77dbfa4bac_0_32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Aparência - Nome - Documento - Foto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1 Bi nao possuem identidade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https://www.trulioo.com/blog/infographic-the-history-of-id-verification/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77dbfa4bac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77ea07d3ec_0_18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Portavel em varios contextos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77ea07d3ec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77dbfa4bac_0_30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Portavel em varios contextos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77dbfa4bac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77dbfa4bac_0_31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pt-BR"/>
              <a:t>O Emissor escreve seu DID no Blockchain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pt-BR"/>
              <a:t>Assina a Credencial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pt-BR"/>
              <a:t>O Portador armazena a Credencial na carteira (</a:t>
            </a:r>
            <a:r>
              <a:rPr lang="pt-BR" i="1"/>
              <a:t>wallet</a:t>
            </a:r>
            <a:r>
              <a:rPr lang="pt-BR"/>
              <a:t>)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pt-BR"/>
              <a:t>O Portador apresenta a prova da Credencial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pt-BR"/>
              <a:t>O Verificador lê o Blockchain e verifica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</a:pPr>
            <a:r>
              <a:rPr lang="pt-BR"/>
              <a:t>Origem da Credencial (Emissor)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</a:pPr>
            <a:r>
              <a:rPr lang="pt-BR"/>
              <a:t>Integridade da Credencial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</a:pPr>
            <a:r>
              <a:rPr lang="pt-BR"/>
              <a:t>Dono da Credencial (Portador)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</a:pPr>
            <a:r>
              <a:rPr lang="pt-BR"/>
              <a:t>Validade da Credencial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ZKP e selective disclosure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77dbfa4bac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77dbfa4bac_0_44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77dbfa4bac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85b04916a0_0_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85b04916a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853022a45a_0_0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853022a4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77ea07d3ec_0_109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Portável entre contextos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Potential GREAT UX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No honeypots for hackers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Reduced cost of identity maintenance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Reduce false identities / false data</a:t>
            </a:r>
            <a:endParaRPr sz="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g77ea07d3ec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4b9bc380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g24b9bc3809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4b9bc3809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24b9bc3809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4b9bc3809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g24b9bc3809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>
          <a:extLst>
            <a:ext uri="{FF2B5EF4-FFF2-40B4-BE49-F238E27FC236}">
              <a16:creationId xmlns:a16="http://schemas.microsoft.com/office/drawing/2014/main" id="{769BB020-F3EF-1B04-262C-0668E129C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>
            <a:extLst>
              <a:ext uri="{FF2B5EF4-FFF2-40B4-BE49-F238E27FC236}">
                <a16:creationId xmlns:a16="http://schemas.microsoft.com/office/drawing/2014/main" id="{97DC5A6D-DD77-A06F-7DA4-083DD4BFDC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:notes">
            <a:extLst>
              <a:ext uri="{FF2B5EF4-FFF2-40B4-BE49-F238E27FC236}">
                <a16:creationId xmlns:a16="http://schemas.microsoft.com/office/drawing/2014/main" id="{6F2DF863-F357-45FD-BB8E-CEDE68EC84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3002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85b04916a0_2_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g85b04916a0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df5896f0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g1df5896f0f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06e9817a67_1_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Aparência - Nome - Documento - Foto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1 Bi nao possuem identidade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https://www.trulioo.com/blog/infographic-the-history-of-id-verification/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106e9817a67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55190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df5896f0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g1df5896f0f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04694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df5896f0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g1df5896f0f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91364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1DF1FDE0-8DEA-C68B-6831-CFB8910F3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>
            <a:extLst>
              <a:ext uri="{FF2B5EF4-FFF2-40B4-BE49-F238E27FC236}">
                <a16:creationId xmlns:a16="http://schemas.microsoft.com/office/drawing/2014/main" id="{694F0EB4-FD79-BC47-808F-A015C8DE1E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4:notes">
            <a:extLst>
              <a:ext uri="{FF2B5EF4-FFF2-40B4-BE49-F238E27FC236}">
                <a16:creationId xmlns:a16="http://schemas.microsoft.com/office/drawing/2014/main" id="{4A3D3B7E-1EC5-F242-CA23-0CBDA6827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231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0A8845D9-80F0-95A3-E4C1-EA594265E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>
            <a:extLst>
              <a:ext uri="{FF2B5EF4-FFF2-40B4-BE49-F238E27FC236}">
                <a16:creationId xmlns:a16="http://schemas.microsoft.com/office/drawing/2014/main" id="{C8440CE3-EF51-1FF2-64DF-6F503FC67C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5:notes">
            <a:extLst>
              <a:ext uri="{FF2B5EF4-FFF2-40B4-BE49-F238E27FC236}">
                <a16:creationId xmlns:a16="http://schemas.microsoft.com/office/drawing/2014/main" id="{796BDCBF-4F62-B665-A46F-E59B7A1CC2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057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7dbfa4bac_0_15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Aparência - Nome - Documento - Foto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1 Bi nao possuem identidade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https://www.trulioo.com/blog/infographic-the-history-of-id-verification/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g77dbfa4ba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06e9817a67_1_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Aparência - Nome - Documento - Foto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1 Bi nao possuem identidade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https://www.trulioo.com/blog/infographic-the-history-of-id-verification/</a:t>
            </a:r>
            <a:endParaRPr sz="1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106e9817a67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7dbfa4bac_0_6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77dbfa4bac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77dbfa4bac_0_27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00" cy="446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latin typeface="Arial"/>
                <a:ea typeface="Arial"/>
                <a:cs typeface="Arial"/>
                <a:sym typeface="Arial"/>
              </a:rPr>
              <a:t>Emissor e verificador podem ser a mesma organização</a:t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77dbfa4ba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800" cy="372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381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1.png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mckinsey.com/business-functions/mckinsey-digital/our-insights/digital-identification-a-key-to-inclusive-growth" TargetMode="Externa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igitaltrends.com/social-media/why-fake-social-media-accounts-will-haunt-us/" TargetMode="External"/><Relationship Id="rId5" Type="http://schemas.openxmlformats.org/officeDocument/2006/relationships/hyperlink" Target="https://pt.wikipedia.org/wiki/The_New_Yorker" TargetMode="Externa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55.png"/><Relationship Id="rId5" Type="http://schemas.openxmlformats.org/officeDocument/2006/relationships/image" Target="../media/image33.png"/><Relationship Id="rId10" Type="http://schemas.openxmlformats.org/officeDocument/2006/relationships/image" Target="../media/image54.png"/><Relationship Id="rId4" Type="http://schemas.openxmlformats.org/officeDocument/2006/relationships/image" Target="../media/image34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w3.org/TR/vc-use-cases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jp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6096000" y="565975"/>
            <a:ext cx="5943600" cy="14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267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Identidade Digital </a:t>
            </a:r>
            <a:r>
              <a:rPr lang="pt-BR" sz="4267" u="sng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Descentralizada</a:t>
            </a:r>
            <a:endParaRPr sz="4267" u="sng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4267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>
                <a:latin typeface="Poppins"/>
                <a:ea typeface="Poppins"/>
                <a:cs typeface="Poppins"/>
                <a:sym typeface="Poppins"/>
              </a:rPr>
              <a:t>Confiança e Segurança</a:t>
            </a:r>
            <a:endParaRPr sz="25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>
                <a:latin typeface="Poppins"/>
                <a:ea typeface="Poppins"/>
                <a:cs typeface="Poppins"/>
                <a:sym typeface="Poppins"/>
              </a:rPr>
              <a:t>no contexto da </a:t>
            </a:r>
            <a:endParaRPr sz="25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500">
                <a:latin typeface="Poppins"/>
                <a:ea typeface="Poppins"/>
                <a:cs typeface="Poppins"/>
                <a:sym typeface="Poppins"/>
              </a:rPr>
              <a:t>Economia Baseada em Dados </a:t>
            </a:r>
            <a:endParaRPr sz="3966"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3265" y="4545356"/>
            <a:ext cx="3304569" cy="1642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8"/>
          <p:cNvSpPr txBox="1"/>
          <p:nvPr/>
        </p:nvSpPr>
        <p:spPr>
          <a:xfrm>
            <a:off x="279572" y="133550"/>
            <a:ext cx="80706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O triângulo da confiança na prática</a:t>
            </a: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169" name="Google Shape;16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18"/>
          <p:cNvCxnSpPr/>
          <p:nvPr/>
        </p:nvCxnSpPr>
        <p:spPr>
          <a:xfrm rot="10800000" flipH="1">
            <a:off x="3431224" y="2395782"/>
            <a:ext cx="1305000" cy="9372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71" name="Google Shape;171;p18"/>
          <p:cNvCxnSpPr/>
          <p:nvPr/>
        </p:nvCxnSpPr>
        <p:spPr>
          <a:xfrm>
            <a:off x="6413375" y="2395783"/>
            <a:ext cx="1056900" cy="9774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72" name="Google Shape;172;p18"/>
          <p:cNvCxnSpPr/>
          <p:nvPr/>
        </p:nvCxnSpPr>
        <p:spPr>
          <a:xfrm flipH="1">
            <a:off x="3554589" y="4024253"/>
            <a:ext cx="3789900" cy="48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173" name="Google Shape;173;p18"/>
          <p:cNvSpPr txBox="1"/>
          <p:nvPr/>
        </p:nvSpPr>
        <p:spPr>
          <a:xfrm>
            <a:off x="4920944" y="3477862"/>
            <a:ext cx="14925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/>
              <a:t>Confiança</a:t>
            </a:r>
            <a:endParaRPr sz="1900" b="1"/>
          </a:p>
        </p:txBody>
      </p:sp>
      <p:grpSp>
        <p:nvGrpSpPr>
          <p:cNvPr id="174" name="Google Shape;174;p18"/>
          <p:cNvGrpSpPr/>
          <p:nvPr/>
        </p:nvGrpSpPr>
        <p:grpSpPr>
          <a:xfrm>
            <a:off x="3431295" y="4524928"/>
            <a:ext cx="8212058" cy="2319434"/>
            <a:chOff x="2509800" y="3406325"/>
            <a:chExt cx="6508725" cy="1690550"/>
          </a:xfrm>
        </p:grpSpPr>
        <p:cxnSp>
          <p:nvCxnSpPr>
            <p:cNvPr id="175" name="Google Shape;175;p18"/>
            <p:cNvCxnSpPr/>
            <p:nvPr/>
          </p:nvCxnSpPr>
          <p:spPr>
            <a:xfrm flipH="1">
              <a:off x="4893000" y="3440450"/>
              <a:ext cx="927300" cy="673500"/>
            </a:xfrm>
            <a:prstGeom prst="straightConnector1">
              <a:avLst/>
            </a:prstGeom>
            <a:noFill/>
            <a:ln w="38100" cap="flat" cmpd="sng">
              <a:solidFill>
                <a:srgbClr val="595959"/>
              </a:solidFill>
              <a:prstDash val="dash"/>
              <a:round/>
              <a:headEnd type="none" w="med" len="med"/>
              <a:tailEnd type="stealth" w="med" len="med"/>
            </a:ln>
          </p:spPr>
        </p:cxnSp>
        <p:cxnSp>
          <p:nvCxnSpPr>
            <p:cNvPr id="176" name="Google Shape;176;p18"/>
            <p:cNvCxnSpPr/>
            <p:nvPr/>
          </p:nvCxnSpPr>
          <p:spPr>
            <a:xfrm rot="10800000">
              <a:off x="2509800" y="3406325"/>
              <a:ext cx="1011600" cy="710400"/>
            </a:xfrm>
            <a:prstGeom prst="straightConnector1">
              <a:avLst/>
            </a:prstGeom>
            <a:noFill/>
            <a:ln w="38100" cap="flat" cmpd="sng">
              <a:solidFill>
                <a:srgbClr val="595959"/>
              </a:solidFill>
              <a:prstDash val="dash"/>
              <a:round/>
              <a:headEnd type="none" w="med" len="med"/>
              <a:tailEnd type="stealth" w="med" len="med"/>
            </a:ln>
          </p:spPr>
        </p:cxnSp>
        <p:pic>
          <p:nvPicPr>
            <p:cNvPr id="177" name="Google Shape;177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91892" y="3810075"/>
              <a:ext cx="1314400" cy="128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1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>
              <a:off x="5089450" y="4186600"/>
              <a:ext cx="1801075" cy="533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18"/>
            <p:cNvSpPr txBox="1"/>
            <p:nvPr/>
          </p:nvSpPr>
          <p:spPr>
            <a:xfrm>
              <a:off x="6841725" y="3634925"/>
              <a:ext cx="2176800" cy="34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/>
                <a:t>Estrutura de governança</a:t>
              </a:r>
              <a:endParaRPr/>
            </a:p>
          </p:txBody>
        </p:sp>
      </p:grpSp>
      <p:pic>
        <p:nvPicPr>
          <p:cNvPr id="180" name="Google Shape;18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1775" y="1461607"/>
            <a:ext cx="1078500" cy="115554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8"/>
          <p:cNvSpPr/>
          <p:nvPr/>
        </p:nvSpPr>
        <p:spPr>
          <a:xfrm>
            <a:off x="4922775" y="1401113"/>
            <a:ext cx="1276500" cy="1276500"/>
          </a:xfrm>
          <a:prstGeom prst="ellipse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2" name="Google Shape;18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83975" y="2753025"/>
            <a:ext cx="1990725" cy="17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3950" y="2495863"/>
            <a:ext cx="2436475" cy="243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53426" y="2887625"/>
            <a:ext cx="357500" cy="3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21775" y="4932325"/>
            <a:ext cx="1078500" cy="1078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18"/>
          <p:cNvGrpSpPr/>
          <p:nvPr/>
        </p:nvGrpSpPr>
        <p:grpSpPr>
          <a:xfrm>
            <a:off x="2559320" y="1031231"/>
            <a:ext cx="2012500" cy="2012500"/>
            <a:chOff x="127000" y="4831850"/>
            <a:chExt cx="2012500" cy="2012500"/>
          </a:xfrm>
        </p:grpSpPr>
        <p:grpSp>
          <p:nvGrpSpPr>
            <p:cNvPr id="187" name="Google Shape;187;p18"/>
            <p:cNvGrpSpPr/>
            <p:nvPr/>
          </p:nvGrpSpPr>
          <p:grpSpPr>
            <a:xfrm>
              <a:off x="127000" y="4831850"/>
              <a:ext cx="2012500" cy="2012500"/>
              <a:chOff x="1950150" y="4786300"/>
              <a:chExt cx="2012500" cy="2012500"/>
            </a:xfrm>
          </p:grpSpPr>
          <p:pic>
            <p:nvPicPr>
              <p:cNvPr id="188" name="Google Shape;188;p18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1950150" y="4786300"/>
                <a:ext cx="2012500" cy="2012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9" name="Google Shape;189;p18"/>
              <p:cNvSpPr/>
              <p:nvPr/>
            </p:nvSpPr>
            <p:spPr>
              <a:xfrm>
                <a:off x="3189300" y="6017475"/>
                <a:ext cx="365400" cy="171000"/>
              </a:xfrm>
              <a:prstGeom prst="rect">
                <a:avLst/>
              </a:prstGeom>
              <a:solidFill>
                <a:srgbClr val="F9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90" name="Google Shape;190;p18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3270675" y="6001650"/>
                <a:ext cx="202650" cy="202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1" name="Google Shape;191;p1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49051" y="5516487"/>
              <a:ext cx="357500" cy="357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2" name="Google Shape;192;p18"/>
            <p:cNvSpPr txBox="1"/>
            <p:nvPr/>
          </p:nvSpPr>
          <p:spPr>
            <a:xfrm>
              <a:off x="1094551" y="5493398"/>
              <a:ext cx="593700" cy="35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Bank</a:t>
              </a:r>
              <a:endPara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193" name="Google Shape;193;p18"/>
          <p:cNvGrpSpPr/>
          <p:nvPr/>
        </p:nvGrpSpPr>
        <p:grpSpPr>
          <a:xfrm>
            <a:off x="6462020" y="1031231"/>
            <a:ext cx="2012500" cy="2012500"/>
            <a:chOff x="127000" y="4831850"/>
            <a:chExt cx="2012500" cy="2012500"/>
          </a:xfrm>
        </p:grpSpPr>
        <p:grpSp>
          <p:nvGrpSpPr>
            <p:cNvPr id="194" name="Google Shape;194;p18"/>
            <p:cNvGrpSpPr/>
            <p:nvPr/>
          </p:nvGrpSpPr>
          <p:grpSpPr>
            <a:xfrm>
              <a:off x="127000" y="4831850"/>
              <a:ext cx="2012500" cy="2012500"/>
              <a:chOff x="1950150" y="4786300"/>
              <a:chExt cx="2012500" cy="2012500"/>
            </a:xfrm>
          </p:grpSpPr>
          <p:pic>
            <p:nvPicPr>
              <p:cNvPr id="195" name="Google Shape;195;p18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1950150" y="4786300"/>
                <a:ext cx="2012500" cy="2012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6" name="Google Shape;196;p18"/>
              <p:cNvSpPr/>
              <p:nvPr/>
            </p:nvSpPr>
            <p:spPr>
              <a:xfrm>
                <a:off x="3189300" y="6017475"/>
                <a:ext cx="365400" cy="171000"/>
              </a:xfrm>
              <a:prstGeom prst="rect">
                <a:avLst/>
              </a:prstGeom>
              <a:solidFill>
                <a:srgbClr val="F9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97" name="Google Shape;197;p18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3270675" y="6001650"/>
                <a:ext cx="202650" cy="202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8" name="Google Shape;198;p1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849051" y="5516487"/>
              <a:ext cx="357500" cy="357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8"/>
            <p:cNvSpPr txBox="1"/>
            <p:nvPr/>
          </p:nvSpPr>
          <p:spPr>
            <a:xfrm>
              <a:off x="1094551" y="5493398"/>
              <a:ext cx="593700" cy="35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Bank</a:t>
              </a:r>
              <a:endPara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9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9"/>
          <p:cNvSpPr txBox="1"/>
          <p:nvPr/>
        </p:nvSpPr>
        <p:spPr>
          <a:xfrm>
            <a:off x="877675" y="3337675"/>
            <a:ext cx="107556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6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A Identidade no tempo da Internet</a:t>
            </a:r>
            <a:endParaRPr sz="46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6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206" name="Google Shape;20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9"/>
          <p:cNvSpPr txBox="1"/>
          <p:nvPr/>
        </p:nvSpPr>
        <p:spPr>
          <a:xfrm>
            <a:off x="2604525" y="5040450"/>
            <a:ext cx="7754400" cy="1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… e a crise da confiança</a:t>
            </a:r>
            <a:endParaRPr sz="43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0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0"/>
          <p:cNvSpPr txBox="1"/>
          <p:nvPr/>
        </p:nvSpPr>
        <p:spPr>
          <a:xfrm>
            <a:off x="279587" y="133554"/>
            <a:ext cx="6617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Identidade Digital </a:t>
            </a: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14" name="Google Shape;214;p20"/>
          <p:cNvSpPr txBox="1"/>
          <p:nvPr/>
        </p:nvSpPr>
        <p:spPr>
          <a:xfrm>
            <a:off x="279587" y="622468"/>
            <a:ext cx="713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215" name="Google Shape;21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0"/>
          <p:cNvSpPr/>
          <p:nvPr/>
        </p:nvSpPr>
        <p:spPr>
          <a:xfrm>
            <a:off x="4527750" y="1492800"/>
            <a:ext cx="3381300" cy="3318300"/>
          </a:xfrm>
          <a:prstGeom prst="ellipse">
            <a:avLst/>
          </a:prstGeom>
          <a:solidFill>
            <a:srgbClr val="182FD2">
              <a:alpha val="744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0"/>
          <p:cNvSpPr/>
          <p:nvPr/>
        </p:nvSpPr>
        <p:spPr>
          <a:xfrm>
            <a:off x="3613350" y="3093000"/>
            <a:ext cx="3381300" cy="3318300"/>
          </a:xfrm>
          <a:prstGeom prst="ellipse">
            <a:avLst/>
          </a:prstGeom>
          <a:solidFill>
            <a:srgbClr val="A64D79">
              <a:alpha val="7552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0"/>
          <p:cNvSpPr/>
          <p:nvPr/>
        </p:nvSpPr>
        <p:spPr>
          <a:xfrm>
            <a:off x="5442150" y="3093000"/>
            <a:ext cx="3381300" cy="3318300"/>
          </a:xfrm>
          <a:prstGeom prst="ellipse">
            <a:avLst/>
          </a:prstGeom>
          <a:solidFill>
            <a:srgbClr val="674EA7">
              <a:alpha val="776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0"/>
          <p:cNvSpPr txBox="1"/>
          <p:nvPr/>
        </p:nvSpPr>
        <p:spPr>
          <a:xfrm>
            <a:off x="5445925" y="3887200"/>
            <a:ext cx="15486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Identidade</a:t>
            </a:r>
            <a:endParaRPr sz="21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Digital</a:t>
            </a:r>
            <a:endParaRPr sz="2100" b="1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20"/>
          <p:cNvSpPr txBox="1"/>
          <p:nvPr/>
        </p:nvSpPr>
        <p:spPr>
          <a:xfrm>
            <a:off x="7599750" y="5266625"/>
            <a:ext cx="74958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0"/>
          <p:cNvSpPr txBox="1"/>
          <p:nvPr/>
        </p:nvSpPr>
        <p:spPr>
          <a:xfrm>
            <a:off x="7154125" y="4801600"/>
            <a:ext cx="13644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Segurança Cibernética</a:t>
            </a:r>
            <a:endParaRPr sz="1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0"/>
          <p:cNvSpPr txBox="1"/>
          <p:nvPr/>
        </p:nvSpPr>
        <p:spPr>
          <a:xfrm>
            <a:off x="3877525" y="4954000"/>
            <a:ext cx="12597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Marketing</a:t>
            </a:r>
            <a:endParaRPr sz="1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20"/>
          <p:cNvSpPr txBox="1"/>
          <p:nvPr/>
        </p:nvSpPr>
        <p:spPr>
          <a:xfrm>
            <a:off x="5442150" y="1829800"/>
            <a:ext cx="16359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Pagamentos e monetização de dados</a:t>
            </a:r>
            <a:endParaRPr sz="1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0"/>
          <p:cNvSpPr txBox="1"/>
          <p:nvPr/>
        </p:nvSpPr>
        <p:spPr>
          <a:xfrm>
            <a:off x="9369575" y="1769825"/>
            <a:ext cx="2459400" cy="12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20"/>
          <p:cNvSpPr txBox="1"/>
          <p:nvPr/>
        </p:nvSpPr>
        <p:spPr>
          <a:xfrm>
            <a:off x="6461125" y="3253013"/>
            <a:ext cx="1548600" cy="1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alibri"/>
                <a:ea typeface="Calibri"/>
                <a:cs typeface="Calibri"/>
                <a:sym typeface="Calibri"/>
              </a:rPr>
              <a:t>Risco e compliance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0"/>
          <p:cNvSpPr txBox="1"/>
          <p:nvPr/>
        </p:nvSpPr>
        <p:spPr>
          <a:xfrm>
            <a:off x="5470525" y="4929413"/>
            <a:ext cx="1548600" cy="1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alibri"/>
                <a:ea typeface="Calibri"/>
                <a:cs typeface="Calibri"/>
                <a:sym typeface="Calibri"/>
              </a:rPr>
              <a:t>Confiança e segurança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0"/>
          <p:cNvSpPr txBox="1"/>
          <p:nvPr/>
        </p:nvSpPr>
        <p:spPr>
          <a:xfrm>
            <a:off x="4479925" y="3253013"/>
            <a:ext cx="1548600" cy="1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alibri"/>
                <a:ea typeface="Calibri"/>
                <a:cs typeface="Calibri"/>
                <a:sym typeface="Calibri"/>
              </a:rPr>
              <a:t>Experiência de usuário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1"/>
          <p:cNvSpPr txBox="1"/>
          <p:nvPr/>
        </p:nvSpPr>
        <p:spPr>
          <a:xfrm>
            <a:off x="279587" y="133554"/>
            <a:ext cx="6617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A jornada da Identidade Digital</a:t>
            </a: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34" name="Google Shape;234;p21"/>
          <p:cNvSpPr txBox="1"/>
          <p:nvPr/>
        </p:nvSpPr>
        <p:spPr>
          <a:xfrm>
            <a:off x="279587" y="622468"/>
            <a:ext cx="713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235" name="Google Shape;23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21"/>
          <p:cNvCxnSpPr/>
          <p:nvPr/>
        </p:nvCxnSpPr>
        <p:spPr>
          <a:xfrm rot="10800000">
            <a:off x="2998550" y="1877700"/>
            <a:ext cx="0" cy="403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7" name="Google Shape;237;p21"/>
          <p:cNvCxnSpPr/>
          <p:nvPr/>
        </p:nvCxnSpPr>
        <p:spPr>
          <a:xfrm>
            <a:off x="2993050" y="5882000"/>
            <a:ext cx="7378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8" name="Google Shape;238;p21"/>
          <p:cNvSpPr txBox="1"/>
          <p:nvPr/>
        </p:nvSpPr>
        <p:spPr>
          <a:xfrm>
            <a:off x="228600" y="3448525"/>
            <a:ext cx="26547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</a:rPr>
              <a:t>Impacto na indústria</a:t>
            </a:r>
            <a:endParaRPr/>
          </a:p>
        </p:txBody>
      </p:sp>
      <p:sp>
        <p:nvSpPr>
          <p:cNvPr id="239" name="Google Shape;239;p21"/>
          <p:cNvSpPr txBox="1"/>
          <p:nvPr/>
        </p:nvSpPr>
        <p:spPr>
          <a:xfrm>
            <a:off x="5036150" y="6008375"/>
            <a:ext cx="44115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</a:rPr>
              <a:t>Tempo ao longo da jornada</a:t>
            </a:r>
            <a:endParaRPr/>
          </a:p>
        </p:txBody>
      </p:sp>
      <p:sp>
        <p:nvSpPr>
          <p:cNvPr id="240" name="Google Shape;240;p21"/>
          <p:cNvSpPr/>
          <p:nvPr/>
        </p:nvSpPr>
        <p:spPr>
          <a:xfrm>
            <a:off x="3398350" y="2133600"/>
            <a:ext cx="5905893" cy="3414220"/>
          </a:xfrm>
          <a:custGeom>
            <a:avLst/>
            <a:gdLst/>
            <a:ahLst/>
            <a:cxnLst/>
            <a:rect l="l" t="t" r="r" b="b"/>
            <a:pathLst>
              <a:path w="253499" h="151642" extrusionOk="0">
                <a:moveTo>
                  <a:pt x="0" y="151474"/>
                </a:moveTo>
                <a:cubicBezTo>
                  <a:pt x="9630" y="149045"/>
                  <a:pt x="27849" y="158328"/>
                  <a:pt x="57779" y="136899"/>
                </a:cubicBezTo>
                <a:cubicBezTo>
                  <a:pt x="87710" y="115471"/>
                  <a:pt x="146963" y="45720"/>
                  <a:pt x="179583" y="22903"/>
                </a:cubicBezTo>
                <a:cubicBezTo>
                  <a:pt x="212203" y="87"/>
                  <a:pt x="241180" y="3817"/>
                  <a:pt x="253499" y="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BR"/>
          </a:p>
        </p:txBody>
      </p:sp>
      <p:sp>
        <p:nvSpPr>
          <p:cNvPr id="241" name="Google Shape;241;p21"/>
          <p:cNvSpPr/>
          <p:nvPr/>
        </p:nvSpPr>
        <p:spPr>
          <a:xfrm>
            <a:off x="5634875" y="4186650"/>
            <a:ext cx="247200" cy="2343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1"/>
          <p:cNvSpPr txBox="1"/>
          <p:nvPr/>
        </p:nvSpPr>
        <p:spPr>
          <a:xfrm>
            <a:off x="3743175" y="3448525"/>
            <a:ext cx="11451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alibri"/>
                <a:ea typeface="Calibri"/>
                <a:cs typeface="Calibri"/>
                <a:sym typeface="Calibri"/>
              </a:rPr>
              <a:t>Estamos aqui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3" name="Google Shape;243;p21"/>
          <p:cNvCxnSpPr>
            <a:stCxn id="242" idx="2"/>
            <a:endCxn id="241" idx="1"/>
          </p:cNvCxnSpPr>
          <p:nvPr/>
        </p:nvCxnSpPr>
        <p:spPr>
          <a:xfrm>
            <a:off x="4315725" y="3825625"/>
            <a:ext cx="1355400" cy="39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4" name="Google Shape;244;p21"/>
          <p:cNvSpPr txBox="1"/>
          <p:nvPr/>
        </p:nvSpPr>
        <p:spPr>
          <a:xfrm>
            <a:off x="9323050" y="2133600"/>
            <a:ext cx="25803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latin typeface="Calibri"/>
                <a:ea typeface="Calibri"/>
                <a:cs typeface="Calibri"/>
                <a:sym typeface="Calibri"/>
              </a:rPr>
              <a:t>Cadeia de suprimentos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latin typeface="Calibri"/>
                <a:ea typeface="Calibri"/>
                <a:cs typeface="Calibri"/>
                <a:sym typeface="Calibri"/>
              </a:rPr>
              <a:t>Governo e legal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latin typeface="Calibri"/>
                <a:ea typeface="Calibri"/>
                <a:cs typeface="Calibri"/>
                <a:sym typeface="Calibri"/>
              </a:rPr>
              <a:t>Saúde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Educação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latin typeface="Calibri"/>
                <a:ea typeface="Calibri"/>
                <a:cs typeface="Calibri"/>
                <a:sym typeface="Calibri"/>
              </a:rPr>
              <a:t>Mídia e Telecom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latin typeface="Calibri"/>
                <a:ea typeface="Calibri"/>
                <a:cs typeface="Calibri"/>
                <a:sym typeface="Calibri"/>
              </a:rPr>
              <a:t>Financeiro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latin typeface="Calibri"/>
                <a:ea typeface="Calibri"/>
                <a:cs typeface="Calibri"/>
                <a:sym typeface="Calibri"/>
              </a:rPr>
              <a:t>Serviços sob demanda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2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2"/>
          <p:cNvSpPr txBox="1"/>
          <p:nvPr/>
        </p:nvSpPr>
        <p:spPr>
          <a:xfrm>
            <a:off x="279587" y="133554"/>
            <a:ext cx="6617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2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O valor da Identidade Digital</a:t>
            </a: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51" name="Google Shape;251;p22"/>
          <p:cNvSpPr txBox="1"/>
          <p:nvPr/>
        </p:nvSpPr>
        <p:spPr>
          <a:xfrm>
            <a:off x="279587" y="622468"/>
            <a:ext cx="713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252" name="Google Shape;2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4933" y="3068400"/>
            <a:ext cx="5929916" cy="3335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2"/>
          <p:cNvSpPr txBox="1"/>
          <p:nvPr/>
        </p:nvSpPr>
        <p:spPr>
          <a:xfrm>
            <a:off x="448450" y="1740600"/>
            <a:ext cx="51969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/>
              <a:t>Empodera o indivíduo como: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 sz="1700"/>
              <a:t>trabalhador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 sz="1700"/>
              <a:t>consumidor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 sz="1700"/>
              <a:t>empreendedor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 sz="1700"/>
              <a:t>contribuinte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 sz="1700"/>
              <a:t>beneficiário de serviços públicos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pt-BR" sz="1700"/>
              <a:t>usuário de serviços digitais  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/>
              <a:t>No Brasil a Identidade Digital pode criar um valor econômico correspondente a 13% do PIB em 2030</a:t>
            </a:r>
            <a:endParaRPr sz="2100" b="1"/>
          </a:p>
        </p:txBody>
      </p:sp>
      <p:sp>
        <p:nvSpPr>
          <p:cNvPr id="255" name="Google Shape;255;p22"/>
          <p:cNvSpPr txBox="1"/>
          <p:nvPr/>
        </p:nvSpPr>
        <p:spPr>
          <a:xfrm>
            <a:off x="5994925" y="6272800"/>
            <a:ext cx="5782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u="sng">
                <a:solidFill>
                  <a:schemeClr val="hlink"/>
                </a:solidFill>
                <a:hlinkClick r:id="rId5"/>
              </a:rPr>
              <a:t>https://www.mckinsey.com/business-functions/mckinsey-digital/our-insights/digital-identification-a-key-to-inclusive-growth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>
          <a:extLst>
            <a:ext uri="{FF2B5EF4-FFF2-40B4-BE49-F238E27FC236}">
              <a16:creationId xmlns:a16="http://schemas.microsoft.com/office/drawing/2014/main" id="{70E7D53C-A9C8-BC48-3AFF-C2D790DB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6">
            <a:extLst>
              <a:ext uri="{FF2B5EF4-FFF2-40B4-BE49-F238E27FC236}">
                <a16:creationId xmlns:a16="http://schemas.microsoft.com/office/drawing/2014/main" id="{BB80F548-4B26-77D0-3CF5-3B1009D681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488" b="818"/>
          <a:stretch/>
        </p:blipFill>
        <p:spPr>
          <a:xfrm>
            <a:off x="8718044" y="1801635"/>
            <a:ext cx="3075105" cy="2035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6">
            <a:extLst>
              <a:ext uri="{FF2B5EF4-FFF2-40B4-BE49-F238E27FC236}">
                <a16:creationId xmlns:a16="http://schemas.microsoft.com/office/drawing/2014/main" id="{BE64E170-039A-0000-2E29-3D4A36815E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27508" y="4521623"/>
            <a:ext cx="2828984" cy="235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6">
            <a:extLst>
              <a:ext uri="{FF2B5EF4-FFF2-40B4-BE49-F238E27FC236}">
                <a16:creationId xmlns:a16="http://schemas.microsoft.com/office/drawing/2014/main" id="{FA5F6E0C-5FBB-97A2-0CEB-444CA80625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976" r="616" b="14454"/>
          <a:stretch/>
        </p:blipFill>
        <p:spPr>
          <a:xfrm>
            <a:off x="5402411" y="4521623"/>
            <a:ext cx="2965924" cy="223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6">
            <a:extLst>
              <a:ext uri="{FF2B5EF4-FFF2-40B4-BE49-F238E27FC236}">
                <a16:creationId xmlns:a16="http://schemas.microsoft.com/office/drawing/2014/main" id="{45AFF106-F93D-BCB8-66F2-8D0A75CBDB0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994"/>
          <a:stretch/>
        </p:blipFill>
        <p:spPr>
          <a:xfrm>
            <a:off x="5377201" y="1801636"/>
            <a:ext cx="3016344" cy="262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6">
            <a:extLst>
              <a:ext uri="{FF2B5EF4-FFF2-40B4-BE49-F238E27FC236}">
                <a16:creationId xmlns:a16="http://schemas.microsoft.com/office/drawing/2014/main" id="{6F3BE277-8DDE-3295-E3DE-8D8787585E2E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9BBD15">
                <a:tint val="45000"/>
                <a:satMod val="400000"/>
              </a:srgbClr>
            </a:duotone>
          </a:blip>
          <a:srcRect l="40055" r="11170"/>
          <a:stretch/>
        </p:blipFill>
        <p:spPr>
          <a:xfrm flipH="1">
            <a:off x="0" y="1"/>
            <a:ext cx="5052704" cy="68803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1;p6">
            <a:extLst>
              <a:ext uri="{FF2B5EF4-FFF2-40B4-BE49-F238E27FC236}">
                <a16:creationId xmlns:a16="http://schemas.microsoft.com/office/drawing/2014/main" id="{790F4A95-8A6E-7AE3-03FB-4B914E5E7338}"/>
              </a:ext>
            </a:extLst>
          </p:cNvPr>
          <p:cNvSpPr/>
          <p:nvPr/>
        </p:nvSpPr>
        <p:spPr>
          <a:xfrm>
            <a:off x="5246996" y="99498"/>
            <a:ext cx="6666173" cy="135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lnSpc>
                <a:spcPct val="115000"/>
              </a:lnSpc>
              <a:buSzPts val="2600"/>
            </a:pPr>
            <a:r>
              <a:rPr lang="pt-BR" sz="3467" b="1" dirty="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 IMPORTÂNCIA DA </a:t>
            </a:r>
            <a:r>
              <a:rPr lang="pt-BR" sz="3467" b="1" dirty="0">
                <a:solidFill>
                  <a:schemeClr val="dk1"/>
                </a:solidFill>
                <a:highlight>
                  <a:srgbClr val="9BBD15"/>
                </a:highlight>
                <a:latin typeface="Poppins ExtraBold"/>
                <a:ea typeface="Poppins ExtraBold"/>
                <a:cs typeface="Poppins ExtraBold"/>
                <a:sym typeface="Poppins ExtraBold"/>
              </a:rPr>
              <a:t>IDENTIDADE DIGITAL SEGURA</a:t>
            </a:r>
            <a:endParaRPr sz="3467" dirty="0">
              <a:solidFill>
                <a:schemeClr val="dk1"/>
              </a:solidFill>
              <a:highlight>
                <a:srgbClr val="9BBD15"/>
              </a:highlight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249896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4"/>
          <p:cNvSpPr txBox="1"/>
          <p:nvPr/>
        </p:nvSpPr>
        <p:spPr>
          <a:xfrm>
            <a:off x="279587" y="133554"/>
            <a:ext cx="6617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A Internet sem a Identidade </a:t>
            </a: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72" name="Google Shape;272;p24"/>
          <p:cNvSpPr txBox="1"/>
          <p:nvPr/>
        </p:nvSpPr>
        <p:spPr>
          <a:xfrm>
            <a:off x="279587" y="622468"/>
            <a:ext cx="713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273" name="Google Shape;27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900" y="1440700"/>
            <a:ext cx="3727125" cy="435285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4"/>
          <p:cNvSpPr txBox="1"/>
          <p:nvPr/>
        </p:nvSpPr>
        <p:spPr>
          <a:xfrm>
            <a:off x="496525" y="6041575"/>
            <a:ext cx="37272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50" i="1">
                <a:highlight>
                  <a:srgbClr val="FFFFFF"/>
                </a:highlight>
                <a:uFill>
                  <a:noFill/>
                </a:uFill>
                <a:hlinkClick r:id="rId5"/>
              </a:rPr>
              <a:t>The New Yorker</a:t>
            </a:r>
            <a:r>
              <a:rPr lang="pt-BR" sz="1550">
                <a:highlight>
                  <a:srgbClr val="FFFFFF"/>
                </a:highlight>
              </a:rPr>
              <a:t> em 5 de julho de 1993</a:t>
            </a:r>
            <a:endParaRPr sz="1900"/>
          </a:p>
        </p:txBody>
      </p:sp>
      <p:sp>
        <p:nvSpPr>
          <p:cNvPr id="276" name="Google Shape;276;p24"/>
          <p:cNvSpPr txBox="1"/>
          <p:nvPr/>
        </p:nvSpPr>
        <p:spPr>
          <a:xfrm>
            <a:off x="6515706" y="4675525"/>
            <a:ext cx="55842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The company [Facebook] said it deleted about 2.2 billion fake accounts in the first three months of 2019</a:t>
            </a:r>
            <a:endParaRPr sz="1700"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7" name="Google Shape;277;p24"/>
          <p:cNvSpPr txBox="1"/>
          <p:nvPr/>
        </p:nvSpPr>
        <p:spPr>
          <a:xfrm>
            <a:off x="6506650" y="5319175"/>
            <a:ext cx="56640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u="sng">
                <a:solidFill>
                  <a:schemeClr val="hlink"/>
                </a:solidFill>
                <a:hlinkClick r:id="rId6"/>
              </a:rPr>
              <a:t>https://www.digitaltrends.com/social-media/why-fake-social-media-accounts-will-haunt-us</a:t>
            </a:r>
            <a:endParaRPr sz="1500"/>
          </a:p>
        </p:txBody>
      </p:sp>
      <p:pic>
        <p:nvPicPr>
          <p:cNvPr id="278" name="Google Shape;278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42425" y="3799300"/>
            <a:ext cx="919701" cy="91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01401" y="2355564"/>
            <a:ext cx="4925793" cy="1581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5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5"/>
          <p:cNvSpPr txBox="1"/>
          <p:nvPr/>
        </p:nvSpPr>
        <p:spPr>
          <a:xfrm>
            <a:off x="279576" y="133550"/>
            <a:ext cx="9966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A identidade no modelo </a:t>
            </a:r>
            <a:r>
              <a:rPr lang="pt-BR" sz="2800" i="1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Centralizado</a:t>
            </a:r>
            <a:endParaRPr sz="2800" i="1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86" name="Google Shape;286;p25"/>
          <p:cNvSpPr txBox="1"/>
          <p:nvPr/>
        </p:nvSpPr>
        <p:spPr>
          <a:xfrm>
            <a:off x="279587" y="622468"/>
            <a:ext cx="713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287" name="Google Shape;28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25"/>
          <p:cNvSpPr/>
          <p:nvPr/>
        </p:nvSpPr>
        <p:spPr>
          <a:xfrm>
            <a:off x="3675947" y="2182250"/>
            <a:ext cx="3074100" cy="2873100"/>
          </a:xfrm>
          <a:prstGeom prst="ellipse">
            <a:avLst/>
          </a:prstGeom>
          <a:gradFill>
            <a:gsLst>
              <a:gs pos="0">
                <a:srgbClr val="D13F3B"/>
              </a:gs>
              <a:gs pos="100000">
                <a:srgbClr val="FF9995"/>
              </a:gs>
            </a:gsLst>
            <a:lin ang="16200038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Serviço Digital</a:t>
            </a:r>
            <a:endParaRPr sz="5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9" name="Google Shape;289;p25"/>
          <p:cNvCxnSpPr/>
          <p:nvPr/>
        </p:nvCxnSpPr>
        <p:spPr>
          <a:xfrm>
            <a:off x="2001530" y="3679949"/>
            <a:ext cx="1674300" cy="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90" name="Google Shape;290;p25"/>
          <p:cNvSpPr txBox="1"/>
          <p:nvPr/>
        </p:nvSpPr>
        <p:spPr>
          <a:xfrm>
            <a:off x="1449946" y="3749844"/>
            <a:ext cx="2544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login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7313" y="3024511"/>
            <a:ext cx="983283" cy="136159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5"/>
          <p:cNvSpPr txBox="1"/>
          <p:nvPr/>
        </p:nvSpPr>
        <p:spPr>
          <a:xfrm>
            <a:off x="6973550" y="1686375"/>
            <a:ext cx="5127900" cy="17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pt-BR" sz="2100"/>
              <a:t>Fragmentação (10s to 100s </a:t>
            </a:r>
            <a:r>
              <a:rPr lang="pt-BR" sz="2100" i="1"/>
              <a:t>login</a:t>
            </a:r>
            <a:r>
              <a:rPr lang="pt-BR" sz="2100"/>
              <a:t>)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pt-BR" sz="2100"/>
              <a:t>Alvo para </a:t>
            </a:r>
            <a:r>
              <a:rPr lang="pt-BR" sz="2100" i="1"/>
              <a:t>hackers</a:t>
            </a:r>
            <a:endParaRPr sz="2100" i="1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pt-BR" sz="2100"/>
              <a:t>Custo e risco para o provedor do Serviço Digital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pt-BR" sz="2100"/>
              <a:t>Falsas identidades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pt-BR" sz="2100"/>
              <a:t>Roubo de identidade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pt-BR" sz="2100">
                <a:solidFill>
                  <a:schemeClr val="dk1"/>
                </a:solidFill>
              </a:rPr>
              <a:t>Seu </a:t>
            </a:r>
            <a:r>
              <a:rPr lang="pt-BR" sz="2100" i="1">
                <a:solidFill>
                  <a:schemeClr val="dk1"/>
                </a:solidFill>
              </a:rPr>
              <a:t>login</a:t>
            </a:r>
            <a:r>
              <a:rPr lang="pt-BR" sz="2100">
                <a:solidFill>
                  <a:schemeClr val="dk1"/>
                </a:solidFill>
              </a:rPr>
              <a:t> é “propriedade” do Servidor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pt-BR" sz="2100"/>
              <a:t>…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pt-BR" sz="2100" b="1"/>
              <a:t>Além dos infinitos cadastros de nome, sobrenome, endereço, </a:t>
            </a:r>
            <a:r>
              <a:rPr lang="pt-BR" sz="2100" b="1" u="sng"/>
              <a:t>comprovantes</a:t>
            </a:r>
            <a:r>
              <a:rPr lang="pt-BR" sz="2100" b="1"/>
              <a:t>, etc</a:t>
            </a:r>
            <a:endParaRPr sz="2100" b="1"/>
          </a:p>
        </p:txBody>
      </p:sp>
      <p:sp>
        <p:nvSpPr>
          <p:cNvPr id="293" name="Google Shape;293;p25"/>
          <p:cNvSpPr txBox="1"/>
          <p:nvPr/>
        </p:nvSpPr>
        <p:spPr>
          <a:xfrm>
            <a:off x="1262550" y="5794425"/>
            <a:ext cx="98823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/>
              <a:t>A “</a:t>
            </a:r>
            <a:r>
              <a:rPr lang="pt-BR" sz="2800" b="1">
                <a:solidFill>
                  <a:schemeClr val="dk1"/>
                </a:solidFill>
              </a:rPr>
              <a:t>experiência da identidade” é a </a:t>
            </a:r>
            <a:r>
              <a:rPr lang="pt-BR" sz="2800" b="1"/>
              <a:t>pior experiência de usuário na Internet</a:t>
            </a:r>
            <a:endParaRPr sz="2800" b="1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6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6"/>
          <p:cNvSpPr txBox="1"/>
          <p:nvPr/>
        </p:nvSpPr>
        <p:spPr>
          <a:xfrm>
            <a:off x="279570" y="133550"/>
            <a:ext cx="96234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A identidade no modelo </a:t>
            </a:r>
            <a:r>
              <a:rPr lang="pt-BR" sz="2800" i="1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Federado</a:t>
            </a:r>
            <a:endParaRPr sz="2800" i="1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300" name="Google Shape;300;p26"/>
          <p:cNvSpPr txBox="1"/>
          <p:nvPr/>
        </p:nvSpPr>
        <p:spPr>
          <a:xfrm>
            <a:off x="279587" y="622468"/>
            <a:ext cx="713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301" name="Google Shape;30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p26"/>
          <p:cNvCxnSpPr/>
          <p:nvPr/>
        </p:nvCxnSpPr>
        <p:spPr>
          <a:xfrm>
            <a:off x="1701311" y="3399599"/>
            <a:ext cx="1715100" cy="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03" name="Google Shape;303;p26"/>
          <p:cNvSpPr txBox="1"/>
          <p:nvPr/>
        </p:nvSpPr>
        <p:spPr>
          <a:xfrm>
            <a:off x="1136245" y="3470867"/>
            <a:ext cx="26061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latin typeface="Calibri"/>
                <a:ea typeface="Calibri"/>
                <a:cs typeface="Calibri"/>
                <a:sym typeface="Calibri"/>
              </a:rPr>
              <a:t>login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325" y="2731284"/>
            <a:ext cx="1007319" cy="138834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6"/>
          <p:cNvSpPr/>
          <p:nvPr/>
        </p:nvSpPr>
        <p:spPr>
          <a:xfrm>
            <a:off x="3742350" y="1930850"/>
            <a:ext cx="2981400" cy="2873100"/>
          </a:xfrm>
          <a:prstGeom prst="ellipse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 sz="4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IDP</a:t>
            </a:r>
            <a:endParaRPr sz="42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 sz="26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Identity Provider</a:t>
            </a:r>
            <a:endParaRPr sz="44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6" name="Google Shape;306;p26"/>
          <p:cNvCxnSpPr/>
          <p:nvPr/>
        </p:nvCxnSpPr>
        <p:spPr>
          <a:xfrm rot="10800000" flipH="1">
            <a:off x="6787819" y="3423055"/>
            <a:ext cx="1349700" cy="480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307" name="Google Shape;307;p26"/>
          <p:cNvSpPr/>
          <p:nvPr/>
        </p:nvSpPr>
        <p:spPr>
          <a:xfrm>
            <a:off x="8247947" y="1953650"/>
            <a:ext cx="3074100" cy="2873100"/>
          </a:xfrm>
          <a:prstGeom prst="ellipse">
            <a:avLst/>
          </a:prstGeom>
          <a:gradFill>
            <a:gsLst>
              <a:gs pos="0">
                <a:srgbClr val="D13F3B"/>
              </a:gs>
              <a:gs pos="100000">
                <a:srgbClr val="FF9995"/>
              </a:gs>
            </a:gsLst>
            <a:lin ang="16200038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Serviço Digital</a:t>
            </a:r>
            <a:endParaRPr sz="5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6"/>
          <p:cNvSpPr txBox="1"/>
          <p:nvPr/>
        </p:nvSpPr>
        <p:spPr>
          <a:xfrm>
            <a:off x="2357950" y="5361450"/>
            <a:ext cx="7251600" cy="8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Melhor experiência de usuário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pt-BR" sz="2400"/>
              <a:t>Ainda mais poder concentrado nos IDP</a:t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7"/>
          <p:cNvSpPr txBox="1"/>
          <p:nvPr/>
        </p:nvSpPr>
        <p:spPr>
          <a:xfrm>
            <a:off x="877675" y="3337675"/>
            <a:ext cx="107556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6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A nova era da Identidade Digital</a:t>
            </a:r>
            <a:endParaRPr sz="46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6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315" name="Google Shape;31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7"/>
          <p:cNvSpPr txBox="1"/>
          <p:nvPr/>
        </p:nvSpPr>
        <p:spPr>
          <a:xfrm>
            <a:off x="420475" y="5040450"/>
            <a:ext cx="10980300" cy="1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… e o re-estabelecimento da confiança</a:t>
            </a:r>
            <a:endParaRPr sz="4300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2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9BBD15">
                <a:tint val="45000"/>
                <a:satMod val="400000"/>
              </a:srgbClr>
            </a:duotone>
          </a:blip>
          <a:srcRect t="27722" b="24522"/>
          <a:stretch/>
        </p:blipFill>
        <p:spPr>
          <a:xfrm>
            <a:off x="0" y="1"/>
            <a:ext cx="12191997" cy="38886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7;p2">
            <a:extLst>
              <a:ext uri="{FF2B5EF4-FFF2-40B4-BE49-F238E27FC236}">
                <a16:creationId xmlns:a16="http://schemas.microsoft.com/office/drawing/2014/main" id="{DA4203A6-5876-482F-09FA-20452973D5E5}"/>
              </a:ext>
            </a:extLst>
          </p:cNvPr>
          <p:cNvSpPr txBox="1"/>
          <p:nvPr/>
        </p:nvSpPr>
        <p:spPr>
          <a:xfrm>
            <a:off x="388633" y="4124761"/>
            <a:ext cx="2405600" cy="1370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67" rIns="0" bIns="0" anchor="t" anchorCtr="0">
            <a:spAutoFit/>
          </a:bodyPr>
          <a:lstStyle/>
          <a:p>
            <a:pPr marL="16933">
              <a:buSzPts val="3300"/>
            </a:pPr>
            <a:r>
              <a:rPr lang="pt-BR" sz="4400" dirty="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SOMOS </a:t>
            </a:r>
            <a:endParaRPr sz="4400" dirty="0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marL="16933">
              <a:buSzPts val="3300"/>
            </a:pPr>
            <a:r>
              <a:rPr lang="pt-BR" sz="4400" dirty="0">
                <a:solidFill>
                  <a:schemeClr val="dk1"/>
                </a:solidFill>
                <a:highlight>
                  <a:srgbClr val="9BBD15"/>
                </a:highlight>
                <a:latin typeface="Poppins ExtraBold"/>
                <a:ea typeface="Poppins ExtraBold"/>
                <a:cs typeface="Poppins ExtraBold"/>
                <a:sym typeface="Poppins ExtraBold"/>
              </a:rPr>
              <a:t>O CPQD</a:t>
            </a:r>
            <a:endParaRPr sz="4400" dirty="0">
              <a:solidFill>
                <a:schemeClr val="dk1"/>
              </a:solidFill>
              <a:highlight>
                <a:srgbClr val="9BBD15"/>
              </a:highlight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3" name="Google Shape;70;p2">
            <a:extLst>
              <a:ext uri="{FF2B5EF4-FFF2-40B4-BE49-F238E27FC236}">
                <a16:creationId xmlns:a16="http://schemas.microsoft.com/office/drawing/2014/main" id="{B7A945D8-C4F0-C518-4DCC-9D09F13DC8EA}"/>
              </a:ext>
            </a:extLst>
          </p:cNvPr>
          <p:cNvSpPr txBox="1"/>
          <p:nvPr/>
        </p:nvSpPr>
        <p:spPr>
          <a:xfrm>
            <a:off x="3114675" y="4064915"/>
            <a:ext cx="9077323" cy="2420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SzPts val="1600"/>
            </a:pPr>
            <a:r>
              <a:rPr lang="pt-BR" sz="2133" dirty="0">
                <a:latin typeface="Poppins"/>
                <a:ea typeface="Poppins"/>
                <a:cs typeface="Poppins"/>
                <a:sym typeface="Poppins"/>
              </a:rPr>
              <a:t>Somos a </a:t>
            </a:r>
            <a:r>
              <a:rPr lang="pt-BR" sz="2133" b="1" dirty="0">
                <a:highlight>
                  <a:srgbClr val="9BBD15"/>
                </a:highlight>
                <a:latin typeface="Poppins"/>
                <a:ea typeface="Poppins"/>
                <a:cs typeface="Poppins"/>
                <a:sym typeface="Poppins"/>
              </a:rPr>
              <a:t>inovação</a:t>
            </a:r>
            <a:r>
              <a:rPr lang="pt-BR" sz="2133" dirty="0">
                <a:latin typeface="Poppins"/>
                <a:ea typeface="Poppins"/>
                <a:cs typeface="Poppins"/>
                <a:sym typeface="Poppins"/>
              </a:rPr>
              <a:t> orientada ao mercado. </a:t>
            </a:r>
            <a:endParaRPr sz="1867" dirty="0"/>
          </a:p>
          <a:p>
            <a:pPr>
              <a:buSzPts val="1600"/>
            </a:pPr>
            <a:endParaRPr sz="2133" dirty="0">
              <a:latin typeface="Poppins"/>
              <a:ea typeface="Poppins"/>
              <a:cs typeface="Poppins"/>
              <a:sym typeface="Poppins"/>
            </a:endParaRPr>
          </a:p>
          <a:p>
            <a:pPr>
              <a:buSzPts val="1600"/>
            </a:pPr>
            <a:r>
              <a:rPr lang="pt-BR" sz="2133" dirty="0">
                <a:latin typeface="Poppins"/>
                <a:ea typeface="Poppins"/>
                <a:cs typeface="Poppins"/>
                <a:sym typeface="Poppins"/>
              </a:rPr>
              <a:t>Somos referência em </a:t>
            </a:r>
            <a:r>
              <a:rPr lang="pt-BR" sz="2133" b="1" dirty="0">
                <a:highlight>
                  <a:srgbClr val="9BBD15"/>
                </a:highlight>
                <a:latin typeface="Poppins"/>
                <a:ea typeface="Poppins"/>
                <a:cs typeface="Poppins"/>
                <a:sym typeface="Poppins"/>
              </a:rPr>
              <a:t>tecnologias emergentes. </a:t>
            </a:r>
            <a:endParaRPr sz="1867" dirty="0">
              <a:highlight>
                <a:srgbClr val="9BBD15"/>
              </a:highlight>
            </a:endParaRPr>
          </a:p>
          <a:p>
            <a:pPr>
              <a:buSzPts val="1600"/>
            </a:pPr>
            <a:endParaRPr sz="2133" dirty="0">
              <a:latin typeface="Poppins"/>
              <a:ea typeface="Poppins"/>
              <a:cs typeface="Poppins"/>
              <a:sym typeface="Poppins"/>
            </a:endParaRPr>
          </a:p>
          <a:p>
            <a:pPr>
              <a:buSzPts val="1600"/>
            </a:pPr>
            <a:r>
              <a:rPr lang="pt-BR" sz="2133" dirty="0">
                <a:latin typeface="Poppins"/>
                <a:ea typeface="Poppins"/>
                <a:cs typeface="Poppins"/>
                <a:sym typeface="Poppins"/>
              </a:rPr>
              <a:t>Somos capazes de criar soluções para </a:t>
            </a:r>
            <a:r>
              <a:rPr lang="pt-BR" sz="2133" b="1" dirty="0">
                <a:highlight>
                  <a:srgbClr val="9BBD15"/>
                </a:highlight>
                <a:latin typeface="Poppins"/>
                <a:ea typeface="Poppins"/>
                <a:cs typeface="Poppins"/>
                <a:sym typeface="Poppins"/>
              </a:rPr>
              <a:t>superar os desafios</a:t>
            </a:r>
            <a:endParaRPr sz="1867" dirty="0">
              <a:highlight>
                <a:srgbClr val="9BBD15"/>
              </a:highlight>
            </a:endParaRPr>
          </a:p>
          <a:p>
            <a:pPr>
              <a:buSzPts val="1600"/>
            </a:pPr>
            <a:endParaRPr sz="2133" dirty="0">
              <a:latin typeface="Poppins"/>
              <a:ea typeface="Poppins"/>
              <a:cs typeface="Poppins"/>
              <a:sym typeface="Poppins"/>
            </a:endParaRPr>
          </a:p>
          <a:p>
            <a:pPr>
              <a:buSzPts val="1600"/>
            </a:pPr>
            <a:r>
              <a:rPr lang="pt-BR" sz="2133" dirty="0">
                <a:latin typeface="Poppins"/>
                <a:ea typeface="Poppins"/>
                <a:cs typeface="Poppins"/>
                <a:sym typeface="Poppins"/>
              </a:rPr>
              <a:t>de mundo em constante transformação digital. </a:t>
            </a:r>
            <a:endParaRPr sz="1867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8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8"/>
          <p:cNvSpPr txBox="1"/>
          <p:nvPr/>
        </p:nvSpPr>
        <p:spPr>
          <a:xfrm>
            <a:off x="279587" y="133554"/>
            <a:ext cx="6617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323" name="Google Shape;323;p28"/>
          <p:cNvSpPr txBox="1"/>
          <p:nvPr/>
        </p:nvSpPr>
        <p:spPr>
          <a:xfrm>
            <a:off x="279587" y="622468"/>
            <a:ext cx="713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324" name="Google Shape;32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8"/>
          <p:cNvSpPr txBox="1"/>
          <p:nvPr/>
        </p:nvSpPr>
        <p:spPr>
          <a:xfrm>
            <a:off x="279587" y="133554"/>
            <a:ext cx="6617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O futuro da Identidade Digital</a:t>
            </a:r>
            <a:endParaRPr sz="2800" i="1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326" name="Google Shape;326;p28"/>
          <p:cNvSpPr/>
          <p:nvPr/>
        </p:nvSpPr>
        <p:spPr>
          <a:xfrm>
            <a:off x="422075" y="1414725"/>
            <a:ext cx="11355600" cy="5066100"/>
          </a:xfrm>
          <a:prstGeom prst="rect">
            <a:avLst/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8"/>
          <p:cNvSpPr txBox="1"/>
          <p:nvPr/>
        </p:nvSpPr>
        <p:spPr>
          <a:xfrm>
            <a:off x="2878525" y="5730875"/>
            <a:ext cx="46167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Baixo	            							Alto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Portabilidade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8" name="Google Shape;328;p28"/>
          <p:cNvCxnSpPr/>
          <p:nvPr/>
        </p:nvCxnSpPr>
        <p:spPr>
          <a:xfrm rot="10800000" flipH="1">
            <a:off x="3048625" y="5730875"/>
            <a:ext cx="4089300" cy="135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9" name="Google Shape;329;p28"/>
          <p:cNvCxnSpPr/>
          <p:nvPr/>
        </p:nvCxnSpPr>
        <p:spPr>
          <a:xfrm rot="5400000" flipH="1">
            <a:off x="991225" y="3673475"/>
            <a:ext cx="4089300" cy="135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0" name="Google Shape;330;p28"/>
          <p:cNvCxnSpPr/>
          <p:nvPr/>
        </p:nvCxnSpPr>
        <p:spPr>
          <a:xfrm rot="10800000" flipH="1">
            <a:off x="3048625" y="3597275"/>
            <a:ext cx="4089300" cy="13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1" name="Google Shape;331;p28"/>
          <p:cNvCxnSpPr/>
          <p:nvPr/>
        </p:nvCxnSpPr>
        <p:spPr>
          <a:xfrm rot="5400000" flipH="1">
            <a:off x="3124825" y="3673475"/>
            <a:ext cx="4089300" cy="135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2" name="Google Shape;332;p28"/>
          <p:cNvSpPr txBox="1"/>
          <p:nvPr/>
        </p:nvSpPr>
        <p:spPr>
          <a:xfrm>
            <a:off x="1297050" y="1543850"/>
            <a:ext cx="1582800" cy="40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Alto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Controle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(Privacidade)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Baixo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28"/>
          <p:cNvSpPr/>
          <p:nvPr/>
        </p:nvSpPr>
        <p:spPr>
          <a:xfrm>
            <a:off x="3237225" y="4958250"/>
            <a:ext cx="1374300" cy="500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FFFFFF"/>
                </a:solidFill>
              </a:rPr>
              <a:t>Centralizado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334" name="Google Shape;334;p28"/>
          <p:cNvSpPr/>
          <p:nvPr/>
        </p:nvSpPr>
        <p:spPr>
          <a:xfrm>
            <a:off x="4144125" y="3974675"/>
            <a:ext cx="1374300" cy="500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FFFFFF"/>
                </a:solidFill>
              </a:rPr>
              <a:t>Federado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335" name="Google Shape;335;p28"/>
          <p:cNvSpPr/>
          <p:nvPr/>
        </p:nvSpPr>
        <p:spPr>
          <a:xfrm>
            <a:off x="5763625" y="1966325"/>
            <a:ext cx="1663800" cy="500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FFD210"/>
                </a:solidFill>
              </a:rPr>
              <a:t>Descentralizado</a:t>
            </a:r>
            <a:endParaRPr b="1">
              <a:solidFill>
                <a:srgbClr val="FFD210"/>
              </a:solidFill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4871250" y="2874050"/>
            <a:ext cx="1374300" cy="500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FFFF"/>
              </a:solidFill>
            </a:endParaRPr>
          </a:p>
        </p:txBody>
      </p:sp>
      <p:sp>
        <p:nvSpPr>
          <p:cNvPr id="337" name="Google Shape;337;p28"/>
          <p:cNvSpPr txBox="1"/>
          <p:nvPr/>
        </p:nvSpPr>
        <p:spPr>
          <a:xfrm>
            <a:off x="9193550" y="2519550"/>
            <a:ext cx="7760700" cy="9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8"/>
          <p:cNvSpPr txBox="1"/>
          <p:nvPr/>
        </p:nvSpPr>
        <p:spPr>
          <a:xfrm>
            <a:off x="8835600" y="1936875"/>
            <a:ext cx="2769600" cy="9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FFD210"/>
                </a:solidFill>
                <a:latin typeface="Calibri"/>
                <a:ea typeface="Calibri"/>
                <a:cs typeface="Calibri"/>
                <a:sym typeface="Calibri"/>
              </a:rPr>
              <a:t>Privacidade</a:t>
            </a:r>
            <a:endParaRPr sz="3600" b="1">
              <a:solidFill>
                <a:srgbClr val="FFD21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FFD21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FFD210"/>
                </a:solidFill>
                <a:latin typeface="Calibri"/>
                <a:ea typeface="Calibri"/>
                <a:cs typeface="Calibri"/>
                <a:sym typeface="Calibri"/>
              </a:rPr>
              <a:t>Portabilidade</a:t>
            </a:r>
            <a:endParaRPr sz="3600" b="1">
              <a:solidFill>
                <a:srgbClr val="FFD21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FFD21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600" b="1">
                <a:solidFill>
                  <a:srgbClr val="FFD210"/>
                </a:solidFill>
                <a:latin typeface="Calibri"/>
                <a:ea typeface="Calibri"/>
                <a:cs typeface="Calibri"/>
                <a:sym typeface="Calibri"/>
              </a:rPr>
              <a:t>Persistência</a:t>
            </a:r>
            <a:endParaRPr sz="3600" b="1">
              <a:solidFill>
                <a:srgbClr val="FFD21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FFD21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FFD210"/>
                </a:solidFill>
                <a:latin typeface="Calibri"/>
                <a:ea typeface="Calibri"/>
                <a:cs typeface="Calibri"/>
                <a:sym typeface="Calibri"/>
              </a:rPr>
              <a:t>Pessoalidade</a:t>
            </a:r>
            <a:endParaRPr sz="3600" b="1">
              <a:solidFill>
                <a:srgbClr val="FFD21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9" name="Google Shape;33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624874">
            <a:off x="7000730" y="2719672"/>
            <a:ext cx="1866893" cy="1291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29"/>
          <p:cNvSpPr txBox="1"/>
          <p:nvPr/>
        </p:nvSpPr>
        <p:spPr>
          <a:xfrm>
            <a:off x="279587" y="133554"/>
            <a:ext cx="6617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346" name="Google Shape;346;p29"/>
          <p:cNvSpPr txBox="1"/>
          <p:nvPr/>
        </p:nvSpPr>
        <p:spPr>
          <a:xfrm>
            <a:off x="279587" y="622468"/>
            <a:ext cx="713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347" name="Google Shape;34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03767" y="1477925"/>
            <a:ext cx="3373982" cy="5060974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9"/>
          <p:cNvSpPr txBox="1"/>
          <p:nvPr/>
        </p:nvSpPr>
        <p:spPr>
          <a:xfrm>
            <a:off x="279587" y="133554"/>
            <a:ext cx="6617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O futuro da Identidade Digital</a:t>
            </a:r>
            <a:endParaRPr sz="2800" i="1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350" name="Google Shape;350;p29"/>
          <p:cNvSpPr txBox="1"/>
          <p:nvPr/>
        </p:nvSpPr>
        <p:spPr>
          <a:xfrm>
            <a:off x="511525" y="2018575"/>
            <a:ext cx="7626000" cy="8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latin typeface="Poppins"/>
                <a:ea typeface="Poppins"/>
                <a:cs typeface="Poppins"/>
                <a:sym typeface="Poppins"/>
              </a:rPr>
              <a:t>O melhor da Identidade pré-Internet</a:t>
            </a:r>
            <a:endParaRPr sz="32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latin typeface="Poppins"/>
                <a:ea typeface="Poppins"/>
                <a:cs typeface="Poppins"/>
                <a:sym typeface="Poppins"/>
              </a:rPr>
              <a:t>(governança, controle do usuário/consentimento, pluralidade)</a:t>
            </a:r>
            <a:endParaRPr sz="32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latin typeface="Poppins"/>
                <a:ea typeface="Poppins"/>
                <a:cs typeface="Poppins"/>
                <a:sym typeface="Poppins"/>
              </a:rPr>
              <a:t>+</a:t>
            </a:r>
            <a:endParaRPr sz="32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latin typeface="Poppins"/>
                <a:ea typeface="Poppins"/>
                <a:cs typeface="Poppins"/>
                <a:sym typeface="Poppins"/>
              </a:rPr>
              <a:t>O melhor entre os padrões e as tecnologias emergentes da Internet</a:t>
            </a:r>
            <a:endParaRPr sz="32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0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0"/>
          <p:cNvSpPr txBox="1"/>
          <p:nvPr/>
        </p:nvSpPr>
        <p:spPr>
          <a:xfrm>
            <a:off x="279569" y="133550"/>
            <a:ext cx="10021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O triângulo da confiança no mundo digital</a:t>
            </a: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357" name="Google Shape;357;p30"/>
          <p:cNvSpPr txBox="1"/>
          <p:nvPr/>
        </p:nvSpPr>
        <p:spPr>
          <a:xfrm>
            <a:off x="279587" y="622468"/>
            <a:ext cx="713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358" name="Google Shape;35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1375" y="1461607"/>
            <a:ext cx="1078500" cy="115554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0"/>
          <p:cNvSpPr/>
          <p:nvPr/>
        </p:nvSpPr>
        <p:spPr>
          <a:xfrm>
            <a:off x="7818375" y="3306113"/>
            <a:ext cx="1276500" cy="1276500"/>
          </a:xfrm>
          <a:prstGeom prst="ellipse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0"/>
          <p:cNvSpPr/>
          <p:nvPr/>
        </p:nvSpPr>
        <p:spPr>
          <a:xfrm>
            <a:off x="5532375" y="1401113"/>
            <a:ext cx="1276500" cy="1276500"/>
          </a:xfrm>
          <a:prstGeom prst="ellipse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0"/>
          <p:cNvSpPr txBox="1"/>
          <p:nvPr/>
        </p:nvSpPr>
        <p:spPr>
          <a:xfrm>
            <a:off x="1104500" y="3736325"/>
            <a:ext cx="1938600" cy="416100"/>
          </a:xfrm>
          <a:prstGeom prst="rect">
            <a:avLst/>
          </a:prstGeom>
          <a:solidFill>
            <a:srgbClr val="FFFFFF">
              <a:alpha val="5461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latin typeface="Montserrat"/>
                <a:ea typeface="Montserrat"/>
                <a:cs typeface="Montserrat"/>
                <a:sym typeface="Montserrat"/>
              </a:rPr>
              <a:t>EMISSOR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3" name="Google Shape;363;p30"/>
          <p:cNvSpPr txBox="1"/>
          <p:nvPr/>
        </p:nvSpPr>
        <p:spPr>
          <a:xfrm>
            <a:off x="9221925" y="3736325"/>
            <a:ext cx="2590800" cy="416100"/>
          </a:xfrm>
          <a:prstGeom prst="rect">
            <a:avLst/>
          </a:prstGeom>
          <a:solidFill>
            <a:srgbClr val="FFFFFF">
              <a:alpha val="5461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latin typeface="Montserrat"/>
                <a:ea typeface="Montserrat"/>
                <a:cs typeface="Montserrat"/>
                <a:sym typeface="Montserrat"/>
              </a:rPr>
              <a:t>VERIFICADOR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4" name="Google Shape;364;p30"/>
          <p:cNvSpPr txBox="1"/>
          <p:nvPr/>
        </p:nvSpPr>
        <p:spPr>
          <a:xfrm>
            <a:off x="3375300" y="1733638"/>
            <a:ext cx="2104800" cy="416100"/>
          </a:xfrm>
          <a:prstGeom prst="rect">
            <a:avLst/>
          </a:prstGeom>
          <a:solidFill>
            <a:srgbClr val="FFFFFF">
              <a:alpha val="5461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latin typeface="Montserrat"/>
                <a:ea typeface="Montserrat"/>
                <a:cs typeface="Montserrat"/>
                <a:sym typeface="Montserrat"/>
              </a:rPr>
              <a:t>PORTADOR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5" name="Google Shape;365;p30" descr="Screen Shot 2016-11-28 at 11.55.11.png"/>
          <p:cNvPicPr preferRelativeResize="0"/>
          <p:nvPr/>
        </p:nvPicPr>
        <p:blipFill rotWithShape="1">
          <a:blip r:embed="rId5">
            <a:alphaModFix/>
          </a:blip>
          <a:srcRect l="7540" r="10324" b="6437"/>
          <a:stretch/>
        </p:blipFill>
        <p:spPr>
          <a:xfrm>
            <a:off x="8113250" y="3549251"/>
            <a:ext cx="686750" cy="671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6" name="Google Shape;366;p30"/>
          <p:cNvGrpSpPr/>
          <p:nvPr/>
        </p:nvGrpSpPr>
        <p:grpSpPr>
          <a:xfrm>
            <a:off x="3093975" y="3306113"/>
            <a:ext cx="1276500" cy="1276500"/>
            <a:chOff x="3093975" y="3306113"/>
            <a:chExt cx="1276500" cy="1276500"/>
          </a:xfrm>
        </p:grpSpPr>
        <p:sp>
          <p:nvSpPr>
            <p:cNvPr id="367" name="Google Shape;367;p30"/>
            <p:cNvSpPr/>
            <p:nvPr/>
          </p:nvSpPr>
          <p:spPr>
            <a:xfrm>
              <a:off x="3093975" y="3306113"/>
              <a:ext cx="1276500" cy="1276500"/>
            </a:xfrm>
            <a:prstGeom prst="ellipse">
              <a:avLst/>
            </a:prstGeom>
            <a:noFill/>
            <a:ln w="381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8" name="Google Shape;368;p30" descr="Screen Shot 2016-11-28 at 11.55.19.png"/>
            <p:cNvPicPr preferRelativeResize="0"/>
            <p:nvPr/>
          </p:nvPicPr>
          <p:blipFill rotWithShape="1">
            <a:blip r:embed="rId6">
              <a:alphaModFix/>
            </a:blip>
            <a:srcRect l="12736" r="6858"/>
            <a:stretch/>
          </p:blipFill>
          <p:spPr>
            <a:xfrm>
              <a:off x="3366200" y="3549238"/>
              <a:ext cx="732025" cy="6716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69" name="Google Shape;369;p30"/>
          <p:cNvCxnSpPr>
            <a:stCxn id="367" idx="7"/>
            <a:endCxn id="361" idx="3"/>
          </p:cNvCxnSpPr>
          <p:nvPr/>
        </p:nvCxnSpPr>
        <p:spPr>
          <a:xfrm rot="10800000" flipH="1">
            <a:off x="4183536" y="2490752"/>
            <a:ext cx="1535700" cy="100230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0" name="Google Shape;370;p30"/>
          <p:cNvCxnSpPr>
            <a:stCxn id="361" idx="5"/>
            <a:endCxn id="360" idx="1"/>
          </p:cNvCxnSpPr>
          <p:nvPr/>
        </p:nvCxnSpPr>
        <p:spPr>
          <a:xfrm>
            <a:off x="6621936" y="2490673"/>
            <a:ext cx="1383300" cy="100230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71" name="Google Shape;371;p30"/>
          <p:cNvPicPr preferRelativeResize="0"/>
          <p:nvPr/>
        </p:nvPicPr>
        <p:blipFill rotWithShape="1">
          <a:blip r:embed="rId7">
            <a:alphaModFix/>
          </a:blip>
          <a:srcRect b="15239"/>
          <a:stretch/>
        </p:blipFill>
        <p:spPr>
          <a:xfrm>
            <a:off x="4879850" y="2793531"/>
            <a:ext cx="600250" cy="360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0"/>
          <p:cNvPicPr preferRelativeResize="0"/>
          <p:nvPr/>
        </p:nvPicPr>
        <p:blipFill rotWithShape="1">
          <a:blip r:embed="rId7">
            <a:alphaModFix/>
          </a:blip>
          <a:srcRect b="15239"/>
          <a:stretch/>
        </p:blipFill>
        <p:spPr>
          <a:xfrm>
            <a:off x="6861050" y="2793531"/>
            <a:ext cx="600250" cy="360132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0"/>
          <p:cNvSpPr/>
          <p:nvPr/>
        </p:nvSpPr>
        <p:spPr>
          <a:xfrm>
            <a:off x="1212925" y="6098175"/>
            <a:ext cx="10193100" cy="483600"/>
          </a:xfrm>
          <a:prstGeom prst="roundRect">
            <a:avLst>
              <a:gd name="adj" fmla="val 16667"/>
            </a:avLst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DISTRIBUTED LEDGER (BLOCKCHAIN)</a:t>
            </a:r>
            <a:endParaRPr sz="24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4" name="Google Shape;374;p30"/>
          <p:cNvSpPr/>
          <p:nvPr/>
        </p:nvSpPr>
        <p:spPr>
          <a:xfrm>
            <a:off x="1212925" y="5564775"/>
            <a:ext cx="10193100" cy="483600"/>
          </a:xfrm>
          <a:prstGeom prst="roundRect">
            <a:avLst>
              <a:gd name="adj" fmla="val 16667"/>
            </a:avLst>
          </a:pr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DECENTRALISED IDENTIFIERS (DIDs)</a:t>
            </a:r>
            <a:endParaRPr sz="24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5" name="Google Shape;375;p30" descr="DID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59425" y="5626513"/>
            <a:ext cx="600250" cy="3601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6" name="Google Shape;376;p30"/>
          <p:cNvGrpSpPr/>
          <p:nvPr/>
        </p:nvGrpSpPr>
        <p:grpSpPr>
          <a:xfrm>
            <a:off x="2265824" y="6163746"/>
            <a:ext cx="587456" cy="352460"/>
            <a:chOff x="2409913" y="2719750"/>
            <a:chExt cx="2543100" cy="1525800"/>
          </a:xfrm>
        </p:grpSpPr>
        <p:sp>
          <p:nvSpPr>
            <p:cNvPr id="377" name="Google Shape;377;p30"/>
            <p:cNvSpPr/>
            <p:nvPr/>
          </p:nvSpPr>
          <p:spPr>
            <a:xfrm>
              <a:off x="2409913" y="2719750"/>
              <a:ext cx="2543100" cy="1525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8" name="Google Shape;378;p30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918575" y="2719750"/>
              <a:ext cx="1525800" cy="152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9" name="Google Shape;379;p30"/>
          <p:cNvSpPr/>
          <p:nvPr/>
        </p:nvSpPr>
        <p:spPr>
          <a:xfrm>
            <a:off x="1212925" y="5031375"/>
            <a:ext cx="10193100" cy="4836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VERIFIABLE CREDENTIALS (VC)</a:t>
            </a:r>
            <a:endParaRPr sz="24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0" name="Google Shape;380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54517" y="5096940"/>
            <a:ext cx="410058" cy="352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1" name="Google Shape;381;p30"/>
          <p:cNvCxnSpPr>
            <a:stCxn id="360" idx="2"/>
            <a:endCxn id="367" idx="6"/>
          </p:cNvCxnSpPr>
          <p:nvPr/>
        </p:nvCxnSpPr>
        <p:spPr>
          <a:xfrm rot="10800000">
            <a:off x="4370475" y="3944363"/>
            <a:ext cx="3447900" cy="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382" name="Google Shape;382;p30"/>
          <p:cNvSpPr txBox="1"/>
          <p:nvPr/>
        </p:nvSpPr>
        <p:spPr>
          <a:xfrm>
            <a:off x="7481769" y="2438325"/>
            <a:ext cx="14925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/>
              <a:t>Prova</a:t>
            </a:r>
            <a:endParaRPr sz="2100" b="1"/>
          </a:p>
        </p:txBody>
      </p:sp>
      <p:sp>
        <p:nvSpPr>
          <p:cNvPr id="383" name="Google Shape;383;p30"/>
          <p:cNvSpPr txBox="1"/>
          <p:nvPr/>
        </p:nvSpPr>
        <p:spPr>
          <a:xfrm>
            <a:off x="3274626" y="2438325"/>
            <a:ext cx="17373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b="1"/>
              <a:t>Credencial</a:t>
            </a:r>
            <a:endParaRPr sz="2100" b="1"/>
          </a:p>
        </p:txBody>
      </p:sp>
      <p:pic>
        <p:nvPicPr>
          <p:cNvPr id="384" name="Google Shape;384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26725" y="1238613"/>
            <a:ext cx="1078500" cy="64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0"/>
          <p:cNvSpPr txBox="1"/>
          <p:nvPr/>
        </p:nvSpPr>
        <p:spPr>
          <a:xfrm>
            <a:off x="8030025" y="1263525"/>
            <a:ext cx="12765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latin typeface="Calibri"/>
                <a:ea typeface="Calibri"/>
                <a:cs typeface="Calibri"/>
                <a:sym typeface="Calibri"/>
              </a:rPr>
              <a:t>WALLET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1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31"/>
          <p:cNvSpPr txBox="1"/>
          <p:nvPr/>
        </p:nvSpPr>
        <p:spPr>
          <a:xfrm>
            <a:off x="279570" y="133550"/>
            <a:ext cx="96345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O metassistema de Identidade Descentralizada</a:t>
            </a: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392" name="Google Shape;392;p31"/>
          <p:cNvSpPr txBox="1"/>
          <p:nvPr/>
        </p:nvSpPr>
        <p:spPr>
          <a:xfrm>
            <a:off x="279575" y="622475"/>
            <a:ext cx="78579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393" name="Google Shape;3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9112" y="2649808"/>
            <a:ext cx="3326574" cy="1783492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1"/>
          <p:cNvSpPr/>
          <p:nvPr/>
        </p:nvSpPr>
        <p:spPr>
          <a:xfrm>
            <a:off x="1276250" y="5645375"/>
            <a:ext cx="2452200" cy="870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32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Tecnologia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396" name="Google Shape;396;p31"/>
          <p:cNvSpPr/>
          <p:nvPr/>
        </p:nvSpPr>
        <p:spPr>
          <a:xfrm>
            <a:off x="4933850" y="5645375"/>
            <a:ext cx="2452200" cy="870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Padrões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397" name="Google Shape;397;p31"/>
          <p:cNvSpPr/>
          <p:nvPr/>
        </p:nvSpPr>
        <p:spPr>
          <a:xfrm>
            <a:off x="8583888" y="5614925"/>
            <a:ext cx="2452200" cy="870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Governança</a:t>
            </a:r>
            <a:endParaRPr>
              <a:solidFill>
                <a:srgbClr val="0000FF"/>
              </a:solidFill>
            </a:endParaRPr>
          </a:p>
        </p:txBody>
      </p:sp>
      <p:cxnSp>
        <p:nvCxnSpPr>
          <p:cNvPr id="398" name="Google Shape;398;p31"/>
          <p:cNvCxnSpPr>
            <a:stCxn id="395" idx="3"/>
            <a:endCxn id="396" idx="1"/>
          </p:cNvCxnSpPr>
          <p:nvPr/>
        </p:nvCxnSpPr>
        <p:spPr>
          <a:xfrm>
            <a:off x="3728450" y="6080675"/>
            <a:ext cx="1205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9" name="Google Shape;399;p31"/>
          <p:cNvCxnSpPr>
            <a:stCxn id="396" idx="3"/>
            <a:endCxn id="397" idx="1"/>
          </p:cNvCxnSpPr>
          <p:nvPr/>
        </p:nvCxnSpPr>
        <p:spPr>
          <a:xfrm rot="10800000" flipH="1">
            <a:off x="7386050" y="6050075"/>
            <a:ext cx="1197900" cy="3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0" name="Google Shape;40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07275" y="1239913"/>
            <a:ext cx="3020460" cy="42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3060" y="1267200"/>
            <a:ext cx="2999166" cy="42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2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32"/>
          <p:cNvSpPr txBox="1"/>
          <p:nvPr/>
        </p:nvSpPr>
        <p:spPr>
          <a:xfrm>
            <a:off x="279587" y="133554"/>
            <a:ext cx="6617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08" name="Google Shape;408;p32"/>
          <p:cNvSpPr txBox="1"/>
          <p:nvPr/>
        </p:nvSpPr>
        <p:spPr>
          <a:xfrm>
            <a:off x="279587" y="622468"/>
            <a:ext cx="713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409" name="Google Shape;40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2"/>
          <p:cNvSpPr txBox="1"/>
          <p:nvPr/>
        </p:nvSpPr>
        <p:spPr>
          <a:xfrm>
            <a:off x="444775" y="1760100"/>
            <a:ext cx="11333100" cy="11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pt-BR" sz="3200">
                <a:latin typeface="Calibri"/>
                <a:ea typeface="Calibri"/>
                <a:cs typeface="Calibri"/>
                <a:sym typeface="Calibri"/>
              </a:rPr>
              <a:t>Blockchain permissionado (Layer 1)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pt-BR" sz="3200">
                <a:latin typeface="Calibri"/>
                <a:ea typeface="Calibri"/>
                <a:cs typeface="Calibri"/>
                <a:sym typeface="Calibri"/>
              </a:rPr>
              <a:t>DIDs são criados e associados a chave criptográficas (Layer 1)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DKMS e DPKI seguem padrões e práticas internacionais (Layer 1)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comunicação peer-to-peer entre DIDs é criptografada (Layer 2)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credenciais digitais são assinadas e verificadas criptograficamente (Layer 3)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●"/>
            </a:pPr>
            <a:r>
              <a:rPr lang="pt-BR" sz="3200">
                <a:latin typeface="Calibri"/>
                <a:ea typeface="Calibri"/>
                <a:cs typeface="Calibri"/>
                <a:sym typeface="Calibri"/>
              </a:rPr>
              <a:t>O Wallet utiliza recursos dedicados para gerenciamento de chave (ex. </a:t>
            </a:r>
            <a:r>
              <a:rPr lang="pt-BR" sz="3200" i="1">
                <a:latin typeface="Calibri"/>
                <a:ea typeface="Calibri"/>
                <a:cs typeface="Calibri"/>
                <a:sym typeface="Calibri"/>
              </a:rPr>
              <a:t>secure enclave</a:t>
            </a:r>
            <a:r>
              <a:rPr lang="pt-BR" sz="3200">
                <a:latin typeface="Calibri"/>
                <a:ea typeface="Calibri"/>
                <a:cs typeface="Calibri"/>
                <a:sym typeface="Calibri"/>
              </a:rPr>
              <a:t>) (Layer 4)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pt-BR" sz="3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Wallet possui baixa atratividade para hackers</a:t>
            </a:r>
            <a:endParaRPr sz="32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2"/>
          <p:cNvSpPr txBox="1"/>
          <p:nvPr/>
        </p:nvSpPr>
        <p:spPr>
          <a:xfrm>
            <a:off x="279587" y="133554"/>
            <a:ext cx="6617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Segurança</a:t>
            </a:r>
            <a:endParaRPr sz="2800" i="1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3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33"/>
          <p:cNvSpPr txBox="1"/>
          <p:nvPr/>
        </p:nvSpPr>
        <p:spPr>
          <a:xfrm>
            <a:off x="279587" y="133554"/>
            <a:ext cx="6617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18" name="Google Shape;418;p33"/>
          <p:cNvSpPr txBox="1"/>
          <p:nvPr/>
        </p:nvSpPr>
        <p:spPr>
          <a:xfrm>
            <a:off x="279587" y="622468"/>
            <a:ext cx="713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419" name="Google Shape;41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3"/>
          <p:cNvSpPr txBox="1"/>
          <p:nvPr/>
        </p:nvSpPr>
        <p:spPr>
          <a:xfrm>
            <a:off x="459200" y="1531500"/>
            <a:ext cx="9788700" cy="11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AutoNum type="arabicPeriod"/>
            </a:pPr>
            <a:r>
              <a:rPr lang="pt-BR" sz="3200">
                <a:latin typeface="Calibri"/>
                <a:ea typeface="Calibri"/>
                <a:cs typeface="Calibri"/>
                <a:sym typeface="Calibri"/>
              </a:rPr>
              <a:t>Centrado no usuário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AutoNum type="arabicPeriod"/>
            </a:pPr>
            <a:r>
              <a:rPr lang="pt-BR" sz="3200">
                <a:latin typeface="Calibri"/>
                <a:ea typeface="Calibri"/>
                <a:cs typeface="Calibri"/>
                <a:sym typeface="Calibri"/>
              </a:rPr>
              <a:t>Privacidade e Segurança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31800" algn="l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○"/>
            </a:pPr>
            <a:r>
              <a:rPr lang="pt-BR" sz="3200" i="1">
                <a:latin typeface="Calibri"/>
                <a:ea typeface="Calibri"/>
                <a:cs typeface="Calibri"/>
                <a:sym typeface="Calibri"/>
              </a:rPr>
              <a:t>by-design</a:t>
            </a:r>
            <a:endParaRPr sz="3200" i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AutoNum type="arabicPeriod"/>
            </a:pPr>
            <a:r>
              <a:rPr lang="pt-BR" sz="3200">
                <a:latin typeface="Calibri"/>
                <a:ea typeface="Calibri"/>
                <a:cs typeface="Calibri"/>
                <a:sym typeface="Calibri"/>
              </a:rPr>
              <a:t>Aberto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31800" algn="l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○"/>
            </a:pPr>
            <a:r>
              <a:rPr lang="pt-BR" sz="3200">
                <a:latin typeface="Calibri"/>
                <a:ea typeface="Calibri"/>
                <a:cs typeface="Calibri"/>
                <a:sym typeface="Calibri"/>
              </a:rPr>
              <a:t>Interoperabilidade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31800" algn="l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○"/>
            </a:pPr>
            <a:r>
              <a:rPr lang="pt-BR" sz="3200">
                <a:latin typeface="Calibri"/>
                <a:ea typeface="Calibri"/>
                <a:cs typeface="Calibri"/>
                <a:sym typeface="Calibri"/>
              </a:rPr>
              <a:t>Aplicações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31800" algn="l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○"/>
            </a:pPr>
            <a:r>
              <a:rPr lang="pt-BR" sz="3200">
                <a:latin typeface="Calibri"/>
                <a:ea typeface="Calibri"/>
                <a:cs typeface="Calibri"/>
                <a:sym typeface="Calibri"/>
              </a:rPr>
              <a:t>Ecossistemas de negócios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431800" algn="l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Char char="○"/>
            </a:pPr>
            <a:r>
              <a:rPr lang="pt-BR" sz="3200">
                <a:latin typeface="Calibri"/>
                <a:ea typeface="Calibri"/>
                <a:cs typeface="Calibri"/>
                <a:sym typeface="Calibri"/>
              </a:rPr>
              <a:t>Modelos de negócios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SzPts val="3200"/>
              <a:buFont typeface="Calibri"/>
              <a:buAutoNum type="arabicPeriod"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Descentralizado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AutoNum type="arabicPeriod"/>
            </a:pPr>
            <a:r>
              <a:rPr lang="pt-B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Escalável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33"/>
          <p:cNvSpPr txBox="1"/>
          <p:nvPr/>
        </p:nvSpPr>
        <p:spPr>
          <a:xfrm>
            <a:off x="279587" y="133554"/>
            <a:ext cx="6617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Características do metassistema</a:t>
            </a:r>
            <a:endParaRPr sz="2800" i="1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grpSp>
        <p:nvGrpSpPr>
          <p:cNvPr id="422" name="Google Shape;422;p33"/>
          <p:cNvGrpSpPr/>
          <p:nvPr/>
        </p:nvGrpSpPr>
        <p:grpSpPr>
          <a:xfrm>
            <a:off x="8746566" y="3199794"/>
            <a:ext cx="919688" cy="863892"/>
            <a:chOff x="5148450" y="3707022"/>
            <a:chExt cx="1047600" cy="996300"/>
          </a:xfrm>
        </p:grpSpPr>
        <p:pic>
          <p:nvPicPr>
            <p:cNvPr id="423" name="Google Shape;423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29696" y="3754235"/>
              <a:ext cx="885083" cy="9018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4" name="Google Shape;424;p33"/>
            <p:cNvSpPr/>
            <p:nvPr/>
          </p:nvSpPr>
          <p:spPr>
            <a:xfrm>
              <a:off x="5148450" y="3707022"/>
              <a:ext cx="1047600" cy="996300"/>
            </a:xfrm>
            <a:prstGeom prst="ellipse">
              <a:avLst/>
            </a:prstGeom>
            <a:noFill/>
            <a:ln w="381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33"/>
          <p:cNvGrpSpPr/>
          <p:nvPr/>
        </p:nvGrpSpPr>
        <p:grpSpPr>
          <a:xfrm>
            <a:off x="6834594" y="2074314"/>
            <a:ext cx="919718" cy="863935"/>
            <a:chOff x="3093975" y="3306113"/>
            <a:chExt cx="1276500" cy="1276500"/>
          </a:xfrm>
        </p:grpSpPr>
        <p:sp>
          <p:nvSpPr>
            <p:cNvPr id="426" name="Google Shape;426;p33"/>
            <p:cNvSpPr/>
            <p:nvPr/>
          </p:nvSpPr>
          <p:spPr>
            <a:xfrm>
              <a:off x="3093975" y="3306113"/>
              <a:ext cx="1276500" cy="1276500"/>
            </a:xfrm>
            <a:prstGeom prst="ellipse">
              <a:avLst/>
            </a:prstGeom>
            <a:noFill/>
            <a:ln w="381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27" name="Google Shape;427;p33" descr="Screen Shot 2016-11-28 at 11.55.19.png"/>
            <p:cNvPicPr preferRelativeResize="0"/>
            <p:nvPr/>
          </p:nvPicPr>
          <p:blipFill rotWithShape="1">
            <a:blip r:embed="rId5">
              <a:alphaModFix/>
            </a:blip>
            <a:srcRect l="12736" r="6858"/>
            <a:stretch/>
          </p:blipFill>
          <p:spPr>
            <a:xfrm>
              <a:off x="3366200" y="3549238"/>
              <a:ext cx="732025" cy="671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8" name="Google Shape;428;p33"/>
          <p:cNvGrpSpPr/>
          <p:nvPr/>
        </p:nvGrpSpPr>
        <p:grpSpPr>
          <a:xfrm>
            <a:off x="6525969" y="3195639"/>
            <a:ext cx="919718" cy="863935"/>
            <a:chOff x="3093975" y="3306113"/>
            <a:chExt cx="1276500" cy="1276500"/>
          </a:xfrm>
        </p:grpSpPr>
        <p:sp>
          <p:nvSpPr>
            <p:cNvPr id="429" name="Google Shape;429;p33"/>
            <p:cNvSpPr/>
            <p:nvPr/>
          </p:nvSpPr>
          <p:spPr>
            <a:xfrm>
              <a:off x="3093975" y="3306113"/>
              <a:ext cx="1276500" cy="1276500"/>
            </a:xfrm>
            <a:prstGeom prst="ellipse">
              <a:avLst/>
            </a:prstGeom>
            <a:noFill/>
            <a:ln w="381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30" name="Google Shape;430;p33" descr="Screen Shot 2016-11-28 at 11.55.19.png"/>
            <p:cNvPicPr preferRelativeResize="0"/>
            <p:nvPr/>
          </p:nvPicPr>
          <p:blipFill rotWithShape="1">
            <a:blip r:embed="rId5">
              <a:alphaModFix/>
            </a:blip>
            <a:srcRect l="12736" r="6858"/>
            <a:stretch/>
          </p:blipFill>
          <p:spPr>
            <a:xfrm>
              <a:off x="3366200" y="3549238"/>
              <a:ext cx="732025" cy="671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1" name="Google Shape;431;p33"/>
          <p:cNvGrpSpPr/>
          <p:nvPr/>
        </p:nvGrpSpPr>
        <p:grpSpPr>
          <a:xfrm>
            <a:off x="10509950" y="2037375"/>
            <a:ext cx="919800" cy="864000"/>
            <a:chOff x="6436725" y="2386625"/>
            <a:chExt cx="919800" cy="864000"/>
          </a:xfrm>
        </p:grpSpPr>
        <p:sp>
          <p:nvSpPr>
            <p:cNvPr id="432" name="Google Shape;432;p33"/>
            <p:cNvSpPr/>
            <p:nvPr/>
          </p:nvSpPr>
          <p:spPr>
            <a:xfrm>
              <a:off x="6436725" y="2386625"/>
              <a:ext cx="919800" cy="864000"/>
            </a:xfrm>
            <a:prstGeom prst="ellipse">
              <a:avLst/>
            </a:prstGeom>
            <a:noFill/>
            <a:ln w="381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33" name="Google Shape;433;p33" descr="Screen Shot 2016-11-28 at 11.55.11.png"/>
            <p:cNvPicPr preferRelativeResize="0"/>
            <p:nvPr/>
          </p:nvPicPr>
          <p:blipFill rotWithShape="1">
            <a:blip r:embed="rId6">
              <a:alphaModFix/>
            </a:blip>
            <a:srcRect l="7540" r="10324" b="6437"/>
            <a:stretch/>
          </p:blipFill>
          <p:spPr>
            <a:xfrm>
              <a:off x="6649158" y="2551181"/>
              <a:ext cx="494747" cy="4545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4" name="Google Shape;434;p33"/>
          <p:cNvGrpSpPr/>
          <p:nvPr/>
        </p:nvGrpSpPr>
        <p:grpSpPr>
          <a:xfrm>
            <a:off x="10580950" y="4316975"/>
            <a:ext cx="919800" cy="864000"/>
            <a:chOff x="6436725" y="2386625"/>
            <a:chExt cx="919800" cy="864000"/>
          </a:xfrm>
        </p:grpSpPr>
        <p:sp>
          <p:nvSpPr>
            <p:cNvPr id="435" name="Google Shape;435;p33"/>
            <p:cNvSpPr/>
            <p:nvPr/>
          </p:nvSpPr>
          <p:spPr>
            <a:xfrm>
              <a:off x="6436725" y="2386625"/>
              <a:ext cx="919800" cy="864000"/>
            </a:xfrm>
            <a:prstGeom prst="ellipse">
              <a:avLst/>
            </a:prstGeom>
            <a:noFill/>
            <a:ln w="381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36" name="Google Shape;436;p33" descr="Screen Shot 2016-11-28 at 11.55.11.png"/>
            <p:cNvPicPr preferRelativeResize="0"/>
            <p:nvPr/>
          </p:nvPicPr>
          <p:blipFill rotWithShape="1">
            <a:blip r:embed="rId6">
              <a:alphaModFix/>
            </a:blip>
            <a:srcRect l="7540" r="10324" b="6437"/>
            <a:stretch/>
          </p:blipFill>
          <p:spPr>
            <a:xfrm>
              <a:off x="6649158" y="2551181"/>
              <a:ext cx="494747" cy="4545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7" name="Google Shape;437;p33"/>
          <p:cNvGrpSpPr/>
          <p:nvPr/>
        </p:nvGrpSpPr>
        <p:grpSpPr>
          <a:xfrm>
            <a:off x="10848300" y="3179188"/>
            <a:ext cx="919800" cy="864000"/>
            <a:chOff x="6436725" y="2386625"/>
            <a:chExt cx="919800" cy="864000"/>
          </a:xfrm>
        </p:grpSpPr>
        <p:sp>
          <p:nvSpPr>
            <p:cNvPr id="438" name="Google Shape;438;p33"/>
            <p:cNvSpPr/>
            <p:nvPr/>
          </p:nvSpPr>
          <p:spPr>
            <a:xfrm>
              <a:off x="6436725" y="2386625"/>
              <a:ext cx="919800" cy="864000"/>
            </a:xfrm>
            <a:prstGeom prst="ellipse">
              <a:avLst/>
            </a:prstGeom>
            <a:noFill/>
            <a:ln w="381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39" name="Google Shape;439;p33" descr="Screen Shot 2016-11-28 at 11.55.11.png"/>
            <p:cNvPicPr preferRelativeResize="0"/>
            <p:nvPr/>
          </p:nvPicPr>
          <p:blipFill rotWithShape="1">
            <a:blip r:embed="rId6">
              <a:alphaModFix/>
            </a:blip>
            <a:srcRect l="7540" r="10324" b="6437"/>
            <a:stretch/>
          </p:blipFill>
          <p:spPr>
            <a:xfrm>
              <a:off x="6649158" y="2551181"/>
              <a:ext cx="494747" cy="4545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0" name="Google Shape;440;p33"/>
          <p:cNvGrpSpPr/>
          <p:nvPr/>
        </p:nvGrpSpPr>
        <p:grpSpPr>
          <a:xfrm>
            <a:off x="6834594" y="4284114"/>
            <a:ext cx="919718" cy="863935"/>
            <a:chOff x="3093975" y="3306113"/>
            <a:chExt cx="1276500" cy="1276500"/>
          </a:xfrm>
        </p:grpSpPr>
        <p:sp>
          <p:nvSpPr>
            <p:cNvPr id="441" name="Google Shape;441;p33"/>
            <p:cNvSpPr/>
            <p:nvPr/>
          </p:nvSpPr>
          <p:spPr>
            <a:xfrm>
              <a:off x="3093975" y="3306113"/>
              <a:ext cx="1276500" cy="1276500"/>
            </a:xfrm>
            <a:prstGeom prst="ellipse">
              <a:avLst/>
            </a:prstGeom>
            <a:noFill/>
            <a:ln w="381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2" name="Google Shape;442;p33" descr="Screen Shot 2016-11-28 at 11.55.19.png"/>
            <p:cNvPicPr preferRelativeResize="0"/>
            <p:nvPr/>
          </p:nvPicPr>
          <p:blipFill rotWithShape="1">
            <a:blip r:embed="rId5">
              <a:alphaModFix/>
            </a:blip>
            <a:srcRect l="12736" r="6858"/>
            <a:stretch/>
          </p:blipFill>
          <p:spPr>
            <a:xfrm>
              <a:off x="3366200" y="3549238"/>
              <a:ext cx="732025" cy="67162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43" name="Google Shape;443;p33"/>
          <p:cNvCxnSpPr>
            <a:stCxn id="429" idx="6"/>
            <a:endCxn id="424" idx="2"/>
          </p:cNvCxnSpPr>
          <p:nvPr/>
        </p:nvCxnSpPr>
        <p:spPr>
          <a:xfrm>
            <a:off x="7445687" y="3627607"/>
            <a:ext cx="1300800" cy="420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4" name="Google Shape;444;p33"/>
          <p:cNvCxnSpPr>
            <a:endCxn id="424" idx="1"/>
          </p:cNvCxnSpPr>
          <p:nvPr/>
        </p:nvCxnSpPr>
        <p:spPr>
          <a:xfrm>
            <a:off x="7650951" y="2733508"/>
            <a:ext cx="1230300" cy="59280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5" name="Google Shape;445;p33"/>
          <p:cNvCxnSpPr>
            <a:endCxn id="424" idx="3"/>
          </p:cNvCxnSpPr>
          <p:nvPr/>
        </p:nvCxnSpPr>
        <p:spPr>
          <a:xfrm rot="10800000" flipH="1">
            <a:off x="7645851" y="3937172"/>
            <a:ext cx="1235400" cy="47100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6" name="Google Shape;446;p33"/>
          <p:cNvCxnSpPr>
            <a:stCxn id="424" idx="7"/>
            <a:endCxn id="432" idx="3"/>
          </p:cNvCxnSpPr>
          <p:nvPr/>
        </p:nvCxnSpPr>
        <p:spPr>
          <a:xfrm rot="10800000" flipH="1">
            <a:off x="9531569" y="2774908"/>
            <a:ext cx="1113000" cy="55140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7" name="Google Shape;447;p33"/>
          <p:cNvCxnSpPr>
            <a:stCxn id="424" idx="6"/>
            <a:endCxn id="438" idx="2"/>
          </p:cNvCxnSpPr>
          <p:nvPr/>
        </p:nvCxnSpPr>
        <p:spPr>
          <a:xfrm rot="10800000" flipH="1">
            <a:off x="9666254" y="3611040"/>
            <a:ext cx="1182000" cy="2070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48" name="Google Shape;448;p33"/>
          <p:cNvCxnSpPr>
            <a:stCxn id="424" idx="5"/>
          </p:cNvCxnSpPr>
          <p:nvPr/>
        </p:nvCxnSpPr>
        <p:spPr>
          <a:xfrm>
            <a:off x="9531569" y="3937172"/>
            <a:ext cx="1146300" cy="49740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49" name="Google Shape;449;p33"/>
          <p:cNvSpPr/>
          <p:nvPr/>
        </p:nvSpPr>
        <p:spPr>
          <a:xfrm>
            <a:off x="6678375" y="5580475"/>
            <a:ext cx="5148000" cy="483600"/>
          </a:xfrm>
          <a:prstGeom prst="roundRect">
            <a:avLst>
              <a:gd name="adj" fmla="val 16667"/>
            </a:avLst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BLOCKCHAIN</a:t>
            </a:r>
            <a:endParaRPr sz="24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50" name="Google Shape;450;p33"/>
          <p:cNvGrpSpPr/>
          <p:nvPr/>
        </p:nvGrpSpPr>
        <p:grpSpPr>
          <a:xfrm>
            <a:off x="7058924" y="5646046"/>
            <a:ext cx="587456" cy="352460"/>
            <a:chOff x="2409913" y="2719750"/>
            <a:chExt cx="2543100" cy="1525800"/>
          </a:xfrm>
        </p:grpSpPr>
        <p:sp>
          <p:nvSpPr>
            <p:cNvPr id="451" name="Google Shape;451;p33"/>
            <p:cNvSpPr/>
            <p:nvPr/>
          </p:nvSpPr>
          <p:spPr>
            <a:xfrm>
              <a:off x="2409913" y="2719750"/>
              <a:ext cx="2543100" cy="1525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52" name="Google Shape;452;p3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918575" y="2719750"/>
              <a:ext cx="1525800" cy="15258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3" name="Google Shape;453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8375" y="4129825"/>
            <a:ext cx="1078500" cy="64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4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34"/>
          <p:cNvSpPr txBox="1"/>
          <p:nvPr/>
        </p:nvSpPr>
        <p:spPr>
          <a:xfrm>
            <a:off x="279587" y="133554"/>
            <a:ext cx="6617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60" name="Google Shape;460;p34"/>
          <p:cNvSpPr txBox="1"/>
          <p:nvPr/>
        </p:nvSpPr>
        <p:spPr>
          <a:xfrm>
            <a:off x="279587" y="622468"/>
            <a:ext cx="713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461" name="Google Shape;46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4"/>
          <p:cNvSpPr txBox="1"/>
          <p:nvPr/>
        </p:nvSpPr>
        <p:spPr>
          <a:xfrm>
            <a:off x="279587" y="133554"/>
            <a:ext cx="6617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Aplicações</a:t>
            </a:r>
            <a:endParaRPr sz="2800" i="1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463" name="Google Shape;46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67200"/>
            <a:ext cx="3874765" cy="5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34"/>
          <p:cNvSpPr txBox="1"/>
          <p:nvPr/>
        </p:nvSpPr>
        <p:spPr>
          <a:xfrm>
            <a:off x="5825175" y="1090325"/>
            <a:ext cx="62337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pt-BR" sz="3000" b="1">
                <a:latin typeface="Calibri"/>
                <a:ea typeface="Calibri"/>
                <a:cs typeface="Calibri"/>
                <a:sym typeface="Calibri"/>
              </a:rPr>
              <a:t>Todos</a:t>
            </a:r>
            <a:endParaRPr sz="3000" b="1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pt-BR" sz="2000" b="1">
                <a:latin typeface="Calibri"/>
                <a:ea typeface="Calibri"/>
                <a:cs typeface="Calibri"/>
                <a:sym typeface="Calibri"/>
              </a:rPr>
              <a:t>Gerenciamento de identidade e acesso (</a:t>
            </a:r>
            <a:r>
              <a:rPr lang="pt-BR" sz="2000" b="1" i="1">
                <a:latin typeface="Calibri"/>
                <a:ea typeface="Calibri"/>
                <a:cs typeface="Calibri"/>
                <a:sym typeface="Calibri"/>
              </a:rPr>
              <a:t>Identity and Access Management)</a:t>
            </a:r>
            <a:endParaRPr sz="2000" b="1" i="1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Char char="●"/>
            </a:pPr>
            <a:r>
              <a:rPr lang="pt-BR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Governo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Identidade única e a jornada do cidadão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○"/>
            </a:pPr>
            <a:r>
              <a:rPr lang="pt-B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Identidade e a jornada das empresas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pt-BR" sz="3000">
                <a:latin typeface="Calibri"/>
                <a:ea typeface="Calibri"/>
                <a:cs typeface="Calibri"/>
                <a:sym typeface="Calibri"/>
              </a:rPr>
              <a:t>Financeiro, telecom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pt-BR" sz="2000">
                <a:latin typeface="Calibri"/>
                <a:ea typeface="Calibri"/>
                <a:cs typeface="Calibri"/>
                <a:sym typeface="Calibri"/>
              </a:rPr>
              <a:t>KYC, </a:t>
            </a:r>
            <a:r>
              <a:rPr lang="pt-BR" sz="2000" i="1">
                <a:latin typeface="Calibri"/>
                <a:ea typeface="Calibri"/>
                <a:cs typeface="Calibri"/>
                <a:sym typeface="Calibri"/>
              </a:rPr>
              <a:t>onboarding</a:t>
            </a:r>
            <a:r>
              <a:rPr lang="pt-BR" sz="2000">
                <a:latin typeface="Calibri"/>
                <a:ea typeface="Calibri"/>
                <a:cs typeface="Calibri"/>
                <a:sym typeface="Calibri"/>
              </a:rPr>
              <a:t> (pessoas e empresas)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pt-BR" sz="3000">
                <a:latin typeface="Calibri"/>
                <a:ea typeface="Calibri"/>
                <a:cs typeface="Calibri"/>
                <a:sym typeface="Calibri"/>
              </a:rPr>
              <a:t>Educação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pt-BR" sz="2000">
                <a:latin typeface="Calibri"/>
                <a:ea typeface="Calibri"/>
                <a:cs typeface="Calibri"/>
                <a:sym typeface="Calibri"/>
              </a:rPr>
              <a:t>Diploma, curriculum, treinamento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pt-BR" sz="3000">
                <a:latin typeface="Calibri"/>
                <a:ea typeface="Calibri"/>
                <a:cs typeface="Calibri"/>
                <a:sym typeface="Calibri"/>
              </a:rPr>
              <a:t>Saúde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pt-BR" sz="2000">
                <a:latin typeface="Calibri"/>
                <a:ea typeface="Calibri"/>
                <a:cs typeface="Calibri"/>
                <a:sym typeface="Calibri"/>
              </a:rPr>
              <a:t>Prontuário, exames, vacinas, pesquisa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Char char="●"/>
            </a:pPr>
            <a:r>
              <a:rPr lang="pt-BR" sz="3000">
                <a:latin typeface="Calibri"/>
                <a:ea typeface="Calibri"/>
                <a:cs typeface="Calibri"/>
                <a:sym typeface="Calibri"/>
              </a:rPr>
              <a:t>Agro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○"/>
            </a:pPr>
            <a:r>
              <a:rPr lang="pt-BR" sz="2000">
                <a:latin typeface="Calibri"/>
                <a:ea typeface="Calibri"/>
                <a:cs typeface="Calibri"/>
                <a:sym typeface="Calibri"/>
              </a:rPr>
              <a:t>Certificação de produtores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34"/>
          <p:cNvSpPr/>
          <p:nvPr/>
        </p:nvSpPr>
        <p:spPr>
          <a:xfrm>
            <a:off x="76200" y="1670700"/>
            <a:ext cx="3984000" cy="12396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6" name="Google Shape;46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7244" y="2209800"/>
            <a:ext cx="1625531" cy="98692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4"/>
          <p:cNvSpPr txBox="1"/>
          <p:nvPr/>
        </p:nvSpPr>
        <p:spPr>
          <a:xfrm>
            <a:off x="5872600" y="6388800"/>
            <a:ext cx="71382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latin typeface="Calibri"/>
                <a:ea typeface="Calibri"/>
                <a:cs typeface="Calibri"/>
                <a:sym typeface="Calibri"/>
              </a:rPr>
              <a:t>Muitos outros exemplos em </a:t>
            </a:r>
            <a:r>
              <a:rPr lang="pt-BR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https://www.w3.org/TR/vc-use-cases/</a:t>
            </a:r>
            <a:r>
              <a:rPr lang="pt-BR"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g24b9bc38090_0_0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9BBD15">
                <a:tint val="45000"/>
                <a:satMod val="400000"/>
              </a:srgbClr>
            </a:duotone>
          </a:blip>
          <a:srcRect l="49409" r="-60"/>
          <a:stretch/>
        </p:blipFill>
        <p:spPr>
          <a:xfrm>
            <a:off x="0" y="0"/>
            <a:ext cx="5210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24b9bc38090_0_0"/>
          <p:cNvSpPr txBox="1"/>
          <p:nvPr/>
        </p:nvSpPr>
        <p:spPr>
          <a:xfrm>
            <a:off x="5689600" y="535136"/>
            <a:ext cx="6502400" cy="116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67" rIns="0" bIns="0" anchor="t" anchorCtr="0">
            <a:spAutoFit/>
          </a:bodyPr>
          <a:lstStyle/>
          <a:p>
            <a:pPr marL="16933">
              <a:buSzPts val="2800"/>
            </a:pPr>
            <a:r>
              <a:rPr lang="pt-BR" sz="3733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Aplicação no mercado de</a:t>
            </a:r>
            <a:endParaRPr sz="3733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marL="16933">
              <a:buSzPts val="2800"/>
            </a:pPr>
            <a:r>
              <a:rPr lang="pt-BR" sz="3733">
                <a:solidFill>
                  <a:schemeClr val="dk1"/>
                </a:solidFill>
                <a:highlight>
                  <a:srgbClr val="FFD133"/>
                </a:highlight>
                <a:latin typeface="Poppins ExtraBold"/>
                <a:ea typeface="Poppins ExtraBold"/>
                <a:cs typeface="Poppins ExtraBold"/>
                <a:sym typeface="Poppins ExtraBold"/>
              </a:rPr>
              <a:t>saúde</a:t>
            </a:r>
            <a:endParaRPr sz="3733">
              <a:solidFill>
                <a:schemeClr val="dk1"/>
              </a:solidFill>
              <a:highlight>
                <a:srgbClr val="FFD133"/>
              </a:highlight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pic>
        <p:nvPicPr>
          <p:cNvPr id="240" name="Google Shape;240;g24b9bc38090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14764">
            <a:off x="-148695" y="-18973"/>
            <a:ext cx="5891952" cy="6019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24b9bc38090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14764">
            <a:off x="-148695" y="-18973"/>
            <a:ext cx="5891952" cy="601979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24b9bc38090_0_0"/>
          <p:cNvSpPr/>
          <p:nvPr/>
        </p:nvSpPr>
        <p:spPr>
          <a:xfrm>
            <a:off x="5065200" y="1836033"/>
            <a:ext cx="7126800" cy="49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5" indent="-402157">
              <a:buSzPts val="1150"/>
              <a:buFont typeface="Poppins"/>
              <a:buChar char="●"/>
            </a:pP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Registro médico eletrônico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: permite aos pacientes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reutilizar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 suas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 informações médicas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 com os profissionais de saúde de sua escolha</a:t>
            </a:r>
            <a:endParaRPr sz="1533">
              <a:latin typeface="Poppins"/>
              <a:ea typeface="Poppins"/>
              <a:cs typeface="Poppins"/>
              <a:sym typeface="Poppins"/>
            </a:endParaRPr>
          </a:p>
          <a:p>
            <a:pPr marL="609585" indent="-402157">
              <a:spcBef>
                <a:spcPts val="1333"/>
              </a:spcBef>
              <a:buSzPts val="1150"/>
              <a:buFont typeface="Poppins"/>
              <a:buChar char="●"/>
            </a:pP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Privacidade e vazamento de dados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: garantia de que apenas profissionais de saúde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autorizados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 tenham acesso às informações dos pacientes</a:t>
            </a:r>
            <a:endParaRPr sz="1533">
              <a:latin typeface="Poppins"/>
              <a:ea typeface="Poppins"/>
              <a:cs typeface="Poppins"/>
              <a:sym typeface="Poppins"/>
            </a:endParaRPr>
          </a:p>
          <a:p>
            <a:pPr marL="609585" indent="-402157">
              <a:spcBef>
                <a:spcPts val="1333"/>
              </a:spcBef>
              <a:buSzPts val="1150"/>
              <a:buFont typeface="Poppins"/>
              <a:buChar char="●"/>
            </a:pP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Prescrições eletrônicas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: criar um sistema de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prescrições eletrônicas mais seguro e eficiente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, permitindo que os médicos prescrevam medicamentos digitalmente e que os pacientes as utilizem de forma segura</a:t>
            </a:r>
            <a:endParaRPr sz="1533">
              <a:latin typeface="Poppins"/>
              <a:ea typeface="Poppins"/>
              <a:cs typeface="Poppins"/>
              <a:sym typeface="Poppins"/>
            </a:endParaRPr>
          </a:p>
          <a:p>
            <a:pPr marL="609585" indent="-402157">
              <a:spcBef>
                <a:spcPts val="1333"/>
              </a:spcBef>
              <a:buSzPts val="1150"/>
              <a:buFont typeface="Poppins"/>
              <a:buChar char="●"/>
            </a:pP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Resultados de testes e atestados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Credenciais Verificáveis 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podem ser utilizadas para garantir a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origem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autenticidade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 dos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resultados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atestados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 médicos compartilhados com as pessoas e empresas </a:t>
            </a:r>
            <a:r>
              <a:rPr lang="pt-BR" sz="15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autorizadas</a:t>
            </a:r>
            <a:endParaRPr sz="1533">
              <a:latin typeface="Poppins"/>
              <a:ea typeface="Poppins"/>
              <a:cs typeface="Poppins"/>
              <a:sym typeface="Poppins"/>
            </a:endParaRPr>
          </a:p>
          <a:p>
            <a:pPr marL="609585" indent="-402157">
              <a:spcBef>
                <a:spcPts val="1333"/>
              </a:spcBef>
              <a:spcAft>
                <a:spcPts val="1333"/>
              </a:spcAft>
              <a:buSzPts val="1150"/>
              <a:buFont typeface="Poppins"/>
              <a:buChar char="●"/>
            </a:pP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Credencial de classe profissional: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 garantir a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autenticidade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 do registro dos profissionais da área da saúde (CRM, Crefito, CRP etc) para evitar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fraudes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 e aumentar a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confiança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 entre profissionais e pacientes</a:t>
            </a:r>
            <a:endParaRPr sz="1533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24b9bc38090_0_8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9BBD15">
                <a:tint val="45000"/>
                <a:satMod val="400000"/>
              </a:srgbClr>
            </a:duotone>
          </a:blip>
          <a:srcRect t="3759" b="11558"/>
          <a:stretch/>
        </p:blipFill>
        <p:spPr>
          <a:xfrm>
            <a:off x="1" y="1"/>
            <a:ext cx="539903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24b9bc38090_0_8"/>
          <p:cNvSpPr txBox="1"/>
          <p:nvPr/>
        </p:nvSpPr>
        <p:spPr>
          <a:xfrm>
            <a:off x="5689600" y="535136"/>
            <a:ext cx="6502400" cy="116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67" rIns="0" bIns="0" anchor="t" anchorCtr="0">
            <a:spAutoFit/>
          </a:bodyPr>
          <a:lstStyle/>
          <a:p>
            <a:pPr marL="16933">
              <a:buSzPts val="2800"/>
            </a:pPr>
            <a:r>
              <a:rPr lang="pt-BR" sz="3733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Aplicação no mercado de</a:t>
            </a:r>
            <a:endParaRPr sz="3733">
              <a:solidFill>
                <a:schemeClr val="dk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marL="16933">
              <a:buSzPts val="2800"/>
            </a:pPr>
            <a:r>
              <a:rPr lang="pt-BR" sz="3733">
                <a:solidFill>
                  <a:schemeClr val="dk1"/>
                </a:solidFill>
                <a:highlight>
                  <a:srgbClr val="FFD133"/>
                </a:highlight>
                <a:latin typeface="Poppins ExtraBold"/>
                <a:ea typeface="Poppins ExtraBold"/>
                <a:cs typeface="Poppins ExtraBold"/>
                <a:sym typeface="Poppins ExtraBold"/>
              </a:rPr>
              <a:t>educação</a:t>
            </a:r>
            <a:endParaRPr sz="3733">
              <a:solidFill>
                <a:schemeClr val="dk1"/>
              </a:solidFill>
              <a:highlight>
                <a:srgbClr val="FFD133"/>
              </a:highlight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pic>
        <p:nvPicPr>
          <p:cNvPr id="249" name="Google Shape;249;g24b9bc38090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14764">
            <a:off x="-148695" y="285827"/>
            <a:ext cx="5891952" cy="601979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24b9bc38090_0_8"/>
          <p:cNvSpPr/>
          <p:nvPr/>
        </p:nvSpPr>
        <p:spPr>
          <a:xfrm>
            <a:off x="5165600" y="2287367"/>
            <a:ext cx="7026400" cy="4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5" indent="-402157">
              <a:buSzPts val="1150"/>
              <a:buFont typeface="Poppins"/>
              <a:buChar char="●"/>
            </a:pP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Diplomas digitais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: diplomas digitais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seguros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portáteis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, geração de provas sobre a formação em processos seletivos com eficiência e confiança.</a:t>
            </a:r>
            <a:endParaRPr sz="1533">
              <a:latin typeface="Poppins"/>
              <a:ea typeface="Poppins"/>
              <a:cs typeface="Poppins"/>
              <a:sym typeface="Poppins"/>
            </a:endParaRPr>
          </a:p>
          <a:p>
            <a:pPr marL="609585" indent="-402157">
              <a:spcBef>
                <a:spcPts val="1333"/>
              </a:spcBef>
              <a:buSzPts val="1150"/>
              <a:buFont typeface="Poppins"/>
              <a:buChar char="●"/>
            </a:pP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Histórico escolar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: criação de registro acadêmico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seguro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imutável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, permitindo aos alunos que controlem seu histórico escolar e gerem provas sobre seu desempenho acadêmico.</a:t>
            </a:r>
            <a:endParaRPr sz="1533">
              <a:latin typeface="Poppins"/>
              <a:ea typeface="Poppins"/>
              <a:cs typeface="Poppins"/>
              <a:sym typeface="Poppins"/>
            </a:endParaRPr>
          </a:p>
          <a:p>
            <a:pPr marL="609585" indent="-402157">
              <a:spcBef>
                <a:spcPts val="1333"/>
              </a:spcBef>
              <a:buSzPts val="1150"/>
              <a:buFont typeface="Poppins"/>
              <a:buChar char="●"/>
            </a:pP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Carteiras estudantis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: carteira estudantil digital segura e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prova de fraudes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.</a:t>
            </a:r>
            <a:endParaRPr sz="1533" b="1">
              <a:latin typeface="Poppins"/>
              <a:ea typeface="Poppins"/>
              <a:cs typeface="Poppins"/>
              <a:sym typeface="Poppins"/>
            </a:endParaRPr>
          </a:p>
          <a:p>
            <a:pPr marL="609585" indent="-402157">
              <a:spcBef>
                <a:spcPts val="1333"/>
              </a:spcBef>
              <a:buSzPts val="1150"/>
              <a:buFont typeface="Poppins"/>
              <a:buChar char="●"/>
            </a:pP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Autenticação e-class: 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autenticar a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identidade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 dos alunos em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ambientes de ensino remoto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, ajudando a evitar fraudes e proteger a </a:t>
            </a: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integridade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 acadêmica.</a:t>
            </a:r>
            <a:endParaRPr sz="1533">
              <a:latin typeface="Poppins"/>
              <a:ea typeface="Poppins"/>
              <a:cs typeface="Poppins"/>
              <a:sym typeface="Poppins"/>
            </a:endParaRPr>
          </a:p>
          <a:p>
            <a:pPr marL="609585" indent="-402157">
              <a:spcBef>
                <a:spcPts val="1333"/>
              </a:spcBef>
              <a:spcAft>
                <a:spcPts val="1333"/>
              </a:spcAft>
              <a:buSzPts val="1150"/>
              <a:buFont typeface="Poppins"/>
              <a:buChar char="●"/>
            </a:pPr>
            <a:r>
              <a:rPr lang="pt-BR" sz="1533" b="1">
                <a:latin typeface="Poppins"/>
                <a:ea typeface="Poppins"/>
                <a:cs typeface="Poppins"/>
                <a:sym typeface="Poppins"/>
              </a:rPr>
              <a:t>Processos com 1 clique: </a:t>
            </a: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criação de processos rápidos, como matrícula, validação de créditos etc, com segurança e reutilizando credenciais de outras instituições confiáveis. </a:t>
            </a:r>
            <a:endParaRPr sz="1533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g24b9bc38090_0_15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9BBD15">
                <a:tint val="45000"/>
                <a:satMod val="400000"/>
              </a:srgbClr>
            </a:duotone>
          </a:blip>
          <a:srcRect l="3324" r="37091"/>
          <a:stretch/>
        </p:blipFill>
        <p:spPr>
          <a:xfrm>
            <a:off x="-49267" y="0"/>
            <a:ext cx="54482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24b9bc38090_0_15"/>
          <p:cNvSpPr txBox="1"/>
          <p:nvPr/>
        </p:nvSpPr>
        <p:spPr>
          <a:xfrm>
            <a:off x="5689600" y="535135"/>
            <a:ext cx="6502400" cy="1165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67" rIns="0" bIns="0" anchor="t" anchorCtr="0">
            <a:spAutoFit/>
          </a:bodyPr>
          <a:lstStyle/>
          <a:p>
            <a:pPr marL="16933">
              <a:buSzPts val="2800"/>
            </a:pPr>
            <a:r>
              <a:rPr lang="pt-BR" sz="3733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Fraude do falso funcionário</a:t>
            </a:r>
            <a:endParaRPr sz="3733">
              <a:solidFill>
                <a:schemeClr val="dk1"/>
              </a:solidFill>
              <a:highlight>
                <a:srgbClr val="FFD133"/>
              </a:highlight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pic>
        <p:nvPicPr>
          <p:cNvPr id="257" name="Google Shape;257;g24b9bc38090_0_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14764">
            <a:off x="-148695" y="285827"/>
            <a:ext cx="5891952" cy="601979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24b9bc38090_0_15"/>
          <p:cNvSpPr/>
          <p:nvPr/>
        </p:nvSpPr>
        <p:spPr>
          <a:xfrm>
            <a:off x="5165600" y="1983767"/>
            <a:ext cx="7026400" cy="42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spcBef>
                <a:spcPts val="1333"/>
              </a:spcBef>
            </a:pPr>
            <a:endParaRPr sz="1533">
              <a:latin typeface="Poppins"/>
              <a:ea typeface="Poppins"/>
              <a:cs typeface="Poppins"/>
              <a:sym typeface="Poppins"/>
            </a:endParaRPr>
          </a:p>
          <a:p>
            <a:pPr marL="609585" indent="-402157">
              <a:spcBef>
                <a:spcPts val="1333"/>
              </a:spcBef>
              <a:buSzPts val="1150"/>
              <a:buFont typeface="Poppins"/>
              <a:buChar char="●"/>
            </a:pP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A Fraude do "Falso-Funcionário" se sofisticou nos últimos tempos e se deve ao fato de o cliente não ter um mecanismo seguro para autenticar o banco, isto é, validar a identidade de quem está falando em nome da instituição</a:t>
            </a:r>
            <a:endParaRPr sz="1533">
              <a:latin typeface="Poppins"/>
              <a:ea typeface="Poppins"/>
              <a:cs typeface="Poppins"/>
              <a:sym typeface="Poppins"/>
            </a:endParaRPr>
          </a:p>
          <a:p>
            <a:pPr marL="609585" indent="-402157">
              <a:spcBef>
                <a:spcPts val="1333"/>
              </a:spcBef>
              <a:buSzPts val="1150"/>
              <a:buFont typeface="Poppins"/>
              <a:buChar char="●"/>
            </a:pP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Essa fraude gera prejuízos tanto por causa do golpe, mas também por minar a confiança do cliente e impedir que negócios sejam realizados</a:t>
            </a:r>
            <a:endParaRPr sz="1533">
              <a:latin typeface="Poppins"/>
              <a:ea typeface="Poppins"/>
              <a:cs typeface="Poppins"/>
              <a:sym typeface="Poppins"/>
            </a:endParaRPr>
          </a:p>
          <a:p>
            <a:pPr marL="609585" indent="-402157">
              <a:spcBef>
                <a:spcPts val="1333"/>
              </a:spcBef>
              <a:spcAft>
                <a:spcPts val="1333"/>
              </a:spcAft>
              <a:buSzPts val="1150"/>
              <a:buFont typeface="Poppins"/>
              <a:buChar char="●"/>
            </a:pPr>
            <a:r>
              <a:rPr lang="pt-BR" sz="1533">
                <a:latin typeface="Poppins"/>
                <a:ea typeface="Poppins"/>
                <a:cs typeface="Poppins"/>
                <a:sym typeface="Poppins"/>
              </a:rPr>
              <a:t>A Identidade Descentralizada pode ser aplicada para gerar provas da identidade e papel do funcionário para o cliente por meio do App Bank, permitindo que o cliente garanta que está falando com um funcionário do Banco.</a:t>
            </a:r>
            <a:endParaRPr sz="1533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9" name="Google Shape;259;g24b9bc38090_0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9034" y="5722167"/>
            <a:ext cx="6792967" cy="102142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>
          <a:extLst>
            <a:ext uri="{FF2B5EF4-FFF2-40B4-BE49-F238E27FC236}">
              <a16:creationId xmlns:a16="http://schemas.microsoft.com/office/drawing/2014/main" id="{A97997FE-9494-76A3-3096-CC9C7397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3">
            <a:extLst>
              <a:ext uri="{FF2B5EF4-FFF2-40B4-BE49-F238E27FC236}">
                <a16:creationId xmlns:a16="http://schemas.microsoft.com/office/drawing/2014/main" id="{A8C6AC80-0BD6-A625-F400-86820F6EE536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9BBD15">
                <a:tint val="45000"/>
                <a:satMod val="400000"/>
              </a:srgbClr>
            </a:duotone>
          </a:blip>
          <a:srcRect t="7176" r="14344" b="7169"/>
          <a:stretch/>
        </p:blipFill>
        <p:spPr>
          <a:xfrm>
            <a:off x="34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">
            <a:extLst>
              <a:ext uri="{FF2B5EF4-FFF2-40B4-BE49-F238E27FC236}">
                <a16:creationId xmlns:a16="http://schemas.microsoft.com/office/drawing/2014/main" id="{39F69EFF-DF0E-56BB-CA26-3A66C290C9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556030">
            <a:off x="5398638" y="-936311"/>
            <a:ext cx="6876559" cy="687655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">
            <a:extLst>
              <a:ext uri="{FF2B5EF4-FFF2-40B4-BE49-F238E27FC236}">
                <a16:creationId xmlns:a16="http://schemas.microsoft.com/office/drawing/2014/main" id="{08A4E07C-B49E-F8BC-A18E-9FC69D6A888B}"/>
              </a:ext>
            </a:extLst>
          </p:cNvPr>
          <p:cNvSpPr/>
          <p:nvPr/>
        </p:nvSpPr>
        <p:spPr>
          <a:xfrm>
            <a:off x="426400" y="1219801"/>
            <a:ext cx="5199600" cy="603652"/>
          </a:xfrm>
          <a:prstGeom prst="rect">
            <a:avLst/>
          </a:prstGeom>
          <a:solidFill>
            <a:srgbClr val="FFD133"/>
          </a:solidFill>
          <a:ln w="9525" cap="flat" cmpd="sng">
            <a:solidFill>
              <a:srgbClr val="FFD1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/>
          </a:p>
        </p:txBody>
      </p:sp>
      <p:sp>
        <p:nvSpPr>
          <p:cNvPr id="78" name="Google Shape;78;p3">
            <a:extLst>
              <a:ext uri="{FF2B5EF4-FFF2-40B4-BE49-F238E27FC236}">
                <a16:creationId xmlns:a16="http://schemas.microsoft.com/office/drawing/2014/main" id="{ECD4D024-DA2C-2CD7-D078-46AA2B7079D2}"/>
              </a:ext>
            </a:extLst>
          </p:cNvPr>
          <p:cNvSpPr/>
          <p:nvPr/>
        </p:nvSpPr>
        <p:spPr>
          <a:xfrm>
            <a:off x="426400" y="1925322"/>
            <a:ext cx="5199600" cy="603652"/>
          </a:xfrm>
          <a:prstGeom prst="rect">
            <a:avLst/>
          </a:prstGeom>
          <a:solidFill>
            <a:srgbClr val="FFD133"/>
          </a:solidFill>
          <a:ln w="9525" cap="flat" cmpd="sng">
            <a:solidFill>
              <a:srgbClr val="FFD1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/>
          </a:p>
        </p:txBody>
      </p:sp>
      <p:sp>
        <p:nvSpPr>
          <p:cNvPr id="79" name="Google Shape;79;p3">
            <a:extLst>
              <a:ext uri="{FF2B5EF4-FFF2-40B4-BE49-F238E27FC236}">
                <a16:creationId xmlns:a16="http://schemas.microsoft.com/office/drawing/2014/main" id="{67A89217-B502-F746-58F8-955C978831F4}"/>
              </a:ext>
            </a:extLst>
          </p:cNvPr>
          <p:cNvSpPr/>
          <p:nvPr/>
        </p:nvSpPr>
        <p:spPr>
          <a:xfrm>
            <a:off x="426400" y="2604879"/>
            <a:ext cx="5199600" cy="603652"/>
          </a:xfrm>
          <a:prstGeom prst="rect">
            <a:avLst/>
          </a:prstGeom>
          <a:solidFill>
            <a:srgbClr val="FFD133"/>
          </a:solidFill>
          <a:ln w="9525" cap="flat" cmpd="sng">
            <a:solidFill>
              <a:srgbClr val="FFD1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/>
          </a:p>
        </p:txBody>
      </p:sp>
      <p:sp>
        <p:nvSpPr>
          <p:cNvPr id="80" name="Google Shape;80;p3">
            <a:extLst>
              <a:ext uri="{FF2B5EF4-FFF2-40B4-BE49-F238E27FC236}">
                <a16:creationId xmlns:a16="http://schemas.microsoft.com/office/drawing/2014/main" id="{F82C4317-CD3C-4BE5-1127-2FD7910DEC69}"/>
              </a:ext>
            </a:extLst>
          </p:cNvPr>
          <p:cNvSpPr txBox="1"/>
          <p:nvPr/>
        </p:nvSpPr>
        <p:spPr>
          <a:xfrm>
            <a:off x="426400" y="1119171"/>
            <a:ext cx="5813600" cy="221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SzPts val="3200"/>
            </a:pPr>
            <a:r>
              <a:rPr lang="pt-BR" sz="4267" b="1">
                <a:latin typeface="Poppins"/>
                <a:ea typeface="Poppins"/>
                <a:cs typeface="Poppins"/>
                <a:sym typeface="Poppins"/>
              </a:rPr>
              <a:t>Protagonismo em Identidade Digital Descentralizada</a:t>
            </a:r>
            <a:endParaRPr sz="4267" b="1"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059253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5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35"/>
          <p:cNvSpPr txBox="1"/>
          <p:nvPr/>
        </p:nvSpPr>
        <p:spPr>
          <a:xfrm>
            <a:off x="279587" y="133554"/>
            <a:ext cx="6617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74" name="Google Shape;474;p35"/>
          <p:cNvSpPr txBox="1"/>
          <p:nvPr/>
        </p:nvSpPr>
        <p:spPr>
          <a:xfrm>
            <a:off x="279587" y="622468"/>
            <a:ext cx="713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475" name="Google Shape;47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5"/>
          <p:cNvSpPr txBox="1"/>
          <p:nvPr/>
        </p:nvSpPr>
        <p:spPr>
          <a:xfrm>
            <a:off x="1330800" y="1760100"/>
            <a:ext cx="4110000" cy="11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latin typeface="Calibri"/>
                <a:ea typeface="Calibri"/>
                <a:cs typeface="Calibri"/>
                <a:sym typeface="Calibri"/>
              </a:rPr>
              <a:t>Para o usuário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Char char="+"/>
            </a:pPr>
            <a:r>
              <a:rPr lang="pt-BR" sz="3400" b="1" dirty="0">
                <a:latin typeface="Calibri"/>
                <a:ea typeface="Calibri"/>
                <a:cs typeface="Calibri"/>
                <a:sym typeface="Calibri"/>
              </a:rPr>
              <a:t>Conveniência</a:t>
            </a: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Char char="+"/>
            </a:pPr>
            <a:r>
              <a:rPr lang="pt-BR" sz="3400" b="1" dirty="0">
                <a:latin typeface="Calibri"/>
                <a:ea typeface="Calibri"/>
                <a:cs typeface="Calibri"/>
                <a:sym typeface="Calibri"/>
              </a:rPr>
              <a:t>Controle</a:t>
            </a: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Char char="+"/>
            </a:pPr>
            <a:r>
              <a:rPr lang="pt-BR" sz="3400" b="1" dirty="0">
                <a:latin typeface="Calibri"/>
                <a:ea typeface="Calibri"/>
                <a:cs typeface="Calibri"/>
                <a:sym typeface="Calibri"/>
              </a:rPr>
              <a:t>Privacidade</a:t>
            </a: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Char char="+"/>
            </a:pPr>
            <a:r>
              <a:rPr lang="pt-BR" sz="3400" b="1" dirty="0">
                <a:latin typeface="Calibri"/>
                <a:ea typeface="Calibri"/>
                <a:cs typeface="Calibri"/>
                <a:sym typeface="Calibri"/>
              </a:rPr>
              <a:t>Segurança</a:t>
            </a: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Char char="+"/>
            </a:pPr>
            <a:r>
              <a:rPr lang="pt-BR" sz="3400" b="1" dirty="0">
                <a:latin typeface="Calibri"/>
                <a:ea typeface="Calibri"/>
                <a:cs typeface="Calibri"/>
                <a:sym typeface="Calibri"/>
              </a:rPr>
              <a:t>Inclusão</a:t>
            </a:r>
            <a:endParaRPr sz="34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35"/>
          <p:cNvSpPr txBox="1"/>
          <p:nvPr/>
        </p:nvSpPr>
        <p:spPr>
          <a:xfrm>
            <a:off x="279587" y="133554"/>
            <a:ext cx="6617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Benefícios</a:t>
            </a:r>
            <a:endParaRPr sz="2800" i="1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478" name="Google Shape;478;p35"/>
          <p:cNvSpPr txBox="1"/>
          <p:nvPr/>
        </p:nvSpPr>
        <p:spPr>
          <a:xfrm>
            <a:off x="8140975" y="1760099"/>
            <a:ext cx="4110000" cy="4616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latin typeface="Calibri"/>
                <a:ea typeface="Calibri"/>
                <a:cs typeface="Calibri"/>
                <a:sym typeface="Calibri"/>
              </a:rPr>
              <a:t>Para a empresa</a:t>
            </a:r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 b="1" dirty="0">
                <a:latin typeface="Calibri"/>
                <a:ea typeface="Calibri"/>
                <a:cs typeface="Calibri"/>
                <a:sym typeface="Calibri"/>
              </a:rPr>
              <a:t> -  Fraudes</a:t>
            </a:r>
            <a:endParaRPr sz="3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Char char="+"/>
            </a:pPr>
            <a:r>
              <a:rPr lang="pt-BR" sz="3400" b="1" dirty="0">
                <a:latin typeface="Calibri"/>
                <a:ea typeface="Calibri"/>
                <a:cs typeface="Calibri"/>
                <a:sym typeface="Calibri"/>
              </a:rPr>
              <a:t>KYC</a:t>
            </a:r>
            <a:endParaRPr sz="3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Char char="+"/>
            </a:pPr>
            <a:r>
              <a:rPr lang="pt-BR" sz="3400" b="1" dirty="0">
                <a:latin typeface="Calibri"/>
                <a:ea typeface="Calibri"/>
                <a:cs typeface="Calibri"/>
                <a:sym typeface="Calibri"/>
              </a:rPr>
              <a:t>UX</a:t>
            </a:r>
            <a:endParaRPr lang="en-US" sz="3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Char char="+"/>
            </a:pPr>
            <a:r>
              <a:rPr lang="pt-BR" sz="3400" b="1" dirty="0">
                <a:latin typeface="Calibri"/>
                <a:ea typeface="Calibri"/>
                <a:cs typeface="Calibri"/>
                <a:sym typeface="Calibri"/>
              </a:rPr>
              <a:t>Segurança</a:t>
            </a: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Char char="+"/>
            </a:pPr>
            <a:r>
              <a:rPr lang="pt-BR" sz="3400" b="1" dirty="0">
                <a:latin typeface="Calibri"/>
                <a:ea typeface="Calibri"/>
                <a:cs typeface="Calibri"/>
                <a:sym typeface="Calibri"/>
              </a:rPr>
              <a:t>Conformidade</a:t>
            </a: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Char char="+"/>
            </a:pPr>
            <a:r>
              <a:rPr lang="pt-BR" sz="3400" b="1" dirty="0">
                <a:latin typeface="Calibri"/>
                <a:ea typeface="Calibri"/>
                <a:cs typeface="Calibri"/>
                <a:sym typeface="Calibri"/>
              </a:rPr>
              <a:t>Receita</a:t>
            </a: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SzPts val="3400"/>
              <a:buFont typeface="Calibri"/>
              <a:buChar char="+"/>
            </a:pPr>
            <a:endParaRPr lang="en-BR" sz="34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9" name="Google Shape;47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8900" y="2428050"/>
            <a:ext cx="2883500" cy="28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g1df5896f0f3_0_0"/>
          <p:cNvPicPr preferRelativeResize="0"/>
          <p:nvPr/>
        </p:nvPicPr>
        <p:blipFill rotWithShape="1">
          <a:blip r:embed="rId3">
            <a:alphaModFix/>
            <a:duotone>
              <a:prstClr val="black"/>
              <a:srgbClr val="9BBD15">
                <a:tint val="45000"/>
                <a:satMod val="400000"/>
              </a:srgbClr>
            </a:duotone>
          </a:blip>
          <a:srcRect l="29689" r="17760"/>
          <a:stretch/>
        </p:blipFill>
        <p:spPr>
          <a:xfrm>
            <a:off x="-325963" y="0"/>
            <a:ext cx="5399033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1df5896f0f3_0_0"/>
          <p:cNvSpPr txBox="1"/>
          <p:nvPr/>
        </p:nvSpPr>
        <p:spPr>
          <a:xfrm>
            <a:off x="5689600" y="535135"/>
            <a:ext cx="6502400" cy="59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67" rIns="0" bIns="0" anchor="t" anchorCtr="0">
            <a:spAutoFit/>
          </a:bodyPr>
          <a:lstStyle/>
          <a:p>
            <a:pPr marL="16933">
              <a:buSzPts val="2800"/>
            </a:pPr>
            <a:r>
              <a:rPr lang="pt-BR" sz="3733">
                <a:solidFill>
                  <a:schemeClr val="dk1"/>
                </a:solidFill>
                <a:highlight>
                  <a:srgbClr val="FFD133"/>
                </a:highlight>
                <a:latin typeface="Poppins ExtraBold"/>
                <a:ea typeface="Poppins ExtraBold"/>
                <a:cs typeface="Poppins ExtraBold"/>
                <a:sym typeface="Poppins ExtraBold"/>
              </a:rPr>
              <a:t>Desafios</a:t>
            </a:r>
            <a:endParaRPr sz="3733">
              <a:solidFill>
                <a:schemeClr val="dk1"/>
              </a:solidFill>
              <a:highlight>
                <a:srgbClr val="FFD133"/>
              </a:highlight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pic>
        <p:nvPicPr>
          <p:cNvPr id="283" name="Google Shape;283;g1df5896f0f3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314764">
            <a:off x="-148695" y="285827"/>
            <a:ext cx="5891952" cy="6019797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1df5896f0f3_0_0"/>
          <p:cNvSpPr/>
          <p:nvPr/>
        </p:nvSpPr>
        <p:spPr>
          <a:xfrm>
            <a:off x="4990000" y="1694267"/>
            <a:ext cx="7202000" cy="45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5" indent="-440256">
              <a:buSzPts val="1600"/>
              <a:buFont typeface="Poppins"/>
              <a:buChar char="●"/>
            </a:pPr>
            <a:r>
              <a:rPr lang="pt-BR" sz="2133" b="1">
                <a:latin typeface="Poppins"/>
                <a:ea typeface="Poppins"/>
                <a:cs typeface="Poppins"/>
                <a:sym typeface="Poppins"/>
              </a:rPr>
              <a:t>Conscientização</a:t>
            </a:r>
            <a:r>
              <a:rPr lang="pt-BR" sz="2133">
                <a:latin typeface="Poppins"/>
                <a:ea typeface="Poppins"/>
                <a:cs typeface="Poppins"/>
                <a:sym typeface="Poppins"/>
              </a:rPr>
              <a:t> do público em geral sobre os benefícios da IDD.</a:t>
            </a:r>
            <a:endParaRPr sz="2133">
              <a:latin typeface="Poppins"/>
              <a:ea typeface="Poppins"/>
              <a:cs typeface="Poppins"/>
              <a:sym typeface="Poppins"/>
            </a:endParaRPr>
          </a:p>
          <a:p>
            <a:pPr marL="609585" indent="-440256">
              <a:spcBef>
                <a:spcPts val="1333"/>
              </a:spcBef>
              <a:buSzPts val="1600"/>
              <a:buFont typeface="Poppins"/>
              <a:buChar char="●"/>
            </a:pPr>
            <a:r>
              <a:rPr lang="pt-BR" sz="2133">
                <a:latin typeface="Poppins"/>
                <a:ea typeface="Poppins"/>
                <a:cs typeface="Poppins"/>
                <a:sym typeface="Poppins"/>
              </a:rPr>
              <a:t>Formação de </a:t>
            </a:r>
            <a:r>
              <a:rPr lang="pt-BR" sz="2133" b="1">
                <a:latin typeface="Poppins"/>
                <a:ea typeface="Poppins"/>
                <a:cs typeface="Poppins"/>
                <a:sym typeface="Poppins"/>
              </a:rPr>
              <a:t>ecossistemas</a:t>
            </a:r>
            <a:r>
              <a:rPr lang="pt-BR" sz="2133">
                <a:latin typeface="Poppins"/>
                <a:ea typeface="Poppins"/>
                <a:cs typeface="Poppins"/>
                <a:sym typeface="Poppins"/>
              </a:rPr>
              <a:t> amplos, com instituições que irão emitir e verificar credenciais.</a:t>
            </a:r>
            <a:endParaRPr sz="2133">
              <a:latin typeface="Poppins"/>
              <a:ea typeface="Poppins"/>
              <a:cs typeface="Poppins"/>
              <a:sym typeface="Poppins"/>
            </a:endParaRPr>
          </a:p>
          <a:p>
            <a:pPr marL="609585" indent="-440256">
              <a:spcBef>
                <a:spcPts val="1333"/>
              </a:spcBef>
              <a:buSzPts val="1600"/>
              <a:buFont typeface="Poppins"/>
              <a:buChar char="●"/>
            </a:pPr>
            <a:r>
              <a:rPr lang="pt-BR" sz="2133">
                <a:latin typeface="Poppins"/>
                <a:ea typeface="Poppins"/>
                <a:cs typeface="Poppins"/>
                <a:sym typeface="Poppins"/>
              </a:rPr>
              <a:t>Necessidade de </a:t>
            </a:r>
            <a:r>
              <a:rPr lang="pt-BR" sz="2133" b="1">
                <a:latin typeface="Poppins"/>
                <a:ea typeface="Poppins"/>
                <a:cs typeface="Poppins"/>
                <a:sym typeface="Poppins"/>
              </a:rPr>
              <a:t>carteiras digitais</a:t>
            </a:r>
            <a:r>
              <a:rPr lang="pt-BR" sz="2133">
                <a:latin typeface="Poppins"/>
                <a:ea typeface="Poppins"/>
                <a:cs typeface="Poppins"/>
                <a:sym typeface="Poppins"/>
              </a:rPr>
              <a:t> de documentos com ampla penetração entre o público em geral --o que envolve custos elevados de desenvolvimento e marketing.</a:t>
            </a:r>
            <a:endParaRPr sz="2133">
              <a:latin typeface="Poppins"/>
              <a:ea typeface="Poppins"/>
              <a:cs typeface="Poppins"/>
              <a:sym typeface="Poppins"/>
            </a:endParaRPr>
          </a:p>
          <a:p>
            <a:pPr marL="609585" indent="-440256">
              <a:spcBef>
                <a:spcPts val="1333"/>
              </a:spcBef>
              <a:spcAft>
                <a:spcPts val="1333"/>
              </a:spcAft>
              <a:buSzPts val="1600"/>
              <a:buFont typeface="Poppins"/>
              <a:buChar char="●"/>
            </a:pPr>
            <a:r>
              <a:rPr lang="pt-BR" sz="2133">
                <a:latin typeface="Poppins"/>
                <a:ea typeface="Poppins"/>
                <a:cs typeface="Poppins"/>
                <a:sym typeface="Poppins"/>
              </a:rPr>
              <a:t>Apesar dos padrões e protocolos, continuamos sem </a:t>
            </a:r>
            <a:r>
              <a:rPr lang="pt-BR" sz="2133" b="1">
                <a:latin typeface="Poppins"/>
                <a:ea typeface="Poppins"/>
                <a:cs typeface="Poppins"/>
                <a:sym typeface="Poppins"/>
              </a:rPr>
              <a:t>ontologia</a:t>
            </a:r>
            <a:r>
              <a:rPr lang="pt-BR" sz="2133">
                <a:latin typeface="Poppins"/>
                <a:ea typeface="Poppins"/>
                <a:cs typeface="Poppins"/>
                <a:sym typeface="Poppins"/>
              </a:rPr>
              <a:t> e </a:t>
            </a:r>
            <a:r>
              <a:rPr lang="pt-BR" sz="2133" b="1">
                <a:latin typeface="Poppins"/>
                <a:ea typeface="Poppins"/>
                <a:cs typeface="Poppins"/>
                <a:sym typeface="Poppins"/>
              </a:rPr>
              <a:t>semântica</a:t>
            </a:r>
            <a:r>
              <a:rPr lang="pt-BR" sz="2133">
                <a:latin typeface="Poppins"/>
                <a:ea typeface="Poppins"/>
                <a:cs typeface="Poppins"/>
                <a:sym typeface="Poppins"/>
              </a:rPr>
              <a:t> padronizada para os dados.</a:t>
            </a:r>
            <a:endParaRPr sz="2133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1196225" y="3337675"/>
            <a:ext cx="9799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600" dirty="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O que mais importa em IDD?</a:t>
            </a:r>
            <a:endParaRPr sz="4600" dirty="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600" dirty="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151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df5896f0f3_0_0"/>
          <p:cNvSpPr txBox="1"/>
          <p:nvPr/>
        </p:nvSpPr>
        <p:spPr>
          <a:xfrm>
            <a:off x="5689600" y="535135"/>
            <a:ext cx="6502400" cy="590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067" rIns="0" bIns="0" anchor="t" anchorCtr="0">
            <a:spAutoFit/>
          </a:bodyPr>
          <a:lstStyle/>
          <a:p>
            <a:pPr marL="16933">
              <a:buSzPts val="2800"/>
            </a:pPr>
            <a:r>
              <a:rPr lang="pt-BR" sz="3733">
                <a:solidFill>
                  <a:schemeClr val="dk1"/>
                </a:solidFill>
                <a:highlight>
                  <a:srgbClr val="FFD133"/>
                </a:highlight>
                <a:latin typeface="Poppins ExtraBold"/>
                <a:ea typeface="Poppins ExtraBold"/>
                <a:cs typeface="Poppins ExtraBold"/>
                <a:sym typeface="Poppins ExtraBold"/>
              </a:rPr>
              <a:t>Pessoas</a:t>
            </a:r>
            <a:endParaRPr lang="pt-BR" sz="3733" dirty="0">
              <a:solidFill>
                <a:schemeClr val="dk1"/>
              </a:solidFill>
              <a:highlight>
                <a:srgbClr val="FFD133"/>
              </a:highlight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sp>
        <p:nvSpPr>
          <p:cNvPr id="284" name="Google Shape;284;g1df5896f0f3_0_0"/>
          <p:cNvSpPr/>
          <p:nvPr/>
        </p:nvSpPr>
        <p:spPr>
          <a:xfrm>
            <a:off x="4990000" y="1694266"/>
            <a:ext cx="7202000" cy="4777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609585" indent="-440256">
              <a:buSzPts val="1600"/>
              <a:buFont typeface="Poppins"/>
              <a:buChar char="●"/>
            </a:pPr>
            <a:r>
              <a:rPr lang="pt-BR" sz="2133">
                <a:latin typeface="Poppins"/>
                <a:ea typeface="Poppins"/>
                <a:cs typeface="Poppins"/>
                <a:sym typeface="Poppins"/>
              </a:rPr>
              <a:t>As pessoas são os maiores beneficiados pela IDD.</a:t>
            </a:r>
          </a:p>
          <a:p>
            <a:pPr marL="609585" indent="-440256">
              <a:buSzPts val="1600"/>
              <a:buFont typeface="Poppins"/>
              <a:buChar char="●"/>
            </a:pPr>
            <a:endParaRPr lang="pt-BR" sz="2133">
              <a:latin typeface="Poppins"/>
              <a:ea typeface="Poppins"/>
              <a:cs typeface="Poppins"/>
              <a:sym typeface="Poppins"/>
            </a:endParaRPr>
          </a:p>
          <a:p>
            <a:pPr marL="609585" indent="-440256">
              <a:buSzPts val="1600"/>
              <a:buFont typeface="Poppins"/>
              <a:buChar char="●"/>
            </a:pPr>
            <a:r>
              <a:rPr lang="pt-BR" sz="2133">
                <a:latin typeface="Poppins"/>
                <a:ea typeface="Poppins"/>
                <a:cs typeface="Poppins"/>
                <a:sym typeface="Poppins"/>
              </a:rPr>
              <a:t>A IDD é construída por uma comunidade vasta e diversa, composta por indivíduos que acreditam em uma internet mais democrática e inclusiva.</a:t>
            </a:r>
          </a:p>
          <a:p>
            <a:pPr marL="609585" indent="-440256">
              <a:buSzPts val="1600"/>
              <a:buFont typeface="Poppins"/>
              <a:buChar char="●"/>
            </a:pPr>
            <a:endParaRPr lang="pt-BR" sz="2133">
              <a:latin typeface="Poppins"/>
              <a:ea typeface="Poppins"/>
              <a:cs typeface="Poppins"/>
              <a:sym typeface="Poppins"/>
            </a:endParaRPr>
          </a:p>
          <a:p>
            <a:pPr marL="609585" indent="-440256">
              <a:buSzPts val="1600"/>
              <a:buFont typeface="Poppins"/>
              <a:buChar char="●"/>
            </a:pPr>
            <a:r>
              <a:rPr lang="pt-BR" sz="2133">
                <a:latin typeface="Poppins"/>
                <a:ea typeface="Poppins"/>
                <a:cs typeface="Poppins"/>
                <a:sym typeface="Poppins"/>
              </a:rPr>
              <a:t>São as pessoas que pesquisam, desenvolvem, divulgam e adotam essa tecnologia inovadora.</a:t>
            </a:r>
          </a:p>
          <a:p>
            <a:pPr marL="609585" indent="-440256">
              <a:buSzPts val="1600"/>
              <a:buFont typeface="Poppins"/>
              <a:buChar char="●"/>
            </a:pPr>
            <a:endParaRPr lang="pt-BR" sz="2133">
              <a:latin typeface="Poppins"/>
              <a:ea typeface="Poppins"/>
              <a:cs typeface="Poppins"/>
              <a:sym typeface="Poppins"/>
            </a:endParaRPr>
          </a:p>
          <a:p>
            <a:pPr marL="609585" indent="-440256">
              <a:buSzPts val="1600"/>
              <a:buFont typeface="Poppins"/>
              <a:buChar char="●"/>
            </a:pPr>
            <a:r>
              <a:rPr lang="pt-BR" sz="2133">
                <a:latin typeface="Poppins"/>
                <a:ea typeface="Poppins"/>
                <a:cs typeface="Poppins"/>
                <a:sym typeface="Poppins"/>
              </a:rPr>
              <a:t>São as pessoas que, finalmente, assumem o controle sobre suas próprias identidades.</a:t>
            </a:r>
            <a:endParaRPr lang="pt-BR" sz="2133" dirty="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30" name="Picture 6" descr="Sonhar com Pessoas - Descubra o Significado do Sonho com Pessoas">
            <a:extLst>
              <a:ext uri="{FF2B5EF4-FFF2-40B4-BE49-F238E27FC236}">
                <a16:creationId xmlns:a16="http://schemas.microsoft.com/office/drawing/2014/main" id="{478D2DF0-6775-A780-CC47-389022899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9BBD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 r="22171"/>
          <a:stretch/>
        </p:blipFill>
        <p:spPr bwMode="auto">
          <a:xfrm>
            <a:off x="-325963" y="0"/>
            <a:ext cx="53990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7743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" name="Rectangle 306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9" name="Freeform: Shape 308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1" name="Freeform: Shape 310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2" name="Google Shape;282;g1df5896f0f3_0_0"/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16933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ts val="2800"/>
            </a:pPr>
            <a:r>
              <a:rPr lang="en-US" sz="4800" kern="1200">
                <a:solidFill>
                  <a:schemeClr val="tx1"/>
                </a:solidFill>
                <a:highlight>
                  <a:srgbClr val="FFD133"/>
                </a:highlight>
                <a:latin typeface="+mj-lt"/>
                <a:ea typeface="+mj-ea"/>
                <a:cs typeface="+mj-cs"/>
                <a:sym typeface="Poppins ExtraBold"/>
              </a:rPr>
              <a:t>Obrigado</a:t>
            </a:r>
            <a:r>
              <a:rPr lang="en-US" sz="4800" kern="1200" dirty="0">
                <a:solidFill>
                  <a:schemeClr val="tx1"/>
                </a:solidFill>
                <a:highlight>
                  <a:srgbClr val="FFD133"/>
                </a:highlight>
                <a:latin typeface="+mj-lt"/>
                <a:ea typeface="+mj-ea"/>
                <a:cs typeface="+mj-cs"/>
                <a:sym typeface="Poppins ExtraBold"/>
              </a:rPr>
              <a:t>,</a:t>
            </a:r>
          </a:p>
          <a:p>
            <a:pPr marL="16933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SzPts val="2800"/>
            </a:pPr>
            <a:br>
              <a:rPr lang="en-US" sz="4800" kern="1200" dirty="0">
                <a:solidFill>
                  <a:schemeClr val="tx1"/>
                </a:solidFill>
                <a:highlight>
                  <a:srgbClr val="FFD133"/>
                </a:highlight>
                <a:latin typeface="+mj-lt"/>
                <a:ea typeface="+mj-ea"/>
                <a:cs typeface="+mj-cs"/>
                <a:sym typeface="Poppins ExtraBold"/>
              </a:rPr>
            </a:br>
            <a:r>
              <a:rPr lang="en-US" sz="4800" kern="1200" dirty="0">
                <a:solidFill>
                  <a:schemeClr val="tx1"/>
                </a:solidFill>
                <a:highlight>
                  <a:srgbClr val="FFD133"/>
                </a:highlight>
                <a:latin typeface="+mj-lt"/>
                <a:ea typeface="+mj-ea"/>
                <a:cs typeface="+mj-cs"/>
                <a:sym typeface="Poppins ExtraBold"/>
              </a:rPr>
              <a:t>Prof. </a:t>
            </a:r>
            <a:r>
              <a:rPr lang="en-US" sz="4800" kern="1200">
                <a:solidFill>
                  <a:schemeClr val="tx1"/>
                </a:solidFill>
                <a:highlight>
                  <a:srgbClr val="FFD133"/>
                </a:highlight>
                <a:latin typeface="+mj-lt"/>
                <a:ea typeface="+mj-ea"/>
                <a:cs typeface="+mj-cs"/>
                <a:sym typeface="Poppins ExtraBold"/>
              </a:rPr>
              <a:t>Fabíola</a:t>
            </a:r>
            <a:r>
              <a:rPr lang="en-US" sz="4800" kern="1200" dirty="0">
                <a:solidFill>
                  <a:schemeClr val="tx1"/>
                </a:solidFill>
                <a:highlight>
                  <a:srgbClr val="FFD133"/>
                </a:highlight>
                <a:latin typeface="+mj-lt"/>
                <a:ea typeface="+mj-ea"/>
                <a:cs typeface="+mj-cs"/>
                <a:sym typeface="Poppins ExtraBold"/>
              </a:rPr>
              <a:t>!</a:t>
            </a: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Fabíola Greve (@fabiolagreve) / X">
            <a:extLst>
              <a:ext uri="{FF2B5EF4-FFF2-40B4-BE49-F238E27FC236}">
                <a16:creationId xmlns:a16="http://schemas.microsoft.com/office/drawing/2014/main" id="{38FD3771-BA17-A948-3000-BB7C3E6E6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9BBD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6" r="-1" b="7699"/>
          <a:stretch/>
        </p:blipFill>
        <p:spPr bwMode="auto">
          <a:xfrm>
            <a:off x="5414356" y="818224"/>
            <a:ext cx="6408836" cy="507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510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6"/>
          <p:cNvSpPr/>
          <p:nvPr/>
        </p:nvSpPr>
        <p:spPr>
          <a:xfrm>
            <a:off x="5116950" y="6405358"/>
            <a:ext cx="1958100" cy="338700"/>
          </a:xfrm>
          <a:prstGeom prst="rect">
            <a:avLst/>
          </a:prstGeom>
          <a:solidFill>
            <a:srgbClr val="FFD210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 err="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www.cpqd.com.br</a:t>
            </a:r>
            <a:endParaRPr sz="1600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485" name="Google Shape;485;p36"/>
          <p:cNvGrpSpPr/>
          <p:nvPr/>
        </p:nvGrpSpPr>
        <p:grpSpPr>
          <a:xfrm>
            <a:off x="2214466" y="0"/>
            <a:ext cx="7763068" cy="4723429"/>
            <a:chOff x="2214463" y="542926"/>
            <a:chExt cx="7763068" cy="4723429"/>
          </a:xfrm>
        </p:grpSpPr>
        <p:pic>
          <p:nvPicPr>
            <p:cNvPr id="486" name="Google Shape;486;p3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14463" y="542926"/>
              <a:ext cx="7763068" cy="43667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7" name="Google Shape;487;p36"/>
            <p:cNvSpPr txBox="1"/>
            <p:nvPr/>
          </p:nvSpPr>
          <p:spPr>
            <a:xfrm>
              <a:off x="4424215" y="4804690"/>
              <a:ext cx="3343564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400">
                  <a:solidFill>
                    <a:schemeClr val="lt1"/>
                  </a:solidFill>
                  <a:latin typeface="Poppins SemiBold"/>
                  <a:ea typeface="Poppins SemiBold"/>
                  <a:cs typeface="Poppins SemiBold"/>
                  <a:sym typeface="Poppins SemiBold"/>
                </a:rPr>
                <a:t>Conecte-se ao novo</a:t>
              </a:r>
              <a:endParaRPr/>
            </a:p>
          </p:txBody>
        </p:sp>
      </p:grpSp>
      <p:sp>
        <p:nvSpPr>
          <p:cNvPr id="488" name="Google Shape;488;p36"/>
          <p:cNvSpPr txBox="1"/>
          <p:nvPr/>
        </p:nvSpPr>
        <p:spPr>
          <a:xfrm>
            <a:off x="4139250" y="4723429"/>
            <a:ext cx="3913500" cy="156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1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Fernando Marino</a:t>
            </a:r>
            <a:endParaRPr sz="21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Gerente de Soluções</a:t>
            </a:r>
            <a:endParaRPr sz="1600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Cel.: +55 19 99769-0100</a:t>
            </a:r>
            <a:endParaRPr sz="1600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600" dirty="0" err="1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fmarino@cpqd.com.br</a:t>
            </a:r>
            <a:endParaRPr sz="1600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AAAD8943-F7BA-00D7-C63A-EA555827C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8;p34">
            <a:extLst>
              <a:ext uri="{FF2B5EF4-FFF2-40B4-BE49-F238E27FC236}">
                <a16:creationId xmlns:a16="http://schemas.microsoft.com/office/drawing/2014/main" id="{2B782E37-43B3-2B89-EEAA-16A0BB787DF8}"/>
              </a:ext>
            </a:extLst>
          </p:cNvPr>
          <p:cNvSpPr/>
          <p:nvPr/>
        </p:nvSpPr>
        <p:spPr>
          <a:xfrm>
            <a:off x="0" y="-1"/>
            <a:ext cx="5098021" cy="6898767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4">
            <a:extLst>
              <a:ext uri="{FF2B5EF4-FFF2-40B4-BE49-F238E27FC236}">
                <a16:creationId xmlns:a16="http://schemas.microsoft.com/office/drawing/2014/main" id="{32E7D1D7-4BAA-A9C4-28E6-D3AF8B000051}"/>
              </a:ext>
            </a:extLst>
          </p:cNvPr>
          <p:cNvSpPr txBox="1"/>
          <p:nvPr/>
        </p:nvSpPr>
        <p:spPr>
          <a:xfrm>
            <a:off x="1040053" y="2038891"/>
            <a:ext cx="4061948" cy="3200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33" rIns="0" bIns="0" anchor="t" anchorCtr="0">
            <a:spAutoFit/>
          </a:bodyPr>
          <a:lstStyle/>
          <a:p>
            <a:pPr>
              <a:lnSpc>
                <a:spcPct val="115000"/>
              </a:lnSpc>
              <a:buSzPts val="2600"/>
            </a:pPr>
            <a:r>
              <a:rPr lang="pt-BR" sz="3467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CPQD | Histórico em Identidade Digital Descentralizada</a:t>
            </a:r>
            <a:endParaRPr sz="3467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ct val="115000"/>
              </a:lnSpc>
              <a:buSzPts val="2600"/>
            </a:pPr>
            <a:endParaRPr sz="3467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" name="Google Shape;88;p4">
            <a:extLst>
              <a:ext uri="{FF2B5EF4-FFF2-40B4-BE49-F238E27FC236}">
                <a16:creationId xmlns:a16="http://schemas.microsoft.com/office/drawing/2014/main" id="{90D14430-6069-8282-9FCB-070C27236252}"/>
              </a:ext>
            </a:extLst>
          </p:cNvPr>
          <p:cNvSpPr txBox="1"/>
          <p:nvPr/>
        </p:nvSpPr>
        <p:spPr>
          <a:xfrm>
            <a:off x="5098021" y="71726"/>
            <a:ext cx="6930400" cy="6239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57189">
              <a:lnSpc>
                <a:spcPct val="150000"/>
              </a:lnSpc>
              <a:spcBef>
                <a:spcPts val="1600"/>
              </a:spcBef>
              <a:buClr>
                <a:srgbClr val="7030A0"/>
              </a:buClr>
              <a:buSzPts val="2100"/>
              <a:buFont typeface="Arial"/>
              <a:buChar char="•"/>
            </a:pPr>
            <a:r>
              <a:rPr lang="pt-BR" sz="18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Ministério da Economia: </a:t>
            </a:r>
            <a:r>
              <a:rPr lang="pt-BR" sz="1867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Gov_ID Possibilitar acesso aos serviços de governo digital com mais segurança e menos fricção</a:t>
            </a:r>
            <a:endParaRPr sz="1867"/>
          </a:p>
          <a:p>
            <a:pPr marL="609585" indent="-457189">
              <a:lnSpc>
                <a:spcPct val="150000"/>
              </a:lnSpc>
              <a:spcBef>
                <a:spcPts val="1600"/>
              </a:spcBef>
              <a:buClr>
                <a:srgbClr val="7030A0"/>
              </a:buClr>
              <a:buSzPts val="2100"/>
              <a:buFont typeface="Arial"/>
              <a:buChar char="•"/>
            </a:pPr>
            <a:r>
              <a:rPr lang="pt-BR" sz="18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LIFT 2019</a:t>
            </a:r>
            <a:r>
              <a:rPr lang="pt-BR" sz="1867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 Desenvolvimento de Identidade digital descentralizada (Fin ID) para o setor financeiro.</a:t>
            </a:r>
            <a:endParaRPr sz="1867"/>
          </a:p>
          <a:p>
            <a:pPr marL="609585" indent="-457189">
              <a:lnSpc>
                <a:spcPct val="150000"/>
              </a:lnSpc>
              <a:spcBef>
                <a:spcPts val="1600"/>
              </a:spcBef>
              <a:buClr>
                <a:srgbClr val="7030A0"/>
              </a:buClr>
              <a:buSzPts val="2100"/>
              <a:buFont typeface="Arial"/>
              <a:buChar char="•"/>
            </a:pPr>
            <a:r>
              <a:rPr lang="pt-BR" sz="18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LIFT 2020</a:t>
            </a:r>
            <a:r>
              <a:rPr lang="pt-BR" sz="1867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: Registro de Consentimento Seguro e Identificável em Blockchain (RegConID) para o Open Banking. </a:t>
            </a:r>
            <a:endParaRPr sz="1867"/>
          </a:p>
          <a:p>
            <a:pPr marL="609585" indent="-457189">
              <a:lnSpc>
                <a:spcPct val="150000"/>
              </a:lnSpc>
              <a:spcBef>
                <a:spcPts val="1600"/>
              </a:spcBef>
              <a:buClr>
                <a:srgbClr val="7030A0"/>
              </a:buClr>
              <a:buSzPts val="2100"/>
              <a:buFont typeface="Arial"/>
              <a:buChar char="•"/>
            </a:pPr>
            <a:r>
              <a:rPr lang="pt-BR" sz="1867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LIFT 2022:  </a:t>
            </a:r>
            <a:r>
              <a:rPr lang="pt-BR" sz="1867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CPQD, ClearSale e Mercado Bitcoin desenvolveram  solução de  “Deliver X Payment – DvP” de ativos nativamente digitais, com foco em criptoativos. </a:t>
            </a:r>
            <a:endParaRPr sz="1467"/>
          </a:p>
        </p:txBody>
      </p:sp>
      <p:pic>
        <p:nvPicPr>
          <p:cNvPr id="89" name="Google Shape;89;p4">
            <a:extLst>
              <a:ext uri="{FF2B5EF4-FFF2-40B4-BE49-F238E27FC236}">
                <a16:creationId xmlns:a16="http://schemas.microsoft.com/office/drawing/2014/main" id="{869DBE6A-E2A7-E6F1-EC8E-C6768EBE0B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9453"/>
          <a:stretch/>
        </p:blipFill>
        <p:spPr>
          <a:xfrm>
            <a:off x="10773078" y="6309289"/>
            <a:ext cx="937167" cy="45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4">
            <a:extLst>
              <a:ext uri="{FF2B5EF4-FFF2-40B4-BE49-F238E27FC236}">
                <a16:creationId xmlns:a16="http://schemas.microsoft.com/office/drawing/2014/main" id="{B12B9745-39E2-169F-0530-129D1D9DCC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05226" y="6287528"/>
            <a:ext cx="1378455" cy="532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4">
            <a:extLst>
              <a:ext uri="{FF2B5EF4-FFF2-40B4-BE49-F238E27FC236}">
                <a16:creationId xmlns:a16="http://schemas.microsoft.com/office/drawing/2014/main" id="{61521200-A38E-9226-BD3E-8D52F5FDF7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70705" y="6346368"/>
            <a:ext cx="1545124" cy="47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4">
            <a:extLst>
              <a:ext uri="{FF2B5EF4-FFF2-40B4-BE49-F238E27FC236}">
                <a16:creationId xmlns:a16="http://schemas.microsoft.com/office/drawing/2014/main" id="{D496BD3F-ABE7-41CB-008D-E58C4024116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36132" y="6235510"/>
            <a:ext cx="1997267" cy="663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8;p5">
            <a:extLst>
              <a:ext uri="{FF2B5EF4-FFF2-40B4-BE49-F238E27FC236}">
                <a16:creationId xmlns:a16="http://schemas.microsoft.com/office/drawing/2014/main" id="{0DC4944E-FC71-B13F-6100-B010735DB06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3314764">
            <a:off x="-129576" y="728678"/>
            <a:ext cx="5361155" cy="5361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057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E3C09813-426F-A78F-CE51-B3848C247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8;p34">
            <a:extLst>
              <a:ext uri="{FF2B5EF4-FFF2-40B4-BE49-F238E27FC236}">
                <a16:creationId xmlns:a16="http://schemas.microsoft.com/office/drawing/2014/main" id="{7AE9FB42-3673-E61C-AD2E-5094B112ECE3}"/>
              </a:ext>
            </a:extLst>
          </p:cNvPr>
          <p:cNvSpPr/>
          <p:nvPr/>
        </p:nvSpPr>
        <p:spPr>
          <a:xfrm>
            <a:off x="0" y="-1"/>
            <a:ext cx="5098021" cy="6898767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5">
            <a:extLst>
              <a:ext uri="{FF2B5EF4-FFF2-40B4-BE49-F238E27FC236}">
                <a16:creationId xmlns:a16="http://schemas.microsoft.com/office/drawing/2014/main" id="{38F65B6F-A9E0-0805-C9D7-4FDD38B568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314764">
            <a:off x="-129576" y="828688"/>
            <a:ext cx="5361155" cy="536113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5">
            <a:extLst>
              <a:ext uri="{FF2B5EF4-FFF2-40B4-BE49-F238E27FC236}">
                <a16:creationId xmlns:a16="http://schemas.microsoft.com/office/drawing/2014/main" id="{E519C91C-559E-3F84-A6D1-2A15E435D197}"/>
              </a:ext>
            </a:extLst>
          </p:cNvPr>
          <p:cNvSpPr txBox="1"/>
          <p:nvPr/>
        </p:nvSpPr>
        <p:spPr>
          <a:xfrm>
            <a:off x="5342092" y="288989"/>
            <a:ext cx="6453200" cy="4964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57189">
              <a:lnSpc>
                <a:spcPct val="150000"/>
              </a:lnSpc>
              <a:spcBef>
                <a:spcPts val="1600"/>
              </a:spcBef>
              <a:buClr>
                <a:srgbClr val="7030A0"/>
              </a:buClr>
              <a:buSzPts val="2400"/>
              <a:buFont typeface="Arial"/>
              <a:buChar char="•"/>
            </a:pPr>
            <a:r>
              <a:rPr lang="pt-BR" sz="21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Coordenação da implantação da rede </a:t>
            </a:r>
            <a:r>
              <a:rPr lang="pt-BR" sz="21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Testnet IDD</a:t>
            </a:r>
            <a:r>
              <a:rPr lang="pt-BR" sz="21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no Brasil.</a:t>
            </a:r>
            <a:endParaRPr sz="2133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09585" indent="-457189">
              <a:lnSpc>
                <a:spcPct val="150000"/>
              </a:lnSpc>
              <a:buClr>
                <a:srgbClr val="7030A0"/>
              </a:buClr>
              <a:buSzPts val="2400"/>
              <a:buFont typeface="Arial"/>
              <a:buChar char="•"/>
            </a:pPr>
            <a:r>
              <a:rPr lang="pt-BR" sz="21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Membro do </a:t>
            </a:r>
            <a:r>
              <a:rPr lang="pt-BR" sz="21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CT-Blockchain</a:t>
            </a:r>
            <a:r>
              <a:rPr lang="pt-BR" sz="21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da </a:t>
            </a:r>
            <a:r>
              <a:rPr lang="pt-BR" sz="21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RNP.</a:t>
            </a:r>
            <a:endParaRPr sz="2133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09585" indent="-457189">
              <a:lnSpc>
                <a:spcPct val="150000"/>
              </a:lnSpc>
              <a:buClr>
                <a:srgbClr val="7030A0"/>
              </a:buClr>
              <a:buSzPts val="2400"/>
              <a:buFont typeface="Arial"/>
              <a:buChar char="•"/>
            </a:pPr>
            <a:r>
              <a:rPr lang="pt-BR" sz="21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Coordenação do grupo de </a:t>
            </a:r>
            <a:r>
              <a:rPr lang="pt-BR" sz="21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ID</a:t>
            </a:r>
            <a:r>
              <a:rPr lang="pt-BR" sz="21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da Rede Blockchain Brasil do BNDES.</a:t>
            </a:r>
            <a:endParaRPr sz="2133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09585" indent="-457189">
              <a:lnSpc>
                <a:spcPct val="150000"/>
              </a:lnSpc>
              <a:buClr>
                <a:srgbClr val="7030A0"/>
              </a:buClr>
              <a:buSzPts val="2400"/>
              <a:buFont typeface="Arial"/>
              <a:buChar char="•"/>
            </a:pPr>
            <a:r>
              <a:rPr lang="pt-BR" sz="21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Membros associados no projeto </a:t>
            </a:r>
            <a:r>
              <a:rPr lang="pt-BR" sz="21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Hyperledger da Linux Foundation.</a:t>
            </a:r>
            <a:endParaRPr sz="2133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609585" indent="-457189">
              <a:lnSpc>
                <a:spcPct val="150000"/>
              </a:lnSpc>
              <a:buClr>
                <a:srgbClr val="7030A0"/>
              </a:buClr>
              <a:buSzPts val="2400"/>
              <a:buFont typeface="Arial"/>
              <a:buChar char="•"/>
            </a:pPr>
            <a:r>
              <a:rPr lang="pt-BR" sz="2133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Nó validador da rede </a:t>
            </a:r>
            <a:r>
              <a:rPr lang="pt-BR" sz="2133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Sovrin.</a:t>
            </a:r>
            <a:endParaRPr sz="2133" b="1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380990" indent="-228594">
              <a:lnSpc>
                <a:spcPct val="150000"/>
              </a:lnSpc>
              <a:spcBef>
                <a:spcPts val="1600"/>
              </a:spcBef>
              <a:buClr>
                <a:srgbClr val="7030A0"/>
              </a:buClr>
              <a:buSzPts val="1800"/>
            </a:pPr>
            <a:endParaRPr sz="1600"/>
          </a:p>
        </p:txBody>
      </p:sp>
      <p:pic>
        <p:nvPicPr>
          <p:cNvPr id="100" name="Google Shape;100;p5">
            <a:extLst>
              <a:ext uri="{FF2B5EF4-FFF2-40B4-BE49-F238E27FC236}">
                <a16:creationId xmlns:a16="http://schemas.microsoft.com/office/drawing/2014/main" id="{8FF21BA0-AB8C-46D8-2633-664E9DCD2B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05524" y="5161576"/>
            <a:ext cx="1265651" cy="535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5">
            <a:extLst>
              <a:ext uri="{FF2B5EF4-FFF2-40B4-BE49-F238E27FC236}">
                <a16:creationId xmlns:a16="http://schemas.microsoft.com/office/drawing/2014/main" id="{90B8CC50-8401-869B-6B0E-8182B1D45E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02112" y="5281818"/>
            <a:ext cx="1502653" cy="28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5">
            <a:extLst>
              <a:ext uri="{FF2B5EF4-FFF2-40B4-BE49-F238E27FC236}">
                <a16:creationId xmlns:a16="http://schemas.microsoft.com/office/drawing/2014/main" id="{BB553988-6627-F365-61F3-503373C069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32888" y="5119024"/>
            <a:ext cx="1677381" cy="495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5">
            <a:extLst>
              <a:ext uri="{FF2B5EF4-FFF2-40B4-BE49-F238E27FC236}">
                <a16:creationId xmlns:a16="http://schemas.microsoft.com/office/drawing/2014/main" id="{658BBF60-FE6C-AEB1-C3D9-5A03325B671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40528" y="5760638"/>
            <a:ext cx="2840737" cy="753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">
            <a:extLst>
              <a:ext uri="{FF2B5EF4-FFF2-40B4-BE49-F238E27FC236}">
                <a16:creationId xmlns:a16="http://schemas.microsoft.com/office/drawing/2014/main" id="{427EA997-28B6-3354-6BBB-BC26F240D1B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34388" y="5828884"/>
            <a:ext cx="2074381" cy="75359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5">
            <a:extLst>
              <a:ext uri="{FF2B5EF4-FFF2-40B4-BE49-F238E27FC236}">
                <a16:creationId xmlns:a16="http://schemas.microsoft.com/office/drawing/2014/main" id="{9CB01E91-741E-6896-FCD1-7CF7083B5A80}"/>
              </a:ext>
            </a:extLst>
          </p:cNvPr>
          <p:cNvSpPr txBox="1"/>
          <p:nvPr/>
        </p:nvSpPr>
        <p:spPr>
          <a:xfrm>
            <a:off x="1040053" y="2138905"/>
            <a:ext cx="4061948" cy="3200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33" rIns="0" bIns="0" anchor="t" anchorCtr="0">
            <a:spAutoFit/>
          </a:bodyPr>
          <a:lstStyle/>
          <a:p>
            <a:pPr>
              <a:lnSpc>
                <a:spcPct val="115000"/>
              </a:lnSpc>
              <a:buSzPts val="2600"/>
            </a:pPr>
            <a:r>
              <a:rPr lang="pt-BR" sz="3467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CPQD | Histórico em Identidade Digital Descentralizada</a:t>
            </a:r>
            <a:endParaRPr sz="3467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ct val="115000"/>
              </a:lnSpc>
              <a:buSzPts val="2600"/>
            </a:pPr>
            <a:endParaRPr sz="3467" b="1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417795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4763" y="1223325"/>
            <a:ext cx="5310775" cy="531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1196225" y="3337675"/>
            <a:ext cx="9799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6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A Identidade antes da Internet</a:t>
            </a:r>
            <a:endParaRPr sz="46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6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4850" y="1430838"/>
            <a:ext cx="2391025" cy="2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7150" y="1454896"/>
            <a:ext cx="1595475" cy="105786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279587" y="133554"/>
            <a:ext cx="6617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2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Credenciais pessoais</a:t>
            </a: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279587" y="622468"/>
            <a:ext cx="713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6"/>
          <p:cNvGrpSpPr/>
          <p:nvPr/>
        </p:nvGrpSpPr>
        <p:grpSpPr>
          <a:xfrm>
            <a:off x="2575518" y="1796275"/>
            <a:ext cx="1826317" cy="1166775"/>
            <a:chOff x="1005275" y="1725350"/>
            <a:chExt cx="1731106" cy="1166775"/>
          </a:xfrm>
        </p:grpSpPr>
        <p:pic>
          <p:nvPicPr>
            <p:cNvPr id="116" name="Google Shape;116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05275" y="1725350"/>
              <a:ext cx="1731106" cy="1166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208131" y="2165750"/>
              <a:ext cx="429520" cy="5727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8" name="Google Shape;118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88825" y="5208750"/>
            <a:ext cx="1485200" cy="148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41599" y="1665300"/>
            <a:ext cx="1084841" cy="16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56591" y="2767111"/>
            <a:ext cx="1692483" cy="100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64425" y="3180849"/>
            <a:ext cx="1679076" cy="106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87900" y="3636087"/>
            <a:ext cx="1783901" cy="1114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22638" y="4137900"/>
            <a:ext cx="1595485" cy="111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616226" y="4787055"/>
            <a:ext cx="1783901" cy="922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1528057">
            <a:off x="5282950" y="4542787"/>
            <a:ext cx="1066375" cy="10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9656716">
            <a:off x="8296787" y="3030300"/>
            <a:ext cx="1066375" cy="106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781010" y="5124214"/>
            <a:ext cx="1679054" cy="100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/>
          <p:nvPr/>
        </p:nvSpPr>
        <p:spPr>
          <a:xfrm>
            <a:off x="259325" y="3557675"/>
            <a:ext cx="2866800" cy="26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Char char="●"/>
            </a:pPr>
            <a: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Variedade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Char char="●"/>
            </a:pPr>
            <a: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Contexto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Char char="●"/>
            </a:pPr>
            <a: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Tecnologia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Char char="●"/>
            </a:pPr>
            <a: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Reuso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Char char="●"/>
            </a:pPr>
            <a: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Pluralidade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Char char="●"/>
            </a:pPr>
            <a: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Credibilidade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Char char="●"/>
            </a:pPr>
            <a: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Controle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"/>
              <a:buChar char="●"/>
            </a:pPr>
            <a:r>
              <a:rPr lang="pt-BR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Privacidade</a:t>
            </a:r>
            <a:endParaRPr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/>
          <p:nvPr/>
        </p:nvSpPr>
        <p:spPr>
          <a:xfrm>
            <a:off x="0" y="0"/>
            <a:ext cx="12180300" cy="1114800"/>
          </a:xfrm>
          <a:prstGeom prst="rect">
            <a:avLst/>
          </a:prstGeom>
          <a:solidFill>
            <a:srgbClr val="9BBC17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279587" y="133554"/>
            <a:ext cx="66171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O triângulo da confiança</a:t>
            </a: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135" name="Google Shape;135;p17"/>
          <p:cNvSpPr txBox="1"/>
          <p:nvPr/>
        </p:nvSpPr>
        <p:spPr>
          <a:xfrm>
            <a:off x="279587" y="622468"/>
            <a:ext cx="71382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pic>
        <p:nvPicPr>
          <p:cNvPr id="136" name="Google Shape;13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060" y="114558"/>
            <a:ext cx="919690" cy="9184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p17"/>
          <p:cNvCxnSpPr/>
          <p:nvPr/>
        </p:nvCxnSpPr>
        <p:spPr>
          <a:xfrm rot="10800000" flipH="1">
            <a:off x="3431224" y="2395782"/>
            <a:ext cx="1305000" cy="9372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38" name="Google Shape;138;p17"/>
          <p:cNvCxnSpPr/>
          <p:nvPr/>
        </p:nvCxnSpPr>
        <p:spPr>
          <a:xfrm>
            <a:off x="6413375" y="2395783"/>
            <a:ext cx="1056900" cy="9774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39" name="Google Shape;139;p17"/>
          <p:cNvCxnSpPr/>
          <p:nvPr/>
        </p:nvCxnSpPr>
        <p:spPr>
          <a:xfrm flipH="1">
            <a:off x="3554589" y="4024253"/>
            <a:ext cx="3789900" cy="4800"/>
          </a:xfrm>
          <a:prstGeom prst="straightConnector1">
            <a:avLst/>
          </a:prstGeom>
          <a:noFill/>
          <a:ln w="38100" cap="flat" cmpd="sng">
            <a:solidFill>
              <a:srgbClr val="595959"/>
            </a:solidFill>
            <a:prstDash val="dash"/>
            <a:round/>
            <a:headEnd type="none" w="med" len="med"/>
            <a:tailEnd type="stealth" w="med" len="med"/>
          </a:ln>
        </p:spPr>
      </p:cxnSp>
      <p:sp>
        <p:nvSpPr>
          <p:cNvPr id="140" name="Google Shape;140;p17"/>
          <p:cNvSpPr txBox="1"/>
          <p:nvPr/>
        </p:nvSpPr>
        <p:spPr>
          <a:xfrm>
            <a:off x="4920944" y="3477862"/>
            <a:ext cx="14925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/>
              <a:t>Confiança</a:t>
            </a:r>
            <a:endParaRPr sz="1900" b="1"/>
          </a:p>
        </p:txBody>
      </p:sp>
      <p:grpSp>
        <p:nvGrpSpPr>
          <p:cNvPr id="141" name="Google Shape;141;p17"/>
          <p:cNvGrpSpPr/>
          <p:nvPr/>
        </p:nvGrpSpPr>
        <p:grpSpPr>
          <a:xfrm>
            <a:off x="3431295" y="4524928"/>
            <a:ext cx="8212058" cy="2319434"/>
            <a:chOff x="2509800" y="3406325"/>
            <a:chExt cx="6508725" cy="1690550"/>
          </a:xfrm>
        </p:grpSpPr>
        <p:sp>
          <p:nvSpPr>
            <p:cNvPr id="142" name="Google Shape;142;p17"/>
            <p:cNvSpPr/>
            <p:nvPr/>
          </p:nvSpPr>
          <p:spPr>
            <a:xfrm>
              <a:off x="3672950" y="3970325"/>
              <a:ext cx="1044300" cy="9663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0" tIns="91425" rIns="0" bIns="914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>
                  <a:solidFill>
                    <a:srgbClr val="FFFFFF"/>
                  </a:solidFill>
                </a:rPr>
                <a:t>Autoridade</a:t>
              </a:r>
              <a:endParaRPr sz="1800" b="1">
                <a:solidFill>
                  <a:srgbClr val="FFFFFF"/>
                </a:solidFill>
              </a:endParaRPr>
            </a:p>
          </p:txBody>
        </p:sp>
        <p:cxnSp>
          <p:nvCxnSpPr>
            <p:cNvPr id="143" name="Google Shape;143;p17"/>
            <p:cNvCxnSpPr/>
            <p:nvPr/>
          </p:nvCxnSpPr>
          <p:spPr>
            <a:xfrm flipH="1">
              <a:off x="4893000" y="3440450"/>
              <a:ext cx="927300" cy="673500"/>
            </a:xfrm>
            <a:prstGeom prst="straightConnector1">
              <a:avLst/>
            </a:prstGeom>
            <a:noFill/>
            <a:ln w="38100" cap="flat" cmpd="sng">
              <a:solidFill>
                <a:srgbClr val="595959"/>
              </a:solidFill>
              <a:prstDash val="dash"/>
              <a:round/>
              <a:headEnd type="none" w="med" len="med"/>
              <a:tailEnd type="stealth" w="med" len="med"/>
            </a:ln>
          </p:spPr>
        </p:cxnSp>
        <p:cxnSp>
          <p:nvCxnSpPr>
            <p:cNvPr id="144" name="Google Shape;144;p17"/>
            <p:cNvCxnSpPr/>
            <p:nvPr/>
          </p:nvCxnSpPr>
          <p:spPr>
            <a:xfrm rot="10800000">
              <a:off x="2509800" y="3406325"/>
              <a:ext cx="1011600" cy="710400"/>
            </a:xfrm>
            <a:prstGeom prst="straightConnector1">
              <a:avLst/>
            </a:prstGeom>
            <a:noFill/>
            <a:ln w="38100" cap="flat" cmpd="sng">
              <a:solidFill>
                <a:srgbClr val="595959"/>
              </a:solidFill>
              <a:prstDash val="dash"/>
              <a:round/>
              <a:headEnd type="none" w="med" len="med"/>
              <a:tailEnd type="stealth" w="med" len="med"/>
            </a:ln>
          </p:spPr>
        </p:cxnSp>
        <p:pic>
          <p:nvPicPr>
            <p:cNvPr id="145" name="Google Shape;145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191892" y="3810075"/>
              <a:ext cx="1314400" cy="1286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0800000">
              <a:off x="5089450" y="4186600"/>
              <a:ext cx="1801075" cy="533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" name="Google Shape;147;p17"/>
            <p:cNvSpPr txBox="1"/>
            <p:nvPr/>
          </p:nvSpPr>
          <p:spPr>
            <a:xfrm>
              <a:off x="6841725" y="3634925"/>
              <a:ext cx="2176800" cy="34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/>
                <a:t>Estrutura de governança</a:t>
              </a:r>
              <a:endParaRPr/>
            </a:p>
          </p:txBody>
        </p:sp>
      </p:grpSp>
      <p:grpSp>
        <p:nvGrpSpPr>
          <p:cNvPr id="148" name="Google Shape;148;p17"/>
          <p:cNvGrpSpPr/>
          <p:nvPr/>
        </p:nvGrpSpPr>
        <p:grpSpPr>
          <a:xfrm>
            <a:off x="3263408" y="2333244"/>
            <a:ext cx="757532" cy="472544"/>
            <a:chOff x="1005275" y="1725350"/>
            <a:chExt cx="1731106" cy="1166775"/>
          </a:xfrm>
        </p:grpSpPr>
        <p:pic>
          <p:nvPicPr>
            <p:cNvPr id="149" name="Google Shape;149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05275" y="1725350"/>
              <a:ext cx="1731106" cy="1166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208131" y="2165750"/>
              <a:ext cx="429520" cy="5727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1" name="Google Shape;151;p17"/>
          <p:cNvGrpSpPr/>
          <p:nvPr/>
        </p:nvGrpSpPr>
        <p:grpSpPr>
          <a:xfrm>
            <a:off x="6997208" y="2333244"/>
            <a:ext cx="757532" cy="472544"/>
            <a:chOff x="1005275" y="1725350"/>
            <a:chExt cx="1731106" cy="1166775"/>
          </a:xfrm>
        </p:grpSpPr>
        <p:pic>
          <p:nvPicPr>
            <p:cNvPr id="152" name="Google Shape;152;p1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05275" y="1725350"/>
              <a:ext cx="1731106" cy="1166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208131" y="2165750"/>
              <a:ext cx="429520" cy="5727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4" name="Google Shape;154;p17"/>
          <p:cNvSpPr/>
          <p:nvPr/>
        </p:nvSpPr>
        <p:spPr>
          <a:xfrm>
            <a:off x="2103375" y="3306113"/>
            <a:ext cx="1276500" cy="1276500"/>
          </a:xfrm>
          <a:prstGeom prst="ellipse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7"/>
          <p:cNvSpPr txBox="1"/>
          <p:nvPr/>
        </p:nvSpPr>
        <p:spPr>
          <a:xfrm>
            <a:off x="113900" y="3736325"/>
            <a:ext cx="1938600" cy="416100"/>
          </a:xfrm>
          <a:prstGeom prst="rect">
            <a:avLst/>
          </a:prstGeom>
          <a:solidFill>
            <a:srgbClr val="FFFFFF">
              <a:alpha val="5461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latin typeface="Montserrat"/>
                <a:ea typeface="Montserrat"/>
                <a:cs typeface="Montserrat"/>
                <a:sym typeface="Montserrat"/>
              </a:rPr>
              <a:t>EMISSOR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6" name="Google Shape;156;p17" descr="Screen Shot 2016-11-28 at 11.55.19.png"/>
          <p:cNvPicPr preferRelativeResize="0"/>
          <p:nvPr/>
        </p:nvPicPr>
        <p:blipFill rotWithShape="1">
          <a:blip r:embed="rId8">
            <a:alphaModFix/>
          </a:blip>
          <a:srcRect l="12736" r="6858"/>
          <a:stretch/>
        </p:blipFill>
        <p:spPr>
          <a:xfrm>
            <a:off x="2375600" y="3549238"/>
            <a:ext cx="732025" cy="6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7"/>
          <p:cNvSpPr/>
          <p:nvPr/>
        </p:nvSpPr>
        <p:spPr>
          <a:xfrm>
            <a:off x="7589775" y="3306113"/>
            <a:ext cx="1276500" cy="1276500"/>
          </a:xfrm>
          <a:prstGeom prst="ellipse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7"/>
          <p:cNvSpPr txBox="1"/>
          <p:nvPr/>
        </p:nvSpPr>
        <p:spPr>
          <a:xfrm>
            <a:off x="8993325" y="3736325"/>
            <a:ext cx="2590800" cy="416100"/>
          </a:xfrm>
          <a:prstGeom prst="rect">
            <a:avLst/>
          </a:prstGeom>
          <a:solidFill>
            <a:srgbClr val="FFFFFF">
              <a:alpha val="5461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latin typeface="Montserrat"/>
                <a:ea typeface="Montserrat"/>
                <a:cs typeface="Montserrat"/>
                <a:sym typeface="Montserrat"/>
              </a:rPr>
              <a:t>VERIFICADOR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9" name="Google Shape;159;p17" descr="Screen Shot 2016-11-28 at 11.55.11.png"/>
          <p:cNvPicPr preferRelativeResize="0"/>
          <p:nvPr/>
        </p:nvPicPr>
        <p:blipFill rotWithShape="1">
          <a:blip r:embed="rId9">
            <a:alphaModFix/>
          </a:blip>
          <a:srcRect l="7540" r="10324" b="6437"/>
          <a:stretch/>
        </p:blipFill>
        <p:spPr>
          <a:xfrm>
            <a:off x="7884650" y="3549251"/>
            <a:ext cx="686750" cy="6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21775" y="1461607"/>
            <a:ext cx="1078500" cy="115554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7"/>
          <p:cNvSpPr/>
          <p:nvPr/>
        </p:nvSpPr>
        <p:spPr>
          <a:xfrm>
            <a:off x="4922775" y="1401113"/>
            <a:ext cx="1276500" cy="1276500"/>
          </a:xfrm>
          <a:prstGeom prst="ellipse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"/>
          <p:cNvSpPr txBox="1"/>
          <p:nvPr/>
        </p:nvSpPr>
        <p:spPr>
          <a:xfrm>
            <a:off x="2765700" y="1733638"/>
            <a:ext cx="2104800" cy="416100"/>
          </a:xfrm>
          <a:prstGeom prst="rect">
            <a:avLst/>
          </a:prstGeom>
          <a:solidFill>
            <a:srgbClr val="FFFFFF">
              <a:alpha val="54619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latin typeface="Montserrat"/>
                <a:ea typeface="Montserrat"/>
                <a:cs typeface="Montserrat"/>
                <a:sym typeface="Montserrat"/>
              </a:rPr>
              <a:t>PORTADOR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1632</Words>
  <Application>Microsoft Macintosh PowerPoint</Application>
  <PresentationFormat>Widescreen</PresentationFormat>
  <Paragraphs>306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Calibri</vt:lpstr>
      <vt:lpstr>Poppins Light</vt:lpstr>
      <vt:lpstr>Poppins ExtraBold</vt:lpstr>
      <vt:lpstr>Poppins Medium</vt:lpstr>
      <vt:lpstr>Poppins</vt:lpstr>
      <vt:lpstr>Montserrat</vt:lpstr>
      <vt:lpstr>Poppins Black</vt:lpstr>
      <vt:lpstr>Arial</vt:lpstr>
      <vt:lpstr>Poppins SemiBold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Fernando Cezar Herédia Marino</cp:lastModifiedBy>
  <cp:revision>5</cp:revision>
  <dcterms:modified xsi:type="dcterms:W3CDTF">2024-05-20T10:07:07Z</dcterms:modified>
</cp:coreProperties>
</file>