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  <p:sldMasterId id="2147483656" r:id="rId2"/>
    <p:sldMasterId id="2147483657" r:id="rId3"/>
  </p:sldMasterIdLst>
  <p:notesMasterIdLst>
    <p:notesMasterId r:id="rId4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</p:sldIdLst>
  <p:sldSz cx="9144000" cy="5143500" type="screen16x9"/>
  <p:notesSz cx="6858000" cy="9144000"/>
  <p:embeddedFontLst>
    <p:embeddedFont>
      <p:font typeface="Barlow" panose="020B060402020202020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Lato" panose="020B060402020202020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de0eed5f23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2de0eed5f2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e0eed5f23_1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de0eed5f23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e0eed5f23_1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2de0eed5f23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de0eed5f23_1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2de0eed5f23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de0eed5f23_1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2de0eed5f23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de0eed5f23_1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de0eed5f23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de0eed5f23_1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2de0eed5f23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de0eed5f23_1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2de0eed5f23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de0eed5f23_1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2de0eed5f23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de0eed5f23_1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2de0eed5f23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de0eed5f23_1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2de0eed5f23_1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de0eed5f23_1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2de0eed5f23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e0eed5f23_1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de0eed5f23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de0eed5f23_1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de0eed5f23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de0eed5f23_1_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2de0eed5f23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de0eed5f23_1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2de0eed5f23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de0eed5f23_1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2de0eed5f23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de0eed5f23_1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2de0eed5f23_1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e0eed5f23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2de0eed5f23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de0eed5f23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2de0eed5f2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de0eed5f23_1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2de0eed5f2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de0eed5f23_1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2de0eed5f23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de0eed5f23_1_2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2de0eed5f23_1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0302c622b1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0302c622b1_0_3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0302c622b1_0_3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0302c622b1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0302c622b1_0_3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20302c622b1_0_3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0302c622b1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0302c622b1_0_4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20302c622b1_0_4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0302c622b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0302c622b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0302c622b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0302c622b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0302c622b1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0302c622b1_0_3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20302c622b1_0_3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0302c622b1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0302c622b1_0_3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20302c622b1_0_3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de0eed5f23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2de0eed5f2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0302c622b1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0302c622b1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0302c622b1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0302c622b1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0302c622b1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0302c622b1_0_3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20302c622b1_0_3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0302c622b1_0_3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20302c622b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e0eed5f23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2de0eed5f2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de0eed5f23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2de0eed5f23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de0eed5f23_1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de0eed5f23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CAPA">
  <p:cSld name="WRNP25_CAP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5212862" y="1943030"/>
            <a:ext cx="3344982" cy="75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rlow"/>
              <a:buNone/>
              <a:defRPr sz="2200" b="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225332" y="3518168"/>
            <a:ext cx="3332514" cy="60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5212861" y="4414322"/>
            <a:ext cx="3344983" cy="3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2COLUNAS">
  <p:cSld name="WRNP25_MIOLO_2COLUNA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1COLUNA+IMG">
  <p:cSld name="WRNP25_MIOLO_1COLUNA+IMG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2266462" y="1808593"/>
            <a:ext cx="3110523" cy="303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>
            <a:spLocks noGrp="1"/>
          </p:cNvSpPr>
          <p:nvPr>
            <p:ph type="pic" idx="3"/>
          </p:nvPr>
        </p:nvSpPr>
        <p:spPr>
          <a:xfrm>
            <a:off x="5791200" y="1828800"/>
            <a:ext cx="2986088" cy="30400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MIOLO_IMG">
  <p:cSld name="WRNP25_MIOLO_IMG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>
            <a:spLocks noGrp="1"/>
          </p:cNvSpPr>
          <p:nvPr>
            <p:ph type="pic" idx="2"/>
          </p:nvPr>
        </p:nvSpPr>
        <p:spPr>
          <a:xfrm>
            <a:off x="2266461" y="1828800"/>
            <a:ext cx="6510827" cy="30400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1" name="Google Shape;41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RNP25_ENCERRAMENTO" type="title">
  <p:cSld name="TITL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ctrTitle"/>
          </p:nvPr>
        </p:nvSpPr>
        <p:spPr>
          <a:xfrm>
            <a:off x="5642708" y="2008064"/>
            <a:ext cx="3243314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  <a:defRPr sz="20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5642706" y="2579565"/>
            <a:ext cx="3243313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0"/>
            <a:ext cx="9144573" cy="514317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0"/>
            <a:ext cx="9144573" cy="514317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0"/>
            <a:ext cx="9144573" cy="514317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41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74.pn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11" Type="http://schemas.openxmlformats.org/officeDocument/2006/relationships/image" Target="../media/image78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0.png"/><Relationship Id="rId10" Type="http://schemas.openxmlformats.org/officeDocument/2006/relationships/image" Target="../media/image78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94.png"/><Relationship Id="rId5" Type="http://schemas.openxmlformats.org/officeDocument/2006/relationships/image" Target="../media/image19.png"/><Relationship Id="rId10" Type="http://schemas.openxmlformats.org/officeDocument/2006/relationships/image" Target="../media/image24.gif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ctrTitle"/>
          </p:nvPr>
        </p:nvSpPr>
        <p:spPr>
          <a:xfrm>
            <a:off x="4572001" y="2212946"/>
            <a:ext cx="4077356" cy="71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2300"/>
              <a:buFont typeface="Barlow"/>
              <a:buNone/>
            </a:pPr>
            <a:r>
              <a:rPr lang="pt-BR" sz="2300">
                <a:solidFill>
                  <a:srgbClr val="001EFF"/>
                </a:solidFill>
              </a:rPr>
              <a:t>Projeto TV 3.0</a:t>
            </a:r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ubTitle" idx="1"/>
          </p:nvPr>
        </p:nvSpPr>
        <p:spPr>
          <a:xfrm>
            <a:off x="3329350" y="3644225"/>
            <a:ext cx="53199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pt-BR"/>
              <a:t>Débora C. Muchaluat-Saade / Marcelo F. Moreno</a:t>
            </a: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3626350" y="4078725"/>
            <a:ext cx="50229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/>
              <a:t>Univ. Fed. Fluminense (UFF) / Univ. Fed. de Juiz de Fora (UFJF)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325" y="64925"/>
            <a:ext cx="6905201" cy="501367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5369125" y="4486025"/>
            <a:ext cx="36264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ROUTE/DASH: Multiprogramação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325" y="654800"/>
            <a:ext cx="7092372" cy="431845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5369125" y="4486025"/>
            <a:ext cx="36264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ROUTE/DASH: Sincronismo </a:t>
            </a:r>
            <a:br>
              <a:rPr lang="pt-BR"/>
            </a:br>
            <a:r>
              <a:rPr lang="pt-BR"/>
              <a:t>Broadcast-Broadband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body" idx="1"/>
          </p:nvPr>
        </p:nvSpPr>
        <p:spPr>
          <a:xfrm>
            <a:off x="5369125" y="4486025"/>
            <a:ext cx="36264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ROUTE/DASH: Handoff </a:t>
            </a:r>
            <a:br>
              <a:rPr lang="pt-BR"/>
            </a:br>
            <a:r>
              <a:rPr lang="pt-BR"/>
              <a:t>Broadcast-Broadband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endParaRPr/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200" y="191475"/>
            <a:ext cx="7171702" cy="37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162" y="3675650"/>
            <a:ext cx="1797274" cy="116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body" idx="1"/>
          </p:nvPr>
        </p:nvSpPr>
        <p:spPr>
          <a:xfrm>
            <a:off x="5369125" y="4486025"/>
            <a:ext cx="36264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ROUTE/DASH: Scalable </a:t>
            </a:r>
            <a:br>
              <a:rPr lang="pt-BR"/>
            </a:br>
            <a:r>
              <a:rPr lang="pt-BR"/>
              <a:t>Video Coding over Broadcast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endParaRPr/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775" y="222750"/>
            <a:ext cx="7153352" cy="431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Camadas de Codificação de Áudio e de Vídeo</a:t>
            </a:r>
            <a:endParaRPr/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4000" y="1807321"/>
            <a:ext cx="3705225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9225" y="1807324"/>
            <a:ext cx="2529928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>
            <a:spLocks noGrp="1"/>
          </p:cNvSpPr>
          <p:nvPr>
            <p:ph type="body" idx="1"/>
          </p:nvPr>
        </p:nvSpPr>
        <p:spPr>
          <a:xfrm>
            <a:off x="2872100" y="4112825"/>
            <a:ext cx="52989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/>
              <a:t>Conteúdo Audiovisual Imersivo e Personalizável, incluindo acessibilidade</a:t>
            </a:r>
            <a:endParaRPr/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7388" y="1208900"/>
            <a:ext cx="1758450" cy="5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5050" y="1076475"/>
            <a:ext cx="1238250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Ginga (Perfil D) com avanços de P&amp;D</a:t>
            </a:r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body" idx="2"/>
          </p:nvPr>
        </p:nvSpPr>
        <p:spPr>
          <a:xfrm>
            <a:off x="2266450" y="1808600"/>
            <a:ext cx="61668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Novo paradigma de TV orientada a aplicativos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Identificação de múltiplos usuários e personalização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Experiências imersivas</a:t>
            </a:r>
            <a:endParaRPr/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Efeitos Sensoriais</a:t>
            </a:r>
            <a:endParaRPr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Interação multimodal</a:t>
            </a:r>
            <a:endParaRPr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Interação multiusuário</a:t>
            </a:r>
            <a:endParaRPr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Conteúdos VR 360 interativos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Acessibilidade avançada e entrega a dispositivos pessoais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/>
          </a:p>
        </p:txBody>
      </p:sp>
      <p:pic>
        <p:nvPicPr>
          <p:cNvPr id="185" name="Google Shape;185;p2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047" y="3683750"/>
            <a:ext cx="1530251" cy="5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TV Orientada a Aplicativos</a:t>
            </a:r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body" idx="2"/>
          </p:nvPr>
        </p:nvSpPr>
        <p:spPr>
          <a:xfrm>
            <a:off x="2266450" y="1808600"/>
            <a:ext cx="61668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Uma mudança de paradigma, em que o ponto de entrada para o </a:t>
            </a:r>
            <a:r>
              <a:rPr lang="pt-BR" b="1"/>
              <a:t>consumo de conteúdo de TV muda da seleção de canal para a seleção do aplicativo de uma emissora</a:t>
            </a:r>
            <a:r>
              <a:rPr lang="pt-BR"/>
              <a:t>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Potencial de </a:t>
            </a:r>
            <a:r>
              <a:rPr lang="pt-BR" b="1"/>
              <a:t>ocultar o conceito tradicional de canais</a:t>
            </a:r>
            <a:r>
              <a:rPr lang="pt-BR"/>
              <a:t> de TV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Apps controlam </a:t>
            </a:r>
            <a:r>
              <a:rPr lang="pt-BR" b="1"/>
              <a:t>todo o conteúdo audiovisual</a:t>
            </a:r>
            <a:r>
              <a:rPr lang="pt-BR"/>
              <a:t>, de </a:t>
            </a:r>
            <a:r>
              <a:rPr lang="pt-BR" b="1"/>
              <a:t>várias origens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/>
              <a:t>Forma de </a:t>
            </a:r>
            <a:r>
              <a:rPr lang="pt-BR" b="1"/>
              <a:t>entrega de conteúdo torna-se transparente</a:t>
            </a:r>
            <a:r>
              <a:rPr lang="pt-BR"/>
              <a:t> ao telespectador, facilitando o cenário de transição e a integração com serviços OTT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TV Orientada a Aplicativos</a:t>
            </a:r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body" idx="2"/>
          </p:nvPr>
        </p:nvSpPr>
        <p:spPr>
          <a:xfrm>
            <a:off x="2266450" y="1808600"/>
            <a:ext cx="61668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 b="1"/>
              <a:t>Perfis de telespectador como um recurso inerente</a:t>
            </a:r>
            <a:r>
              <a:rPr lang="pt-BR"/>
              <a:t>, dados acessíveis apenas com o devido </a:t>
            </a:r>
            <a:r>
              <a:rPr lang="pt-BR" b="1"/>
              <a:t>consentimento, </a:t>
            </a:r>
            <a:r>
              <a:rPr lang="pt-BR"/>
              <a:t>aspecto crucial para proporcionar </a:t>
            </a:r>
            <a:r>
              <a:rPr lang="pt-BR" b="1"/>
              <a:t>experiências de TV personalizadas </a:t>
            </a:r>
            <a:r>
              <a:rPr lang="pt-BR"/>
              <a:t>e imersivas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TV Orientada a Aplicativos</a:t>
            </a:r>
            <a:endParaRPr/>
          </a:p>
        </p:txBody>
      </p:sp>
      <p:pic>
        <p:nvPicPr>
          <p:cNvPr id="206" name="Google Shape;2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800" y="1641230"/>
            <a:ext cx="5847607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TV Orientada a Aplicativos</a:t>
            </a:r>
            <a:endParaRPr/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800" y="1641230"/>
            <a:ext cx="5847607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O Projeto TV 3.0</a:t>
            </a:r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A Iniciativa</a:t>
            </a:r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2"/>
          </p:nvPr>
        </p:nvSpPr>
        <p:spPr>
          <a:xfrm>
            <a:off x="2266450" y="1808600"/>
            <a:ext cx="6166800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/>
              <a:t>Definição da próxima geração de TV Digital Terrestre, a TV aberta gratuita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/>
              <a:t>Especificação disruptiva, dado um novo conjunto de requisitos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/>
              <a:t>Requisitos guiados pelas:</a:t>
            </a:r>
            <a:endParaRPr/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Mudanças nos hábitos de consumo</a:t>
            </a:r>
            <a:endParaRPr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A atual diversidade de serviços de TV</a:t>
            </a:r>
            <a:endParaRPr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Maior integração com serviços Internet</a:t>
            </a:r>
            <a:endParaRPr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Personalização</a:t>
            </a:r>
            <a:endParaRPr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/>
              <a:t>Possibilidades em experiências mais imersivas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/>
          </a:p>
        </p:txBody>
      </p:sp>
      <p:pic>
        <p:nvPicPr>
          <p:cNvPr id="65" name="Google Shape;65;p1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850" y="3038800"/>
            <a:ext cx="1764825" cy="5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888" y="3658450"/>
            <a:ext cx="1698750" cy="6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19" name="Google Shape;219;p30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TV Orientada a Aplicativos</a:t>
            </a:r>
            <a:endParaRPr/>
          </a:p>
        </p:txBody>
      </p:sp>
      <p:pic>
        <p:nvPicPr>
          <p:cNvPr id="220" name="Google Shape;22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800" y="1641215"/>
            <a:ext cx="5847607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26" name="Google Shape;226;p31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TV Orientada a Aplicativos</a:t>
            </a:r>
            <a:endParaRPr/>
          </a:p>
        </p:txBody>
      </p:sp>
      <p:pic>
        <p:nvPicPr>
          <p:cNvPr id="227" name="Google Shape;22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063" y="1647088"/>
            <a:ext cx="5863077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33" name="Google Shape;233;p32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TV Orientada a Aplicativos</a:t>
            </a:r>
            <a:endParaRPr/>
          </a:p>
        </p:txBody>
      </p:sp>
      <p:pic>
        <p:nvPicPr>
          <p:cNvPr id="234" name="Google Shape;2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800" y="1654924"/>
            <a:ext cx="5847607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40" name="Google Shape;240;p33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TV Orientada a Aplicativos</a:t>
            </a:r>
            <a:endParaRPr/>
          </a:p>
        </p:txBody>
      </p:sp>
      <p:pic>
        <p:nvPicPr>
          <p:cNvPr id="241" name="Google Shape;24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800" y="1662734"/>
            <a:ext cx="5847607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TV Orientada a Aplicativos</a:t>
            </a:r>
            <a:endParaRPr/>
          </a:p>
        </p:txBody>
      </p:sp>
      <p:pic>
        <p:nvPicPr>
          <p:cNvPr id="248" name="Google Shape;24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800" y="1670538"/>
            <a:ext cx="5847607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54" name="Google Shape;254;p35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TV Orientada a Aplicativos</a:t>
            </a:r>
            <a:endParaRPr/>
          </a:p>
        </p:txBody>
      </p:sp>
      <p:pic>
        <p:nvPicPr>
          <p:cNvPr id="255" name="Google Shape;2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800" y="1670518"/>
            <a:ext cx="5847607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TV Orientada a Aplicativos</a:t>
            </a:r>
            <a:endParaRPr/>
          </a:p>
        </p:txBody>
      </p:sp>
      <p:pic>
        <p:nvPicPr>
          <p:cNvPr id="262" name="Google Shape;2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050" y="1670538"/>
            <a:ext cx="5863077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Acessibilidade na Tela da TV</a:t>
            </a:r>
            <a:endParaRPr/>
          </a:p>
        </p:txBody>
      </p:sp>
      <p:pic>
        <p:nvPicPr>
          <p:cNvPr id="269" name="Google Shape;26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9313" y="1672505"/>
            <a:ext cx="4884586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Acessibilidade na Tela da TV</a:t>
            </a:r>
            <a:endParaRPr/>
          </a:p>
        </p:txBody>
      </p:sp>
      <p:pic>
        <p:nvPicPr>
          <p:cNvPr id="276" name="Google Shape;2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9313" y="1672486"/>
            <a:ext cx="4884586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82" name="Google Shape;282;p39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Acessibilidade na Tela da TV</a:t>
            </a:r>
            <a:endParaRPr/>
          </a:p>
        </p:txBody>
      </p:sp>
      <p:pic>
        <p:nvPicPr>
          <p:cNvPr id="283" name="Google Shape;28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9300" y="1672503"/>
            <a:ext cx="4884586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Projeto TV 3.0</a:t>
            </a: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Planejamento em 3 Fases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endParaRPr/>
          </a:p>
        </p:txBody>
      </p:sp>
      <p:pic>
        <p:nvPicPr>
          <p:cNvPr id="73" name="Google Shape;7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6875" y="133100"/>
            <a:ext cx="1246875" cy="12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700" y="1936438"/>
            <a:ext cx="2309475" cy="21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2850" y="1936451"/>
            <a:ext cx="2309475" cy="2175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89" name="Google Shape;289;p40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Acessibilidade entregue</a:t>
            </a:r>
            <a:br>
              <a:rPr lang="pt-BR"/>
            </a:br>
            <a:r>
              <a:rPr lang="pt-BR"/>
              <a:t>a dispositivo pessoal</a:t>
            </a:r>
            <a:endParaRPr/>
          </a:p>
        </p:txBody>
      </p:sp>
      <p:pic>
        <p:nvPicPr>
          <p:cNvPr id="29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0425" y="1168850"/>
            <a:ext cx="1961661" cy="3885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296" name="Google Shape;296;p41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Alertas de Emergência com Acessibilidade</a:t>
            </a:r>
            <a:endParaRPr/>
          </a:p>
        </p:txBody>
      </p:sp>
      <p:pic>
        <p:nvPicPr>
          <p:cNvPr id="297" name="Google Shape;29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9313" y="1686174"/>
            <a:ext cx="4884586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303" name="Google Shape;303;p42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Alertas de Emergência com Acessibilidade</a:t>
            </a:r>
            <a:endParaRPr/>
          </a:p>
        </p:txBody>
      </p:sp>
      <p:pic>
        <p:nvPicPr>
          <p:cNvPr id="304" name="Google Shape;30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9313" y="1693986"/>
            <a:ext cx="4884586" cy="328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3"/>
          <p:cNvSpPr txBox="1">
            <a:spLocks noGrp="1"/>
          </p:cNvSpPr>
          <p:nvPr>
            <p:ph type="body" idx="1"/>
          </p:nvPr>
        </p:nvSpPr>
        <p:spPr>
          <a:xfrm>
            <a:off x="2266462" y="1016455"/>
            <a:ext cx="6510300" cy="38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TV Imersiva com NCL 4.0</a:t>
            </a:r>
            <a:endParaRPr/>
          </a:p>
        </p:txBody>
      </p:sp>
      <p:sp>
        <p:nvSpPr>
          <p:cNvPr id="311" name="Google Shape;311;p43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312" name="Google Shape;312;p43"/>
          <p:cNvSpPr/>
          <p:nvPr/>
        </p:nvSpPr>
        <p:spPr>
          <a:xfrm>
            <a:off x="1982825" y="1482875"/>
            <a:ext cx="7161300" cy="3660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pic>
        <p:nvPicPr>
          <p:cNvPr id="313" name="Google Shape;313;p4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300" y="2016275"/>
            <a:ext cx="2297301" cy="240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5" y="4137250"/>
            <a:ext cx="1571226" cy="74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838" y="3694075"/>
            <a:ext cx="627150" cy="60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3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725" y="1479252"/>
            <a:ext cx="1743963" cy="7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3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850" y="3611425"/>
            <a:ext cx="1424251" cy="106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3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290" y="2875523"/>
            <a:ext cx="2108639" cy="253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3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200" y="1513848"/>
            <a:ext cx="1571225" cy="82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3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50" y="4236825"/>
            <a:ext cx="775975" cy="79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3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597" y="912338"/>
            <a:ext cx="1530251" cy="5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  <p:sp>
        <p:nvSpPr>
          <p:cNvPr id="328" name="Google Shape;328;p44"/>
          <p:cNvSpPr txBox="1">
            <a:spLocks noGrp="1"/>
          </p:cNvSpPr>
          <p:nvPr>
            <p:ph type="body" idx="1"/>
          </p:nvPr>
        </p:nvSpPr>
        <p:spPr>
          <a:xfrm>
            <a:off x="2266449" y="787850"/>
            <a:ext cx="6793500" cy="38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NCL 4.0 - Aplicação XML é independente dos equipamentos receptores</a:t>
            </a:r>
            <a:endParaRPr/>
          </a:p>
        </p:txBody>
      </p:sp>
      <p:pic>
        <p:nvPicPr>
          <p:cNvPr id="329" name="Google Shape;329;p4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388" y="1551350"/>
            <a:ext cx="7076426" cy="358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497" y="4310800"/>
            <a:ext cx="1530251" cy="5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4"/>
          <p:cNvSpPr txBox="1"/>
          <p:nvPr/>
        </p:nvSpPr>
        <p:spPr>
          <a:xfrm>
            <a:off x="4414775" y="1214825"/>
            <a:ext cx="232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Aplicação NCL 4.0</a:t>
            </a:r>
            <a:endParaRPr sz="1800" b="1">
              <a:solidFill>
                <a:schemeClr val="dk1"/>
              </a:solidFill>
            </a:endParaRPr>
          </a:p>
        </p:txBody>
      </p:sp>
      <p:pic>
        <p:nvPicPr>
          <p:cNvPr id="332" name="Google Shape;332;p4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50" y="4236825"/>
            <a:ext cx="775975" cy="79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525" y="2948825"/>
            <a:ext cx="6308151" cy="206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850" y="1764250"/>
            <a:ext cx="1765750" cy="114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602" y="1764250"/>
            <a:ext cx="1765750" cy="114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353" y="1764263"/>
            <a:ext cx="1765750" cy="114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5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098" y="2398400"/>
            <a:ext cx="537724" cy="50910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5"/>
          <p:cNvSpPr txBox="1">
            <a:spLocks noGrp="1"/>
          </p:cNvSpPr>
          <p:nvPr>
            <p:ph type="body" idx="1"/>
          </p:nvPr>
        </p:nvSpPr>
        <p:spPr>
          <a:xfrm>
            <a:off x="2266462" y="1016455"/>
            <a:ext cx="6510300" cy="38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TV Imersiva - Efeitos Sensoriais de Luz e Aroma</a:t>
            </a:r>
            <a:endParaRPr/>
          </a:p>
        </p:txBody>
      </p:sp>
      <p:sp>
        <p:nvSpPr>
          <p:cNvPr id="344" name="Google Shape;344;p45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Codificação de Aplicações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1600" y="1504050"/>
            <a:ext cx="5616250" cy="3159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0" name="Google Shape;350;p46"/>
          <p:cNvGrpSpPr/>
          <p:nvPr/>
        </p:nvGrpSpPr>
        <p:grpSpPr>
          <a:xfrm>
            <a:off x="8150025" y="1670800"/>
            <a:ext cx="393600" cy="393600"/>
            <a:chOff x="7309500" y="2140950"/>
            <a:chExt cx="393600" cy="393600"/>
          </a:xfrm>
        </p:grpSpPr>
        <p:sp>
          <p:nvSpPr>
            <p:cNvPr id="351" name="Google Shape;351;p46"/>
            <p:cNvSpPr/>
            <p:nvPr/>
          </p:nvSpPr>
          <p:spPr>
            <a:xfrm>
              <a:off x="7309500" y="2140950"/>
              <a:ext cx="393600" cy="3936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352" name="Google Shape;352;p46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00" y="2211750"/>
              <a:ext cx="252000" cy="25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3" name="Google Shape;353;p4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025" y="2152091"/>
            <a:ext cx="393599" cy="38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6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0" y="3245325"/>
            <a:ext cx="1562226" cy="181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6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 sz="2000" b="1"/>
              <a:t>TV 3.0 - Camada de Codificação de Aplicações</a:t>
            </a:r>
            <a:endParaRPr sz="2000" b="1"/>
          </a:p>
        </p:txBody>
      </p:sp>
      <p:pic>
        <p:nvPicPr>
          <p:cNvPr id="356" name="Google Shape;356;p46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75" y="4260300"/>
            <a:ext cx="775975" cy="7965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6"/>
          <p:cNvSpPr txBox="1">
            <a:spLocks noGrp="1"/>
          </p:cNvSpPr>
          <p:nvPr>
            <p:ph type="body" idx="1"/>
          </p:nvPr>
        </p:nvSpPr>
        <p:spPr>
          <a:xfrm>
            <a:off x="2266462" y="1016455"/>
            <a:ext cx="6510300" cy="3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Interação multimodal e multiusuário - via voz e gestos</a:t>
            </a:r>
            <a:endParaRPr sz="180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1600" y="1504050"/>
            <a:ext cx="5616250" cy="3159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47"/>
          <p:cNvGrpSpPr/>
          <p:nvPr/>
        </p:nvGrpSpPr>
        <p:grpSpPr>
          <a:xfrm>
            <a:off x="8150025" y="1670800"/>
            <a:ext cx="393600" cy="393600"/>
            <a:chOff x="7309500" y="2140950"/>
            <a:chExt cx="393600" cy="393600"/>
          </a:xfrm>
        </p:grpSpPr>
        <p:sp>
          <p:nvSpPr>
            <p:cNvPr id="364" name="Google Shape;364;p47"/>
            <p:cNvSpPr/>
            <p:nvPr/>
          </p:nvSpPr>
          <p:spPr>
            <a:xfrm>
              <a:off x="7309500" y="2140950"/>
              <a:ext cx="393600" cy="3936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365" name="Google Shape;365;p47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00" y="2211750"/>
              <a:ext cx="252000" cy="25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6" name="Google Shape;366;p4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73" y="3245325"/>
            <a:ext cx="1562199" cy="181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7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 sz="2000" b="1"/>
              <a:t>TV 3.0 - Camada de Codificação de Aplicações</a:t>
            </a:r>
            <a:endParaRPr sz="2000" b="1"/>
          </a:p>
        </p:txBody>
      </p:sp>
      <p:pic>
        <p:nvPicPr>
          <p:cNvPr id="368" name="Google Shape;368;p4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75" y="4260300"/>
            <a:ext cx="775975" cy="7965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7"/>
          <p:cNvSpPr txBox="1">
            <a:spLocks noGrp="1"/>
          </p:cNvSpPr>
          <p:nvPr>
            <p:ph type="body" idx="1"/>
          </p:nvPr>
        </p:nvSpPr>
        <p:spPr>
          <a:xfrm>
            <a:off x="2266462" y="1016455"/>
            <a:ext cx="6510300" cy="3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Interação multimodal e multiusuário - via voz e gestos</a:t>
            </a:r>
            <a:endParaRPr sz="180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925" y="1529975"/>
            <a:ext cx="6089359" cy="322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50" y="4236825"/>
            <a:ext cx="775975" cy="796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8"/>
          <p:cNvSpPr txBox="1">
            <a:spLocks noGrp="1"/>
          </p:cNvSpPr>
          <p:nvPr>
            <p:ph type="body" idx="1"/>
          </p:nvPr>
        </p:nvSpPr>
        <p:spPr>
          <a:xfrm>
            <a:off x="2266450" y="940250"/>
            <a:ext cx="6707100" cy="3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Demo NCL 4.0 - Efeitos de luz, vento e aroma com Interação via voz e gestos</a:t>
            </a:r>
            <a:endParaRPr sz="180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78" name="Google Shape;378;p48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 sz="2000" b="1"/>
              <a:t>TV 3.0 - Camada de Codificação de Aplicações</a:t>
            </a:r>
            <a:endParaRPr sz="2000" b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4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400" y="1036400"/>
            <a:ext cx="5925248" cy="393762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9"/>
          <p:cNvSpPr txBox="1">
            <a:spLocks noGrp="1"/>
          </p:cNvSpPr>
          <p:nvPr>
            <p:ph type="title"/>
          </p:nvPr>
        </p:nvSpPr>
        <p:spPr>
          <a:xfrm>
            <a:off x="2288100" y="393750"/>
            <a:ext cx="6609300" cy="9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TV Imersiva com Guaraná </a:t>
            </a:r>
            <a:endParaRPr sz="1800" baseline="3000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86" name="Google Shape;386;p49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 sz="2000" b="1"/>
              <a:t>TV 3.0 - Camada de Codificação de Aplicações</a:t>
            </a:r>
            <a:endParaRPr sz="2000" b="1"/>
          </a:p>
        </p:txBody>
      </p:sp>
      <p:pic>
        <p:nvPicPr>
          <p:cNvPr id="387" name="Google Shape;387;p4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00" y="4177125"/>
            <a:ext cx="1314599" cy="966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Projeto TV 3.0</a:t>
            </a:r>
            <a:endParaRPr/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6875" y="133100"/>
            <a:ext cx="1246875" cy="12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6800" y="4414300"/>
            <a:ext cx="3943350" cy="57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1862" y="3717177"/>
            <a:ext cx="3360420" cy="50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2302" y="3717177"/>
            <a:ext cx="3352800" cy="50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51862" y="3121660"/>
            <a:ext cx="6873240" cy="50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51860" y="2144017"/>
            <a:ext cx="6347460" cy="86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51862" y="1580462"/>
            <a:ext cx="6873240" cy="141688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Resultados da Fase 2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50"/>
          <p:cNvPicPr preferRelativeResize="0"/>
          <p:nvPr/>
        </p:nvPicPr>
        <p:blipFill>
          <a:blip r:embed="rId3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000" y="998154"/>
            <a:ext cx="3876601" cy="3892897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0"/>
          <p:cNvSpPr/>
          <p:nvPr/>
        </p:nvSpPr>
        <p:spPr>
          <a:xfrm>
            <a:off x="2633700" y="1014450"/>
            <a:ext cx="3876600" cy="3876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0"/>
          <p:cNvSpPr txBox="1">
            <a:spLocks noGrp="1"/>
          </p:cNvSpPr>
          <p:nvPr>
            <p:ph type="title"/>
          </p:nvPr>
        </p:nvSpPr>
        <p:spPr>
          <a:xfrm>
            <a:off x="2288100" y="393750"/>
            <a:ext cx="6609300" cy="9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Guaraná - Conteúdo VR 360</a:t>
            </a:r>
            <a:r>
              <a:rPr lang="pt-BR" sz="1800" baseline="300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o</a:t>
            </a:r>
            <a:endParaRPr sz="1800" baseline="3000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95" name="Google Shape;39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3375" y="2600325"/>
            <a:ext cx="85725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413" y="4721475"/>
            <a:ext cx="267167" cy="28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0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00" y="3777650"/>
            <a:ext cx="1398274" cy="34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0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56607" y="1682021"/>
            <a:ext cx="964691" cy="72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0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55081" y="2209985"/>
            <a:ext cx="1091927" cy="72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0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69307" y="2641231"/>
            <a:ext cx="1091914" cy="72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0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465326">
            <a:off x="1834904" y="3087450"/>
            <a:ext cx="1508694" cy="897254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 sz="2000" b="1"/>
              <a:t>TV 3.0 - Camada de Codificação de Aplicações</a:t>
            </a:r>
            <a:endParaRPr sz="2000" b="1"/>
          </a:p>
        </p:txBody>
      </p:sp>
      <p:pic>
        <p:nvPicPr>
          <p:cNvPr id="403" name="Google Shape;403;p50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00" y="4177125"/>
            <a:ext cx="1314599" cy="96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0"/>
          <p:cNvPicPr preferRelativeResize="0"/>
          <p:nvPr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497" y="4310800"/>
            <a:ext cx="1530251" cy="5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/>
          <p:nvPr/>
        </p:nvSpPr>
        <p:spPr>
          <a:xfrm>
            <a:off x="4641450" y="1522313"/>
            <a:ext cx="4391100" cy="2573400"/>
          </a:xfrm>
          <a:prstGeom prst="rect">
            <a:avLst/>
          </a:prstGeom>
          <a:solidFill>
            <a:srgbClr val="303D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51"/>
          <p:cNvSpPr txBox="1">
            <a:spLocks noGrp="1"/>
          </p:cNvSpPr>
          <p:nvPr>
            <p:ph type="title"/>
          </p:nvPr>
        </p:nvSpPr>
        <p:spPr>
          <a:xfrm>
            <a:off x="2266450" y="393750"/>
            <a:ext cx="6069900" cy="9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Aplicação VR Guaraná com Cena 360</a:t>
            </a:r>
            <a:r>
              <a:rPr lang="pt-BR" sz="1800" baseline="300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o</a:t>
            </a:r>
            <a:r>
              <a:rPr lang="pt-BR" sz="18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180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11" name="Google Shape;411;p5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698" y="1574498"/>
            <a:ext cx="2869622" cy="167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700" y="1595651"/>
            <a:ext cx="2869627" cy="1618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6725" y="1558325"/>
            <a:ext cx="857250" cy="7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1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 sz="2000" b="1"/>
              <a:t>TV 3.0 - Camada de Codificação de Aplicações</a:t>
            </a:r>
            <a:endParaRPr sz="2000" b="1"/>
          </a:p>
        </p:txBody>
      </p:sp>
      <p:grpSp>
        <p:nvGrpSpPr>
          <p:cNvPr id="415" name="Google Shape;415;p51"/>
          <p:cNvGrpSpPr/>
          <p:nvPr/>
        </p:nvGrpSpPr>
        <p:grpSpPr>
          <a:xfrm>
            <a:off x="3791042" y="3514593"/>
            <a:ext cx="751612" cy="1514440"/>
            <a:chOff x="3976700" y="3100650"/>
            <a:chExt cx="938225" cy="1890451"/>
          </a:xfrm>
        </p:grpSpPr>
        <p:pic>
          <p:nvPicPr>
            <p:cNvPr id="416" name="Google Shape;416;p51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5276" y="3165075"/>
              <a:ext cx="857251" cy="1702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51"/>
            <p:cNvPicPr preferRelativeResize="0"/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6700" y="3100650"/>
              <a:ext cx="938225" cy="18904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8" name="Google Shape;418;p51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403" y="1522277"/>
            <a:ext cx="3000248" cy="203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1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775" y="1522275"/>
            <a:ext cx="4404449" cy="235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1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00" y="4177125"/>
            <a:ext cx="1314599" cy="96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5300" y="1522325"/>
            <a:ext cx="857250" cy="7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5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487" y="1077425"/>
            <a:ext cx="6194227" cy="3913726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2"/>
          <p:cNvSpPr txBox="1">
            <a:spLocks noGrp="1"/>
          </p:cNvSpPr>
          <p:nvPr>
            <p:ph type="title"/>
          </p:nvPr>
        </p:nvSpPr>
        <p:spPr>
          <a:xfrm>
            <a:off x="2266450" y="393750"/>
            <a:ext cx="6069900" cy="9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Demo VR Guaraná com Cena 360</a:t>
            </a:r>
            <a:r>
              <a:rPr lang="pt-BR" sz="1800" baseline="300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o</a:t>
            </a:r>
            <a:r>
              <a:rPr lang="pt-BR" sz="18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180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9" name="Google Shape;429;p52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 sz="2000" b="1"/>
              <a:t>TV 3.0 - Camada de Codificação de Aplicações</a:t>
            </a:r>
            <a:endParaRPr sz="2000" b="1"/>
          </a:p>
        </p:txBody>
      </p:sp>
      <p:pic>
        <p:nvPicPr>
          <p:cNvPr id="430" name="Google Shape;430;p5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00" y="4177125"/>
            <a:ext cx="1314599" cy="966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3"/>
          <p:cNvSpPr txBox="1">
            <a:spLocks noGrp="1"/>
          </p:cNvSpPr>
          <p:nvPr>
            <p:ph type="ctrTitle"/>
          </p:nvPr>
        </p:nvSpPr>
        <p:spPr>
          <a:xfrm>
            <a:off x="4572001" y="2212946"/>
            <a:ext cx="40773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2300"/>
              <a:buFont typeface="Barlow"/>
              <a:buNone/>
            </a:pPr>
            <a:r>
              <a:rPr lang="pt-BR" sz="2300" b="1">
                <a:solidFill>
                  <a:srgbClr val="001EFF"/>
                </a:solidFill>
              </a:rPr>
              <a:t>Venha visitar a demo do Projeto TV 3.0!</a:t>
            </a:r>
            <a:endParaRPr b="1"/>
          </a:p>
        </p:txBody>
      </p:sp>
      <p:pic>
        <p:nvPicPr>
          <p:cNvPr id="436" name="Google Shape;436;p5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288" y="3047650"/>
            <a:ext cx="1764825" cy="5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313" y="3582650"/>
            <a:ext cx="1698750" cy="6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0900" y="4582358"/>
            <a:ext cx="1133475" cy="28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3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700" y="4502120"/>
            <a:ext cx="913250" cy="4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3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350" y="4450682"/>
            <a:ext cx="504773" cy="50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3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088" y="4349963"/>
            <a:ext cx="428625" cy="65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3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100" y="4404058"/>
            <a:ext cx="504775" cy="6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3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175" y="4349957"/>
            <a:ext cx="374329" cy="6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3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735" y="4503335"/>
            <a:ext cx="504775" cy="4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55888" y="4533794"/>
            <a:ext cx="1133475" cy="3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4"/>
          <p:cNvSpPr txBox="1"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</a:pPr>
            <a:r>
              <a:rPr lang="pt-BR"/>
              <a:t>OBRIGADO (A)!</a:t>
            </a:r>
            <a:endParaRPr/>
          </a:p>
        </p:txBody>
      </p:sp>
      <p:sp>
        <p:nvSpPr>
          <p:cNvPr id="452" name="Google Shape;452;p54"/>
          <p:cNvSpPr txBox="1">
            <a:spLocks noGrp="1"/>
          </p:cNvSpPr>
          <p:nvPr>
            <p:ph type="subTitle" idx="1"/>
          </p:nvPr>
        </p:nvSpPr>
        <p:spPr>
          <a:xfrm>
            <a:off x="5872655" y="2579565"/>
            <a:ext cx="3013364" cy="33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/>
              <a:t>debora@midiacom.uff.br</a:t>
            </a:r>
            <a:endParaRPr/>
          </a:p>
        </p:txBody>
      </p:sp>
      <p:sp>
        <p:nvSpPr>
          <p:cNvPr id="453" name="Google Shape;453;p54"/>
          <p:cNvSpPr txBox="1">
            <a:spLocks noGrp="1"/>
          </p:cNvSpPr>
          <p:nvPr>
            <p:ph type="subTitle" idx="1"/>
          </p:nvPr>
        </p:nvSpPr>
        <p:spPr>
          <a:xfrm>
            <a:off x="5872593" y="2846265"/>
            <a:ext cx="30135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/>
              <a:t>moreno@ice.ufjf.br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Projeto TV 3.0</a:t>
            </a:r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Planejamento em 3 Fases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endParaRPr/>
          </a:p>
        </p:txBody>
      </p:sp>
      <p:pic>
        <p:nvPicPr>
          <p:cNvPr id="95" name="Google Shape;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700" y="1936438"/>
            <a:ext cx="2309475" cy="21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2850" y="1936451"/>
            <a:ext cx="2309475" cy="217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6875" y="133100"/>
            <a:ext cx="1246875" cy="12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3025" y="1936455"/>
            <a:ext cx="2270725" cy="213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Equipe de P&amp;D</a:t>
            </a:r>
            <a:endParaRPr/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175" y="1108499"/>
            <a:ext cx="7162800" cy="117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8887" y="3278619"/>
            <a:ext cx="7162799" cy="100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5263" y="2366044"/>
            <a:ext cx="1133475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5100" y="4582358"/>
            <a:ext cx="1133475" cy="28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3138" y="2366031"/>
            <a:ext cx="1133475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500" y="4502120"/>
            <a:ext cx="913250" cy="4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150" y="4450682"/>
            <a:ext cx="504773" cy="50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688" y="4349963"/>
            <a:ext cx="428625" cy="65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100" y="4404058"/>
            <a:ext cx="504775" cy="6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3200" y="2392683"/>
            <a:ext cx="1133475" cy="28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775" y="4349957"/>
            <a:ext cx="374329" cy="6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312" y="2372636"/>
            <a:ext cx="428625" cy="34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>
            <a:spLocks noGrp="1"/>
          </p:cNvSpPr>
          <p:nvPr>
            <p:ph type="body" idx="1"/>
          </p:nvPr>
        </p:nvSpPr>
        <p:spPr>
          <a:xfrm>
            <a:off x="1940175" y="740849"/>
            <a:ext cx="1776900" cy="289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/>
              <a:t>Codificação de Vídeo</a:t>
            </a:r>
            <a:endParaRPr sz="1300"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3735232" y="740849"/>
            <a:ext cx="1776900" cy="289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/>
              <a:t>Camada Transporte</a:t>
            </a:r>
            <a:endParaRPr sz="1300"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5527620" y="740849"/>
            <a:ext cx="1776900" cy="289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/>
              <a:t>Camada Física</a:t>
            </a:r>
            <a:endParaRPr sz="1300"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1"/>
          </p:nvPr>
        </p:nvSpPr>
        <p:spPr>
          <a:xfrm>
            <a:off x="7321475" y="740849"/>
            <a:ext cx="1776900" cy="289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/>
              <a:t>Camada Física</a:t>
            </a:r>
            <a:endParaRPr sz="1300"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1"/>
          </p:nvPr>
        </p:nvSpPr>
        <p:spPr>
          <a:xfrm>
            <a:off x="1921013" y="2924232"/>
            <a:ext cx="7138500" cy="289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/>
              <a:t>Camada de Codificação de Aplicações</a:t>
            </a:r>
            <a:endParaRPr sz="1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202" y="572475"/>
            <a:ext cx="7171999" cy="40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Fase 3 - Camada Física</a:t>
            </a:r>
            <a:endParaRPr/>
          </a:p>
        </p:txBody>
      </p:sp>
      <p:pic>
        <p:nvPicPr>
          <p:cNvPr id="131" name="Google Shape;131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9975" y="783775"/>
            <a:ext cx="3260400" cy="42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500" y="3202649"/>
            <a:ext cx="2429174" cy="16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1313573"/>
            <a:ext cx="2307250" cy="7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>
            <a:spLocks noGrp="1"/>
          </p:cNvSpPr>
          <p:nvPr>
            <p:ph type="body" idx="2"/>
          </p:nvPr>
        </p:nvSpPr>
        <p:spPr>
          <a:xfrm>
            <a:off x="5897625" y="1024681"/>
            <a:ext cx="3110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pt-BR" b="1"/>
              <a:t>Advanced ISDB-T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TV 3.0 - Camada de Transporte</a:t>
            </a:r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body" idx="1"/>
          </p:nvPr>
        </p:nvSpPr>
        <p:spPr>
          <a:xfrm>
            <a:off x="2266462" y="1168855"/>
            <a:ext cx="65103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r>
              <a:rPr lang="pt-BR"/>
              <a:t>Tecnologia adotada: ROUTE/DASH (ATSC 3.0 A/331)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None/>
            </a:pPr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525" y="1695930"/>
            <a:ext cx="3305466" cy="328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690" y="1968895"/>
            <a:ext cx="3323773" cy="233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APA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</Words>
  <Application>Microsoft Office PowerPoint</Application>
  <PresentationFormat>Apresentação na tela (16:9)</PresentationFormat>
  <Paragraphs>117</Paragraphs>
  <Slides>44</Slides>
  <Notes>44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44</vt:i4>
      </vt:variant>
    </vt:vector>
  </HeadingPairs>
  <TitlesOfParts>
    <vt:vector size="51" baseType="lpstr">
      <vt:lpstr>Arial</vt:lpstr>
      <vt:lpstr>Calibri</vt:lpstr>
      <vt:lpstr>Barlow</vt:lpstr>
      <vt:lpstr>Lato</vt:lpstr>
      <vt:lpstr>CAPA</vt:lpstr>
      <vt:lpstr>Personalizar design</vt:lpstr>
      <vt:lpstr>1_Personalizar design</vt:lpstr>
      <vt:lpstr>Projeto TV 3.0</vt:lpstr>
      <vt:lpstr>O Projeto TV 3.0</vt:lpstr>
      <vt:lpstr>Projeto TV 3.0</vt:lpstr>
      <vt:lpstr>Projeto TV 3.0</vt:lpstr>
      <vt:lpstr>Projeto TV 3.0</vt:lpstr>
      <vt:lpstr>Equipe de P&amp;D</vt:lpstr>
      <vt:lpstr>Apresentação do PowerPoint</vt:lpstr>
      <vt:lpstr>TV 3.0 Fase 3 - Camada Física</vt:lpstr>
      <vt:lpstr>TV 3.0 - Camada de Transporte</vt:lpstr>
      <vt:lpstr>Apresentação do PowerPoint</vt:lpstr>
      <vt:lpstr>Apresentação do PowerPoint</vt:lpstr>
      <vt:lpstr>Apresentação do PowerPoint</vt:lpstr>
      <vt:lpstr>Apresentação do PowerPoint</vt:lpstr>
      <vt:lpstr>TV 3.0 - Camadas de Codificação de Áudio e de Vídeo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3.0 - Camada de Codificação de Aplicações</vt:lpstr>
      <vt:lpstr>TV Imersiva com Guaraná </vt:lpstr>
      <vt:lpstr>Guaraná - Conteúdo VR 360o</vt:lpstr>
      <vt:lpstr>Aplicação VR Guaraná com Cena 360o </vt:lpstr>
      <vt:lpstr>Demo VR Guaraná com Cena 360o </vt:lpstr>
      <vt:lpstr>Venha visitar a demo do Projeto TV 3.0!</vt:lpstr>
      <vt:lpstr>OBRIGADO (A)!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 TV 3.0</dc:title>
  <dc:creator>Leandro Neumann Ciuffo</dc:creator>
  <cp:lastModifiedBy>Leandro Neumann Ciuffo</cp:lastModifiedBy>
  <cp:revision>1</cp:revision>
  <dcterms:modified xsi:type="dcterms:W3CDTF">2024-06-06T20:32:54Z</dcterms:modified>
</cp:coreProperties>
</file>