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2" r:id="rId5"/>
    <p:sldMasterId id="2147483671" r:id="rId6"/>
  </p:sldMasterIdLst>
  <p:notesMasterIdLst>
    <p:notesMasterId r:id="rId34"/>
  </p:notesMasterIdLst>
  <p:sldIdLst>
    <p:sldId id="263" r:id="rId7"/>
    <p:sldId id="3592" r:id="rId8"/>
    <p:sldId id="3576" r:id="rId9"/>
    <p:sldId id="3590" r:id="rId10"/>
    <p:sldId id="3593" r:id="rId11"/>
    <p:sldId id="353" r:id="rId12"/>
    <p:sldId id="515" r:id="rId13"/>
    <p:sldId id="716" r:id="rId14"/>
    <p:sldId id="3598" r:id="rId15"/>
    <p:sldId id="291" r:id="rId16"/>
    <p:sldId id="828" r:id="rId17"/>
    <p:sldId id="838" r:id="rId18"/>
    <p:sldId id="428" r:id="rId19"/>
    <p:sldId id="3605" r:id="rId20"/>
    <p:sldId id="3577" r:id="rId21"/>
    <p:sldId id="3596" r:id="rId22"/>
    <p:sldId id="2650" r:id="rId23"/>
    <p:sldId id="3597" r:id="rId24"/>
    <p:sldId id="287" r:id="rId25"/>
    <p:sldId id="606" r:id="rId26"/>
    <p:sldId id="433" r:id="rId27"/>
    <p:sldId id="3602" r:id="rId28"/>
    <p:sldId id="3603" r:id="rId29"/>
    <p:sldId id="3600" r:id="rId30"/>
    <p:sldId id="3579" r:id="rId31"/>
    <p:sldId id="3601" r:id="rId32"/>
    <p:sldId id="260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968" autoAdjust="0"/>
    <p:restoredTop sz="95268" autoAdjust="0"/>
  </p:normalViewPr>
  <p:slideViewPr>
    <p:cSldViewPr snapToGrid="0">
      <p:cViewPr>
        <p:scale>
          <a:sx n="80" d="100"/>
          <a:sy n="80" d="100"/>
        </p:scale>
        <p:origin x="1248" y="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419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2798E5-E33A-4103-8D78-51743458916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ED67BA5-E416-40F4-A30C-7E7A449A7788}">
      <dgm:prSet phldrT="[Texto]" custT="1"/>
      <dgm:spPr/>
      <dgm:t>
        <a:bodyPr/>
        <a:lstStyle/>
        <a:p>
          <a:r>
            <a:rPr lang="pt-BR" sz="2000">
              <a:latin typeface="Arial" panose="020B0604020202020204" pitchFamily="34" charset="0"/>
              <a:cs typeface="Arial" panose="020B0604020202020204" pitchFamily="34" charset="0"/>
            </a:rPr>
            <a:t>Metas Hackers do Bem </a:t>
          </a:r>
        </a:p>
      </dgm:t>
    </dgm:pt>
    <dgm:pt modelId="{D61CADB2-E5EE-431D-8A5F-54744CA7B845}" type="sibTrans" cxnId="{17B05DA0-B44A-42C3-876F-9FD1E2558CE5}">
      <dgm:prSet/>
      <dgm:spPr/>
      <dgm:t>
        <a:bodyPr/>
        <a:lstStyle/>
        <a:p>
          <a:endParaRPr lang="pt-B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459ACF-5631-423A-9783-24C6D3317EFD}" type="parTrans" cxnId="{17B05DA0-B44A-42C3-876F-9FD1E2558CE5}">
      <dgm:prSet/>
      <dgm:spPr/>
      <dgm:t>
        <a:bodyPr/>
        <a:lstStyle/>
        <a:p>
          <a:endParaRPr lang="pt-B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770E83-1869-47A1-A466-B1AFFF007019}">
      <dgm:prSet phldrT="[Texto]" custT="1"/>
      <dgm:spPr/>
      <dgm:t>
        <a:bodyPr/>
        <a:lstStyle/>
        <a:p>
          <a:pPr algn="l"/>
          <a:r>
            <a:rPr lang="pt-BR" sz="1600" b="1" i="0">
              <a:latin typeface="Arial" panose="020B0604020202020204" pitchFamily="34" charset="0"/>
              <a:cs typeface="Arial" panose="020B0604020202020204" pitchFamily="34" charset="0"/>
            </a:rPr>
            <a:t> META 1 - Gestão e Governança do projeto</a:t>
          </a:r>
          <a:endParaRPr lang="pt-BR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0DB1F1-5F26-417B-81AB-940B1BF7F57B}" type="sibTrans" cxnId="{87333A9E-CFBA-4EEF-A25D-BCE80C2D1C20}">
      <dgm:prSet/>
      <dgm:spPr/>
      <dgm:t>
        <a:bodyPr/>
        <a:lstStyle/>
        <a:p>
          <a:endParaRPr lang="pt-B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BAB1D6-B69B-4480-9090-7449E5CCB131}" type="parTrans" cxnId="{87333A9E-CFBA-4EEF-A25D-BCE80C2D1C20}">
      <dgm:prSet custT="1"/>
      <dgm:spPr/>
      <dgm:t>
        <a:bodyPr/>
        <a:lstStyle/>
        <a:p>
          <a:endParaRPr lang="pt-BR" sz="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BF6D78-B8F8-46F8-AF88-00FFDE382C6D}">
      <dgm:prSet phldrT="[Texto]" custT="1"/>
      <dgm:spPr/>
      <dgm:t>
        <a:bodyPr/>
        <a:lstStyle/>
        <a:p>
          <a:pPr algn="l"/>
          <a:r>
            <a:rPr lang="pt-BR" sz="1600" b="1" i="0" dirty="0">
              <a:latin typeface="Arial" panose="020B0604020202020204" pitchFamily="34" charset="0"/>
              <a:cs typeface="Arial" panose="020B0604020202020204" pitchFamily="34" charset="0"/>
            </a:rPr>
            <a:t> META 2 - Desenvolvimento da infraestrutura de capacitação</a:t>
          </a:r>
          <a:endParaRPr lang="pt-BR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A55885-E73C-435C-8654-6A1FCE0A6FC4}" type="sibTrans" cxnId="{66045298-7008-4B34-832C-31E3B3D76D1C}">
      <dgm:prSet/>
      <dgm:spPr/>
      <dgm:t>
        <a:bodyPr/>
        <a:lstStyle/>
        <a:p>
          <a:endParaRPr lang="pt-B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EAD35C-15A0-4356-8B4E-F1A6DDDB3C66}" type="parTrans" cxnId="{66045298-7008-4B34-832C-31E3B3D76D1C}">
      <dgm:prSet custT="1"/>
      <dgm:spPr/>
      <dgm:t>
        <a:bodyPr/>
        <a:lstStyle/>
        <a:p>
          <a:endParaRPr lang="pt-BR" sz="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A289D9-63E4-4557-9E41-30A782C30D93}">
      <dgm:prSet phldrT="[Texto]" custT="1"/>
      <dgm:spPr/>
      <dgm:t>
        <a:bodyPr/>
        <a:lstStyle/>
        <a:p>
          <a:pPr algn="l"/>
          <a:r>
            <a:rPr lang="pt-BR" sz="1600" b="1" i="0">
              <a:latin typeface="Arial" panose="020B0604020202020204" pitchFamily="34" charset="0"/>
              <a:cs typeface="Arial" panose="020B0604020202020204" pitchFamily="34" charset="0"/>
            </a:rPr>
            <a:t> META 3 - Capacitação</a:t>
          </a:r>
          <a:endParaRPr lang="pt-BR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465DCA-ECDD-4096-928F-BFCEABC52968}" type="sibTrans" cxnId="{196571F3-50AB-4B1C-A0B7-4ECA97DA94A5}">
      <dgm:prSet/>
      <dgm:spPr/>
      <dgm:t>
        <a:bodyPr/>
        <a:lstStyle/>
        <a:p>
          <a:endParaRPr lang="pt-B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BBBDA0-8E8F-40E0-A91E-FB813001D83D}" type="parTrans" cxnId="{196571F3-50AB-4B1C-A0B7-4ECA97DA94A5}">
      <dgm:prSet custT="1"/>
      <dgm:spPr/>
      <dgm:t>
        <a:bodyPr/>
        <a:lstStyle/>
        <a:p>
          <a:endParaRPr lang="pt-BR" sz="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FA3968-D4DC-40B8-B18E-9EDADE3A491E}">
      <dgm:prSet phldrT="[Texto]" custT="1"/>
      <dgm:spPr/>
      <dgm:t>
        <a:bodyPr/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i="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META 4 - Fomentar o ecossistema de Inovação em </a:t>
          </a:r>
          <a:r>
            <a:rPr lang="pt-BR" sz="1600" b="1" i="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cibersegurança</a:t>
          </a:r>
          <a:endParaRPr lang="pt-BR" sz="1600" b="1" i="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D654365-EC3C-44C4-B064-2450564656BD}" type="sibTrans" cxnId="{9724A250-C4E8-4B11-AC6C-D14D621FE8F3}">
      <dgm:prSet/>
      <dgm:spPr/>
      <dgm:t>
        <a:bodyPr/>
        <a:lstStyle/>
        <a:p>
          <a:endParaRPr lang="pt-B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AC779E-B329-4FF2-87ED-A78827B0B5CD}" type="parTrans" cxnId="{9724A250-C4E8-4B11-AC6C-D14D621FE8F3}">
      <dgm:prSet custT="1"/>
      <dgm:spPr/>
      <dgm:t>
        <a:bodyPr/>
        <a:lstStyle/>
        <a:p>
          <a:endParaRPr lang="pt-BR" sz="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57CB68-BB4A-4BE5-94D0-114D4D1F3D2E}">
      <dgm:prSet phldrT="[Texto]" custT="1"/>
      <dgm:spPr>
        <a:ln>
          <a:solidFill>
            <a:srgbClr val="FF0000"/>
          </a:solidFill>
        </a:ln>
      </dgm:spPr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i="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META 5 - Hub nacional de </a:t>
          </a:r>
          <a:r>
            <a:rPr lang="pt-BR" sz="1600" b="1" i="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cibersegurança</a:t>
          </a:r>
          <a:endParaRPr lang="pt-BR" sz="1600" b="1" i="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76E09552-5182-41EE-8EA5-E5C4C5561A4C}" type="sibTrans" cxnId="{0CA598C4-271B-4A25-AA0C-DBB19068DD7D}">
      <dgm:prSet/>
      <dgm:spPr/>
      <dgm:t>
        <a:bodyPr/>
        <a:lstStyle/>
        <a:p>
          <a:endParaRPr lang="pt-B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4DE4CC-24C7-4260-9CDC-1D0ADF6FF671}" type="parTrans" cxnId="{0CA598C4-271B-4A25-AA0C-DBB19068DD7D}">
      <dgm:prSet custT="1"/>
      <dgm:spPr/>
      <dgm:t>
        <a:bodyPr/>
        <a:lstStyle/>
        <a:p>
          <a:endParaRPr lang="pt-BR" sz="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F1C501-0E41-4F7C-B0B5-309154C4A77F}" type="pres">
      <dgm:prSet presAssocID="{082798E5-E33A-4103-8D78-51743458916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965B2CA-633D-4EC1-A0A3-F5DFF752A90E}" type="pres">
      <dgm:prSet presAssocID="{6ED67BA5-E416-40F4-A30C-7E7A449A7788}" presName="root1" presStyleCnt="0"/>
      <dgm:spPr/>
    </dgm:pt>
    <dgm:pt modelId="{11E8506A-0AF4-475B-A417-13A29F1FD1C5}" type="pres">
      <dgm:prSet presAssocID="{6ED67BA5-E416-40F4-A30C-7E7A449A7788}" presName="LevelOneTextNode" presStyleLbl="node0" presStyleIdx="0" presStyleCnt="1">
        <dgm:presLayoutVars>
          <dgm:chPref val="3"/>
        </dgm:presLayoutVars>
      </dgm:prSet>
      <dgm:spPr/>
    </dgm:pt>
    <dgm:pt modelId="{27939513-75DC-4862-B275-3C49A450BE3E}" type="pres">
      <dgm:prSet presAssocID="{6ED67BA5-E416-40F4-A30C-7E7A449A7788}" presName="level2hierChild" presStyleCnt="0"/>
      <dgm:spPr/>
    </dgm:pt>
    <dgm:pt modelId="{06F3B56D-6F6C-4353-8151-D79FEB89643F}" type="pres">
      <dgm:prSet presAssocID="{A9BAB1D6-B69B-4480-9090-7449E5CCB131}" presName="conn2-1" presStyleLbl="parChTrans1D2" presStyleIdx="0" presStyleCnt="5"/>
      <dgm:spPr/>
    </dgm:pt>
    <dgm:pt modelId="{31C9366E-14AA-45BC-A7E0-08A8FB63BAD6}" type="pres">
      <dgm:prSet presAssocID="{A9BAB1D6-B69B-4480-9090-7449E5CCB131}" presName="connTx" presStyleLbl="parChTrans1D2" presStyleIdx="0" presStyleCnt="5"/>
      <dgm:spPr/>
    </dgm:pt>
    <dgm:pt modelId="{900D2D40-06DD-49DE-99AE-0E0CCCC23B23}" type="pres">
      <dgm:prSet presAssocID="{D4770E83-1869-47A1-A466-B1AFFF007019}" presName="root2" presStyleCnt="0"/>
      <dgm:spPr/>
    </dgm:pt>
    <dgm:pt modelId="{B1930FFC-ECA2-49D4-8DD0-199C4C33D416}" type="pres">
      <dgm:prSet presAssocID="{D4770E83-1869-47A1-A466-B1AFFF007019}" presName="LevelTwoTextNode" presStyleLbl="node2" presStyleIdx="0" presStyleCnt="5" custScaleX="270952">
        <dgm:presLayoutVars>
          <dgm:chPref val="3"/>
        </dgm:presLayoutVars>
      </dgm:prSet>
      <dgm:spPr/>
    </dgm:pt>
    <dgm:pt modelId="{7144119C-08A3-4157-A96B-6017EE92503E}" type="pres">
      <dgm:prSet presAssocID="{D4770E83-1869-47A1-A466-B1AFFF007019}" presName="level3hierChild" presStyleCnt="0"/>
      <dgm:spPr/>
    </dgm:pt>
    <dgm:pt modelId="{519DF917-79A8-4382-9C9E-23F3B128B168}" type="pres">
      <dgm:prSet presAssocID="{14EAD35C-15A0-4356-8B4E-F1A6DDDB3C66}" presName="conn2-1" presStyleLbl="parChTrans1D2" presStyleIdx="1" presStyleCnt="5"/>
      <dgm:spPr/>
    </dgm:pt>
    <dgm:pt modelId="{C59054B1-9C2B-4F63-9407-3192B10BE40B}" type="pres">
      <dgm:prSet presAssocID="{14EAD35C-15A0-4356-8B4E-F1A6DDDB3C66}" presName="connTx" presStyleLbl="parChTrans1D2" presStyleIdx="1" presStyleCnt="5"/>
      <dgm:spPr/>
    </dgm:pt>
    <dgm:pt modelId="{79802133-A75B-492E-8143-A7D1901BD0CB}" type="pres">
      <dgm:prSet presAssocID="{E3BF6D78-B8F8-46F8-AF88-00FFDE382C6D}" presName="root2" presStyleCnt="0"/>
      <dgm:spPr/>
    </dgm:pt>
    <dgm:pt modelId="{BE282774-6979-47F7-91BF-71DC38EB82CF}" type="pres">
      <dgm:prSet presAssocID="{E3BF6D78-B8F8-46F8-AF88-00FFDE382C6D}" presName="LevelTwoTextNode" presStyleLbl="node2" presStyleIdx="1" presStyleCnt="5" custScaleX="270919" custLinFactNeighborX="-50">
        <dgm:presLayoutVars>
          <dgm:chPref val="3"/>
        </dgm:presLayoutVars>
      </dgm:prSet>
      <dgm:spPr/>
    </dgm:pt>
    <dgm:pt modelId="{B40DCB3B-FE96-4CA4-B68B-FD160465D81E}" type="pres">
      <dgm:prSet presAssocID="{E3BF6D78-B8F8-46F8-AF88-00FFDE382C6D}" presName="level3hierChild" presStyleCnt="0"/>
      <dgm:spPr/>
    </dgm:pt>
    <dgm:pt modelId="{18B15905-908E-45CB-8153-318F13874C80}" type="pres">
      <dgm:prSet presAssocID="{E2BBBDA0-8E8F-40E0-A91E-FB813001D83D}" presName="conn2-1" presStyleLbl="parChTrans1D2" presStyleIdx="2" presStyleCnt="5"/>
      <dgm:spPr/>
    </dgm:pt>
    <dgm:pt modelId="{EBDDC518-531A-475D-8DB8-47017BC6835D}" type="pres">
      <dgm:prSet presAssocID="{E2BBBDA0-8E8F-40E0-A91E-FB813001D83D}" presName="connTx" presStyleLbl="parChTrans1D2" presStyleIdx="2" presStyleCnt="5"/>
      <dgm:spPr/>
    </dgm:pt>
    <dgm:pt modelId="{4DFAFE6D-4645-4758-A0F9-F0B97A45C699}" type="pres">
      <dgm:prSet presAssocID="{7AA289D9-63E4-4557-9E41-30A782C30D93}" presName="root2" presStyleCnt="0"/>
      <dgm:spPr/>
    </dgm:pt>
    <dgm:pt modelId="{558FDEEF-6B90-4119-8E06-563AD41F4DAC}" type="pres">
      <dgm:prSet presAssocID="{7AA289D9-63E4-4557-9E41-30A782C30D93}" presName="LevelTwoTextNode" presStyleLbl="node2" presStyleIdx="2" presStyleCnt="5" custScaleX="270953">
        <dgm:presLayoutVars>
          <dgm:chPref val="3"/>
        </dgm:presLayoutVars>
      </dgm:prSet>
      <dgm:spPr/>
    </dgm:pt>
    <dgm:pt modelId="{19544D51-41D0-4317-8F44-485D6E3B6BDB}" type="pres">
      <dgm:prSet presAssocID="{7AA289D9-63E4-4557-9E41-30A782C30D93}" presName="level3hierChild" presStyleCnt="0"/>
      <dgm:spPr/>
    </dgm:pt>
    <dgm:pt modelId="{2DA164C0-4DF3-4581-B4A1-6096B5FBECF2}" type="pres">
      <dgm:prSet presAssocID="{41AC779E-B329-4FF2-87ED-A78827B0B5CD}" presName="conn2-1" presStyleLbl="parChTrans1D2" presStyleIdx="3" presStyleCnt="5"/>
      <dgm:spPr/>
    </dgm:pt>
    <dgm:pt modelId="{9AB9EB10-7F79-42A8-B681-5BB2B6CD0F89}" type="pres">
      <dgm:prSet presAssocID="{41AC779E-B329-4FF2-87ED-A78827B0B5CD}" presName="connTx" presStyleLbl="parChTrans1D2" presStyleIdx="3" presStyleCnt="5"/>
      <dgm:spPr/>
    </dgm:pt>
    <dgm:pt modelId="{BC01525F-8E7B-4695-8123-721C4ACC9E6C}" type="pres">
      <dgm:prSet presAssocID="{2BFA3968-D4DC-40B8-B18E-9EDADE3A491E}" presName="root2" presStyleCnt="0"/>
      <dgm:spPr/>
    </dgm:pt>
    <dgm:pt modelId="{5EDF0F82-15EF-4CEF-83B1-C66B29919433}" type="pres">
      <dgm:prSet presAssocID="{2BFA3968-D4DC-40B8-B18E-9EDADE3A491E}" presName="LevelTwoTextNode" presStyleLbl="node2" presStyleIdx="3" presStyleCnt="5" custScaleX="272823">
        <dgm:presLayoutVars>
          <dgm:chPref val="3"/>
        </dgm:presLayoutVars>
      </dgm:prSet>
      <dgm:spPr/>
    </dgm:pt>
    <dgm:pt modelId="{F0A3D83D-F678-4381-A330-705426D507A8}" type="pres">
      <dgm:prSet presAssocID="{2BFA3968-D4DC-40B8-B18E-9EDADE3A491E}" presName="level3hierChild" presStyleCnt="0"/>
      <dgm:spPr/>
    </dgm:pt>
    <dgm:pt modelId="{3B3F8110-58F5-425B-A875-03B8E1FD0D74}" type="pres">
      <dgm:prSet presAssocID="{7B4DE4CC-24C7-4260-9CDC-1D0ADF6FF671}" presName="conn2-1" presStyleLbl="parChTrans1D2" presStyleIdx="4" presStyleCnt="5"/>
      <dgm:spPr/>
    </dgm:pt>
    <dgm:pt modelId="{B85E8FF5-6D14-484B-A97B-573918BB6361}" type="pres">
      <dgm:prSet presAssocID="{7B4DE4CC-24C7-4260-9CDC-1D0ADF6FF671}" presName="connTx" presStyleLbl="parChTrans1D2" presStyleIdx="4" presStyleCnt="5"/>
      <dgm:spPr/>
    </dgm:pt>
    <dgm:pt modelId="{CA6D1227-070C-45FF-A40B-CDE8FB406D3D}" type="pres">
      <dgm:prSet presAssocID="{B457CB68-BB4A-4BE5-94D0-114D4D1F3D2E}" presName="root2" presStyleCnt="0"/>
      <dgm:spPr/>
    </dgm:pt>
    <dgm:pt modelId="{0E1D2E3A-1990-4EF1-A9D2-2DF6A0D16724}" type="pres">
      <dgm:prSet presAssocID="{B457CB68-BB4A-4BE5-94D0-114D4D1F3D2E}" presName="LevelTwoTextNode" presStyleLbl="node2" presStyleIdx="4" presStyleCnt="5" custScaleX="273071">
        <dgm:presLayoutVars>
          <dgm:chPref val="3"/>
        </dgm:presLayoutVars>
      </dgm:prSet>
      <dgm:spPr/>
    </dgm:pt>
    <dgm:pt modelId="{576A7430-782F-4128-A8B7-E3CEF714A071}" type="pres">
      <dgm:prSet presAssocID="{B457CB68-BB4A-4BE5-94D0-114D4D1F3D2E}" presName="level3hierChild" presStyleCnt="0"/>
      <dgm:spPr/>
    </dgm:pt>
  </dgm:ptLst>
  <dgm:cxnLst>
    <dgm:cxn modelId="{48BED505-44EC-478F-89B9-F6F6E82EE5AD}" type="presOf" srcId="{082798E5-E33A-4103-8D78-51743458916F}" destId="{2BF1C501-0E41-4F7C-B0B5-309154C4A77F}" srcOrd="0" destOrd="0" presId="urn:microsoft.com/office/officeart/2008/layout/HorizontalMultiLevelHierarchy"/>
    <dgm:cxn modelId="{5757CD21-7C72-48A9-A8D9-AFAC3A1636BB}" type="presOf" srcId="{7B4DE4CC-24C7-4260-9CDC-1D0ADF6FF671}" destId="{B85E8FF5-6D14-484B-A97B-573918BB6361}" srcOrd="1" destOrd="0" presId="urn:microsoft.com/office/officeart/2008/layout/HorizontalMultiLevelHierarchy"/>
    <dgm:cxn modelId="{F85CD42D-BA8C-4A4C-B020-9E27C50A0191}" type="presOf" srcId="{41AC779E-B329-4FF2-87ED-A78827B0B5CD}" destId="{2DA164C0-4DF3-4581-B4A1-6096B5FBECF2}" srcOrd="0" destOrd="0" presId="urn:microsoft.com/office/officeart/2008/layout/HorizontalMultiLevelHierarchy"/>
    <dgm:cxn modelId="{E8BBCF32-046D-4F70-A344-8702A7BB7D2D}" type="presOf" srcId="{B457CB68-BB4A-4BE5-94D0-114D4D1F3D2E}" destId="{0E1D2E3A-1990-4EF1-A9D2-2DF6A0D16724}" srcOrd="0" destOrd="0" presId="urn:microsoft.com/office/officeart/2008/layout/HorizontalMultiLevelHierarchy"/>
    <dgm:cxn modelId="{7EE40D3D-01C7-4247-9AA9-74A8A9CBA07E}" type="presOf" srcId="{41AC779E-B329-4FF2-87ED-A78827B0B5CD}" destId="{9AB9EB10-7F79-42A8-B681-5BB2B6CD0F89}" srcOrd="1" destOrd="0" presId="urn:microsoft.com/office/officeart/2008/layout/HorizontalMultiLevelHierarchy"/>
    <dgm:cxn modelId="{94FAAC60-B955-4CE4-ABA7-F461C01EC791}" type="presOf" srcId="{7AA289D9-63E4-4557-9E41-30A782C30D93}" destId="{558FDEEF-6B90-4119-8E06-563AD41F4DAC}" srcOrd="0" destOrd="0" presId="urn:microsoft.com/office/officeart/2008/layout/HorizontalMultiLevelHierarchy"/>
    <dgm:cxn modelId="{F31B1D49-26CF-4C90-B590-15AC9D067E46}" type="presOf" srcId="{A9BAB1D6-B69B-4480-9090-7449E5CCB131}" destId="{06F3B56D-6F6C-4353-8151-D79FEB89643F}" srcOrd="0" destOrd="0" presId="urn:microsoft.com/office/officeart/2008/layout/HorizontalMultiLevelHierarchy"/>
    <dgm:cxn modelId="{70588F69-9FE8-4558-ABD1-013D63836605}" type="presOf" srcId="{E2BBBDA0-8E8F-40E0-A91E-FB813001D83D}" destId="{EBDDC518-531A-475D-8DB8-47017BC6835D}" srcOrd="1" destOrd="0" presId="urn:microsoft.com/office/officeart/2008/layout/HorizontalMultiLevelHierarchy"/>
    <dgm:cxn modelId="{AAA8724B-A0B1-4B9C-8290-0CFADB3CFC93}" type="presOf" srcId="{D4770E83-1869-47A1-A466-B1AFFF007019}" destId="{B1930FFC-ECA2-49D4-8DD0-199C4C33D416}" srcOrd="0" destOrd="0" presId="urn:microsoft.com/office/officeart/2008/layout/HorizontalMultiLevelHierarchy"/>
    <dgm:cxn modelId="{9724A250-C4E8-4B11-AC6C-D14D621FE8F3}" srcId="{6ED67BA5-E416-40F4-A30C-7E7A449A7788}" destId="{2BFA3968-D4DC-40B8-B18E-9EDADE3A491E}" srcOrd="3" destOrd="0" parTransId="{41AC779E-B329-4FF2-87ED-A78827B0B5CD}" sibTransId="{CD654365-EC3C-44C4-B064-2450564656BD}"/>
    <dgm:cxn modelId="{94C60E89-FC1A-4C97-BFC3-31FA77BF98F5}" type="presOf" srcId="{7B4DE4CC-24C7-4260-9CDC-1D0ADF6FF671}" destId="{3B3F8110-58F5-425B-A875-03B8E1FD0D74}" srcOrd="0" destOrd="0" presId="urn:microsoft.com/office/officeart/2008/layout/HorizontalMultiLevelHierarchy"/>
    <dgm:cxn modelId="{66045298-7008-4B34-832C-31E3B3D76D1C}" srcId="{6ED67BA5-E416-40F4-A30C-7E7A449A7788}" destId="{E3BF6D78-B8F8-46F8-AF88-00FFDE382C6D}" srcOrd="1" destOrd="0" parTransId="{14EAD35C-15A0-4356-8B4E-F1A6DDDB3C66}" sibTransId="{BBA55885-E73C-435C-8654-6A1FCE0A6FC4}"/>
    <dgm:cxn modelId="{87333A9E-CFBA-4EEF-A25D-BCE80C2D1C20}" srcId="{6ED67BA5-E416-40F4-A30C-7E7A449A7788}" destId="{D4770E83-1869-47A1-A466-B1AFFF007019}" srcOrd="0" destOrd="0" parTransId="{A9BAB1D6-B69B-4480-9090-7449E5CCB131}" sibTransId="{4E0DB1F1-5F26-417B-81AB-940B1BF7F57B}"/>
    <dgm:cxn modelId="{17B05DA0-B44A-42C3-876F-9FD1E2558CE5}" srcId="{082798E5-E33A-4103-8D78-51743458916F}" destId="{6ED67BA5-E416-40F4-A30C-7E7A449A7788}" srcOrd="0" destOrd="0" parTransId="{31459ACF-5631-423A-9783-24C6D3317EFD}" sibTransId="{D61CADB2-E5EE-431D-8A5F-54744CA7B845}"/>
    <dgm:cxn modelId="{B1A107BB-498A-45D5-80D1-4F31D91F3DFE}" type="presOf" srcId="{E2BBBDA0-8E8F-40E0-A91E-FB813001D83D}" destId="{18B15905-908E-45CB-8153-318F13874C80}" srcOrd="0" destOrd="0" presId="urn:microsoft.com/office/officeart/2008/layout/HorizontalMultiLevelHierarchy"/>
    <dgm:cxn modelId="{0CA598C4-271B-4A25-AA0C-DBB19068DD7D}" srcId="{6ED67BA5-E416-40F4-A30C-7E7A449A7788}" destId="{B457CB68-BB4A-4BE5-94D0-114D4D1F3D2E}" srcOrd="4" destOrd="0" parTransId="{7B4DE4CC-24C7-4260-9CDC-1D0ADF6FF671}" sibTransId="{76E09552-5182-41EE-8EA5-E5C4C5561A4C}"/>
    <dgm:cxn modelId="{632395CE-3778-401D-9220-F9F3B5063D74}" type="presOf" srcId="{6ED67BA5-E416-40F4-A30C-7E7A449A7788}" destId="{11E8506A-0AF4-475B-A417-13A29F1FD1C5}" srcOrd="0" destOrd="0" presId="urn:microsoft.com/office/officeart/2008/layout/HorizontalMultiLevelHierarchy"/>
    <dgm:cxn modelId="{8493B6D1-839E-407F-B33A-0925B4848D1F}" type="presOf" srcId="{E3BF6D78-B8F8-46F8-AF88-00FFDE382C6D}" destId="{BE282774-6979-47F7-91BF-71DC38EB82CF}" srcOrd="0" destOrd="0" presId="urn:microsoft.com/office/officeart/2008/layout/HorizontalMultiLevelHierarchy"/>
    <dgm:cxn modelId="{57DD3AD6-4F11-410A-8482-206061F01B49}" type="presOf" srcId="{A9BAB1D6-B69B-4480-9090-7449E5CCB131}" destId="{31C9366E-14AA-45BC-A7E0-08A8FB63BAD6}" srcOrd="1" destOrd="0" presId="urn:microsoft.com/office/officeart/2008/layout/HorizontalMultiLevelHierarchy"/>
    <dgm:cxn modelId="{0A50B3D6-C0EE-4F2E-978A-64AAEE033CAA}" type="presOf" srcId="{14EAD35C-15A0-4356-8B4E-F1A6DDDB3C66}" destId="{519DF917-79A8-4382-9C9E-23F3B128B168}" srcOrd="0" destOrd="0" presId="urn:microsoft.com/office/officeart/2008/layout/HorizontalMultiLevelHierarchy"/>
    <dgm:cxn modelId="{51A0EDE4-A87F-4A71-9856-CF9BD9547A00}" type="presOf" srcId="{14EAD35C-15A0-4356-8B4E-F1A6DDDB3C66}" destId="{C59054B1-9C2B-4F63-9407-3192B10BE40B}" srcOrd="1" destOrd="0" presId="urn:microsoft.com/office/officeart/2008/layout/HorizontalMultiLevelHierarchy"/>
    <dgm:cxn modelId="{196571F3-50AB-4B1C-A0B7-4ECA97DA94A5}" srcId="{6ED67BA5-E416-40F4-A30C-7E7A449A7788}" destId="{7AA289D9-63E4-4557-9E41-30A782C30D93}" srcOrd="2" destOrd="0" parTransId="{E2BBBDA0-8E8F-40E0-A91E-FB813001D83D}" sibTransId="{4F465DCA-ECDD-4096-928F-BFCEABC52968}"/>
    <dgm:cxn modelId="{D0845EFE-9AC6-4210-8029-C34C702F9C20}" type="presOf" srcId="{2BFA3968-D4DC-40B8-B18E-9EDADE3A491E}" destId="{5EDF0F82-15EF-4CEF-83B1-C66B29919433}" srcOrd="0" destOrd="0" presId="urn:microsoft.com/office/officeart/2008/layout/HorizontalMultiLevelHierarchy"/>
    <dgm:cxn modelId="{BA8EE4D9-AD50-47B4-95A8-203D66F5D9F1}" type="presParOf" srcId="{2BF1C501-0E41-4F7C-B0B5-309154C4A77F}" destId="{6965B2CA-633D-4EC1-A0A3-F5DFF752A90E}" srcOrd="0" destOrd="0" presId="urn:microsoft.com/office/officeart/2008/layout/HorizontalMultiLevelHierarchy"/>
    <dgm:cxn modelId="{7CF03115-53FC-4F2F-9D66-A24905B67A15}" type="presParOf" srcId="{6965B2CA-633D-4EC1-A0A3-F5DFF752A90E}" destId="{11E8506A-0AF4-475B-A417-13A29F1FD1C5}" srcOrd="0" destOrd="0" presId="urn:microsoft.com/office/officeart/2008/layout/HorizontalMultiLevelHierarchy"/>
    <dgm:cxn modelId="{E30C2953-8DCD-4B64-AEB0-8413122BA8C0}" type="presParOf" srcId="{6965B2CA-633D-4EC1-A0A3-F5DFF752A90E}" destId="{27939513-75DC-4862-B275-3C49A450BE3E}" srcOrd="1" destOrd="0" presId="urn:microsoft.com/office/officeart/2008/layout/HorizontalMultiLevelHierarchy"/>
    <dgm:cxn modelId="{AC41A058-90A4-4C7A-8BAF-E801AB900F25}" type="presParOf" srcId="{27939513-75DC-4862-B275-3C49A450BE3E}" destId="{06F3B56D-6F6C-4353-8151-D79FEB89643F}" srcOrd="0" destOrd="0" presId="urn:microsoft.com/office/officeart/2008/layout/HorizontalMultiLevelHierarchy"/>
    <dgm:cxn modelId="{DB3DDF91-74E6-48B7-A443-D5ABF9859250}" type="presParOf" srcId="{06F3B56D-6F6C-4353-8151-D79FEB89643F}" destId="{31C9366E-14AA-45BC-A7E0-08A8FB63BAD6}" srcOrd="0" destOrd="0" presId="urn:microsoft.com/office/officeart/2008/layout/HorizontalMultiLevelHierarchy"/>
    <dgm:cxn modelId="{5747C691-232E-4348-88D0-626AC965F03B}" type="presParOf" srcId="{27939513-75DC-4862-B275-3C49A450BE3E}" destId="{900D2D40-06DD-49DE-99AE-0E0CCCC23B23}" srcOrd="1" destOrd="0" presId="urn:microsoft.com/office/officeart/2008/layout/HorizontalMultiLevelHierarchy"/>
    <dgm:cxn modelId="{3A99C438-EDBF-4DDF-98BF-94C1E91BBE1D}" type="presParOf" srcId="{900D2D40-06DD-49DE-99AE-0E0CCCC23B23}" destId="{B1930FFC-ECA2-49D4-8DD0-199C4C33D416}" srcOrd="0" destOrd="0" presId="urn:microsoft.com/office/officeart/2008/layout/HorizontalMultiLevelHierarchy"/>
    <dgm:cxn modelId="{BFB3D729-CE6C-4850-B4BC-D00DEDAE9DEE}" type="presParOf" srcId="{900D2D40-06DD-49DE-99AE-0E0CCCC23B23}" destId="{7144119C-08A3-4157-A96B-6017EE92503E}" srcOrd="1" destOrd="0" presId="urn:microsoft.com/office/officeart/2008/layout/HorizontalMultiLevelHierarchy"/>
    <dgm:cxn modelId="{A859E96B-2E7B-4AF1-B7D8-7CF3F002BF4B}" type="presParOf" srcId="{27939513-75DC-4862-B275-3C49A450BE3E}" destId="{519DF917-79A8-4382-9C9E-23F3B128B168}" srcOrd="2" destOrd="0" presId="urn:microsoft.com/office/officeart/2008/layout/HorizontalMultiLevelHierarchy"/>
    <dgm:cxn modelId="{18095DFA-DBBD-4FA5-830B-650A6603B7C9}" type="presParOf" srcId="{519DF917-79A8-4382-9C9E-23F3B128B168}" destId="{C59054B1-9C2B-4F63-9407-3192B10BE40B}" srcOrd="0" destOrd="0" presId="urn:microsoft.com/office/officeart/2008/layout/HorizontalMultiLevelHierarchy"/>
    <dgm:cxn modelId="{7C7E337C-6D16-4E0A-BBF1-54FDCC3EF738}" type="presParOf" srcId="{27939513-75DC-4862-B275-3C49A450BE3E}" destId="{79802133-A75B-492E-8143-A7D1901BD0CB}" srcOrd="3" destOrd="0" presId="urn:microsoft.com/office/officeart/2008/layout/HorizontalMultiLevelHierarchy"/>
    <dgm:cxn modelId="{BA1910FF-96FC-4077-857B-1FBB0B0070F2}" type="presParOf" srcId="{79802133-A75B-492E-8143-A7D1901BD0CB}" destId="{BE282774-6979-47F7-91BF-71DC38EB82CF}" srcOrd="0" destOrd="0" presId="urn:microsoft.com/office/officeart/2008/layout/HorizontalMultiLevelHierarchy"/>
    <dgm:cxn modelId="{06154CB8-CAA6-4B67-8553-0610A433283E}" type="presParOf" srcId="{79802133-A75B-492E-8143-A7D1901BD0CB}" destId="{B40DCB3B-FE96-4CA4-B68B-FD160465D81E}" srcOrd="1" destOrd="0" presId="urn:microsoft.com/office/officeart/2008/layout/HorizontalMultiLevelHierarchy"/>
    <dgm:cxn modelId="{C25614A1-5573-48DA-9955-E9656C560AE3}" type="presParOf" srcId="{27939513-75DC-4862-B275-3C49A450BE3E}" destId="{18B15905-908E-45CB-8153-318F13874C80}" srcOrd="4" destOrd="0" presId="urn:microsoft.com/office/officeart/2008/layout/HorizontalMultiLevelHierarchy"/>
    <dgm:cxn modelId="{D9C365A6-9791-44D7-87CB-BAC90E538DAF}" type="presParOf" srcId="{18B15905-908E-45CB-8153-318F13874C80}" destId="{EBDDC518-531A-475D-8DB8-47017BC6835D}" srcOrd="0" destOrd="0" presId="urn:microsoft.com/office/officeart/2008/layout/HorizontalMultiLevelHierarchy"/>
    <dgm:cxn modelId="{6F869B00-3CA4-4864-A392-2E60190EF8A1}" type="presParOf" srcId="{27939513-75DC-4862-B275-3C49A450BE3E}" destId="{4DFAFE6D-4645-4758-A0F9-F0B97A45C699}" srcOrd="5" destOrd="0" presId="urn:microsoft.com/office/officeart/2008/layout/HorizontalMultiLevelHierarchy"/>
    <dgm:cxn modelId="{FD7CAC36-220C-482E-A228-2B742DB62246}" type="presParOf" srcId="{4DFAFE6D-4645-4758-A0F9-F0B97A45C699}" destId="{558FDEEF-6B90-4119-8E06-563AD41F4DAC}" srcOrd="0" destOrd="0" presId="urn:microsoft.com/office/officeart/2008/layout/HorizontalMultiLevelHierarchy"/>
    <dgm:cxn modelId="{F623E315-47AF-4C8E-BC5D-22E17DD930D6}" type="presParOf" srcId="{4DFAFE6D-4645-4758-A0F9-F0B97A45C699}" destId="{19544D51-41D0-4317-8F44-485D6E3B6BDB}" srcOrd="1" destOrd="0" presId="urn:microsoft.com/office/officeart/2008/layout/HorizontalMultiLevelHierarchy"/>
    <dgm:cxn modelId="{3FC61E32-0770-44DE-98ED-B011C75F40A8}" type="presParOf" srcId="{27939513-75DC-4862-B275-3C49A450BE3E}" destId="{2DA164C0-4DF3-4581-B4A1-6096B5FBECF2}" srcOrd="6" destOrd="0" presId="urn:microsoft.com/office/officeart/2008/layout/HorizontalMultiLevelHierarchy"/>
    <dgm:cxn modelId="{A46E1C84-FE38-43E7-B109-1B1DB890E1F7}" type="presParOf" srcId="{2DA164C0-4DF3-4581-B4A1-6096B5FBECF2}" destId="{9AB9EB10-7F79-42A8-B681-5BB2B6CD0F89}" srcOrd="0" destOrd="0" presId="urn:microsoft.com/office/officeart/2008/layout/HorizontalMultiLevelHierarchy"/>
    <dgm:cxn modelId="{F70DB91A-9BF5-4182-9425-7DE7035972FB}" type="presParOf" srcId="{27939513-75DC-4862-B275-3C49A450BE3E}" destId="{BC01525F-8E7B-4695-8123-721C4ACC9E6C}" srcOrd="7" destOrd="0" presId="urn:microsoft.com/office/officeart/2008/layout/HorizontalMultiLevelHierarchy"/>
    <dgm:cxn modelId="{C029AFE2-3FA2-453F-941C-306AD44DBFCF}" type="presParOf" srcId="{BC01525F-8E7B-4695-8123-721C4ACC9E6C}" destId="{5EDF0F82-15EF-4CEF-83B1-C66B29919433}" srcOrd="0" destOrd="0" presId="urn:microsoft.com/office/officeart/2008/layout/HorizontalMultiLevelHierarchy"/>
    <dgm:cxn modelId="{86132716-84A8-4C73-81F4-B8B1FE049343}" type="presParOf" srcId="{BC01525F-8E7B-4695-8123-721C4ACC9E6C}" destId="{F0A3D83D-F678-4381-A330-705426D507A8}" srcOrd="1" destOrd="0" presId="urn:microsoft.com/office/officeart/2008/layout/HorizontalMultiLevelHierarchy"/>
    <dgm:cxn modelId="{EBF2D57E-D832-4499-9F5E-49440CC47287}" type="presParOf" srcId="{27939513-75DC-4862-B275-3C49A450BE3E}" destId="{3B3F8110-58F5-425B-A875-03B8E1FD0D74}" srcOrd="8" destOrd="0" presId="urn:microsoft.com/office/officeart/2008/layout/HorizontalMultiLevelHierarchy"/>
    <dgm:cxn modelId="{8C489954-D151-4E50-B73B-FF3F91DB92FA}" type="presParOf" srcId="{3B3F8110-58F5-425B-A875-03B8E1FD0D74}" destId="{B85E8FF5-6D14-484B-A97B-573918BB6361}" srcOrd="0" destOrd="0" presId="urn:microsoft.com/office/officeart/2008/layout/HorizontalMultiLevelHierarchy"/>
    <dgm:cxn modelId="{480C4CA7-14CF-482F-99B1-DBBC41381ADC}" type="presParOf" srcId="{27939513-75DC-4862-B275-3C49A450BE3E}" destId="{CA6D1227-070C-45FF-A40B-CDE8FB406D3D}" srcOrd="9" destOrd="0" presId="urn:microsoft.com/office/officeart/2008/layout/HorizontalMultiLevelHierarchy"/>
    <dgm:cxn modelId="{292A1440-0DDA-47FD-86F5-7C46B95F5568}" type="presParOf" srcId="{CA6D1227-070C-45FF-A40B-CDE8FB406D3D}" destId="{0E1D2E3A-1990-4EF1-A9D2-2DF6A0D16724}" srcOrd="0" destOrd="0" presId="urn:microsoft.com/office/officeart/2008/layout/HorizontalMultiLevelHierarchy"/>
    <dgm:cxn modelId="{D76C1BB5-8BFD-449D-9255-B8B5534C709A}" type="presParOf" srcId="{CA6D1227-070C-45FF-A40B-CDE8FB406D3D}" destId="{576A7430-782F-4128-A8B7-E3CEF714A07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80E2B0-4AB4-3849-A606-0153617D73EE}" type="doc">
      <dgm:prSet loTypeId="urn:microsoft.com/office/officeart/2005/8/layout/chevron1" loCatId="" qsTypeId="urn:microsoft.com/office/officeart/2005/8/quickstyle/simple1" qsCatId="simple" csTypeId="urn:microsoft.com/office/officeart/2005/8/colors/colorful1" csCatId="colorful" phldr="1"/>
      <dgm:spPr/>
    </dgm:pt>
    <dgm:pt modelId="{D7BE6E16-24D4-114D-8437-A66868E61D33}">
      <dgm:prSet phldrT="[Text]" custT="1"/>
      <dgm:spPr/>
      <dgm:t>
        <a:bodyPr/>
        <a:lstStyle/>
        <a:p>
          <a:r>
            <a:rPr lang="pt-BR" sz="1400" noProof="0" dirty="0">
              <a:solidFill>
                <a:schemeClr val="tx1"/>
              </a:solidFill>
            </a:rPr>
            <a:t>1. Modelagem, implantação e divulgação</a:t>
          </a:r>
        </a:p>
      </dgm:t>
    </dgm:pt>
    <dgm:pt modelId="{34DA972B-8688-2F40-AA8E-A5D959C18202}" type="parTrans" cxnId="{75BCE307-7E11-C440-ADE4-A89FBBEFE394}">
      <dgm:prSet/>
      <dgm:spPr/>
      <dgm:t>
        <a:bodyPr/>
        <a:lstStyle/>
        <a:p>
          <a:endParaRPr lang="pt-BR" sz="1400" noProof="0" dirty="0">
            <a:solidFill>
              <a:schemeClr val="tx1"/>
            </a:solidFill>
          </a:endParaRPr>
        </a:p>
      </dgm:t>
    </dgm:pt>
    <dgm:pt modelId="{32D4C93C-395C-F14D-807F-4392F34C4CB6}" type="sibTrans" cxnId="{75BCE307-7E11-C440-ADE4-A89FBBEFE394}">
      <dgm:prSet/>
      <dgm:spPr/>
      <dgm:t>
        <a:bodyPr/>
        <a:lstStyle/>
        <a:p>
          <a:endParaRPr lang="pt-BR" sz="1400" noProof="0" dirty="0">
            <a:solidFill>
              <a:schemeClr val="tx1"/>
            </a:solidFill>
          </a:endParaRPr>
        </a:p>
      </dgm:t>
    </dgm:pt>
    <dgm:pt modelId="{4BFC6042-0256-B84D-B56D-AE065337931D}">
      <dgm:prSet phldrT="[Text]" custT="1"/>
      <dgm:spPr/>
      <dgm:t>
        <a:bodyPr/>
        <a:lstStyle/>
        <a:p>
          <a:r>
            <a:rPr lang="pt-BR" sz="1400" noProof="0" dirty="0">
              <a:solidFill>
                <a:schemeClr val="tx1"/>
              </a:solidFill>
            </a:rPr>
            <a:t>2. Consolidação</a:t>
          </a:r>
        </a:p>
      </dgm:t>
    </dgm:pt>
    <dgm:pt modelId="{9FCA02F9-895E-4745-B8AC-0FBA6BE935D0}" type="parTrans" cxnId="{37106398-D984-434E-8B35-FC166DBCD216}">
      <dgm:prSet/>
      <dgm:spPr/>
      <dgm:t>
        <a:bodyPr/>
        <a:lstStyle/>
        <a:p>
          <a:endParaRPr lang="pt-BR" sz="1400" noProof="0" dirty="0">
            <a:solidFill>
              <a:schemeClr val="tx1"/>
            </a:solidFill>
          </a:endParaRPr>
        </a:p>
      </dgm:t>
    </dgm:pt>
    <dgm:pt modelId="{0764BEB0-53EE-3F44-AE5E-3EF09ECE653B}" type="sibTrans" cxnId="{37106398-D984-434E-8B35-FC166DBCD216}">
      <dgm:prSet/>
      <dgm:spPr/>
      <dgm:t>
        <a:bodyPr/>
        <a:lstStyle/>
        <a:p>
          <a:endParaRPr lang="pt-BR" sz="1400" noProof="0" dirty="0">
            <a:solidFill>
              <a:schemeClr val="tx1"/>
            </a:solidFill>
          </a:endParaRPr>
        </a:p>
      </dgm:t>
    </dgm:pt>
    <dgm:pt modelId="{D936535E-2B2F-7C49-AABB-48D4AB3B72E5}">
      <dgm:prSet phldrT="[Text]" custT="1"/>
      <dgm:spPr/>
      <dgm:t>
        <a:bodyPr/>
        <a:lstStyle/>
        <a:p>
          <a:r>
            <a:rPr lang="pt-BR" sz="1400" noProof="0" dirty="0">
              <a:solidFill>
                <a:schemeClr val="tx1"/>
              </a:solidFill>
            </a:rPr>
            <a:t>3. Manutenção / Sustentação</a:t>
          </a:r>
        </a:p>
      </dgm:t>
    </dgm:pt>
    <dgm:pt modelId="{D260B75E-B5D0-2843-8BB0-DCE2E145A9E6}" type="parTrans" cxnId="{51542697-C2BA-0646-839B-8EC5400EE288}">
      <dgm:prSet/>
      <dgm:spPr/>
      <dgm:t>
        <a:bodyPr/>
        <a:lstStyle/>
        <a:p>
          <a:endParaRPr lang="pt-BR" sz="1400" noProof="0" dirty="0">
            <a:solidFill>
              <a:schemeClr val="tx1"/>
            </a:solidFill>
          </a:endParaRPr>
        </a:p>
      </dgm:t>
    </dgm:pt>
    <dgm:pt modelId="{CF03EF46-FDED-F24E-A18E-081209B4F551}" type="sibTrans" cxnId="{51542697-C2BA-0646-839B-8EC5400EE288}">
      <dgm:prSet/>
      <dgm:spPr/>
      <dgm:t>
        <a:bodyPr/>
        <a:lstStyle/>
        <a:p>
          <a:endParaRPr lang="pt-BR" sz="1400" noProof="0" dirty="0">
            <a:solidFill>
              <a:schemeClr val="tx1"/>
            </a:solidFill>
          </a:endParaRPr>
        </a:p>
      </dgm:t>
    </dgm:pt>
    <dgm:pt modelId="{80F801D9-B35D-C947-8F1C-E37D02D2D73A}" type="pres">
      <dgm:prSet presAssocID="{0D80E2B0-4AB4-3849-A606-0153617D73EE}" presName="Name0" presStyleCnt="0">
        <dgm:presLayoutVars>
          <dgm:dir/>
          <dgm:animLvl val="lvl"/>
          <dgm:resizeHandles val="exact"/>
        </dgm:presLayoutVars>
      </dgm:prSet>
      <dgm:spPr/>
    </dgm:pt>
    <dgm:pt modelId="{0E8D2F32-E2D4-BC45-9BAC-7DA05724CA24}" type="pres">
      <dgm:prSet presAssocID="{D7BE6E16-24D4-114D-8437-A66868E61D33}" presName="parTxOnly" presStyleLbl="node1" presStyleIdx="0" presStyleCnt="3" custScaleX="139760" custLinFactX="-10134" custLinFactNeighborX="-100000" custLinFactNeighborY="-150">
        <dgm:presLayoutVars>
          <dgm:chMax val="0"/>
          <dgm:chPref val="0"/>
          <dgm:bulletEnabled val="1"/>
        </dgm:presLayoutVars>
      </dgm:prSet>
      <dgm:spPr/>
    </dgm:pt>
    <dgm:pt modelId="{6F60B43D-1E61-9249-92D4-5F5E58D13390}" type="pres">
      <dgm:prSet presAssocID="{32D4C93C-395C-F14D-807F-4392F34C4CB6}" presName="parTxOnlySpace" presStyleCnt="0"/>
      <dgm:spPr/>
    </dgm:pt>
    <dgm:pt modelId="{FDD47E02-3F0C-5844-A621-4A8C13B33199}" type="pres">
      <dgm:prSet presAssocID="{4BFC6042-0256-B84D-B56D-AE065337931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07A9B83-684A-764A-B68A-9AD3820624D3}" type="pres">
      <dgm:prSet presAssocID="{0764BEB0-53EE-3F44-AE5E-3EF09ECE653B}" presName="parTxOnlySpace" presStyleCnt="0"/>
      <dgm:spPr/>
    </dgm:pt>
    <dgm:pt modelId="{B6369670-CE55-9443-ABC2-E40176FABE9D}" type="pres">
      <dgm:prSet presAssocID="{D936535E-2B2F-7C49-AABB-48D4AB3B72E5}" presName="parTxOnly" presStyleLbl="node1" presStyleIdx="2" presStyleCnt="3" custLinFactY="-237114" custLinFactNeighborX="13131" custLinFactNeighborY="-300000">
        <dgm:presLayoutVars>
          <dgm:chMax val="0"/>
          <dgm:chPref val="0"/>
          <dgm:bulletEnabled val="1"/>
        </dgm:presLayoutVars>
      </dgm:prSet>
      <dgm:spPr/>
    </dgm:pt>
  </dgm:ptLst>
  <dgm:cxnLst>
    <dgm:cxn modelId="{75BCE307-7E11-C440-ADE4-A89FBBEFE394}" srcId="{0D80E2B0-4AB4-3849-A606-0153617D73EE}" destId="{D7BE6E16-24D4-114D-8437-A66868E61D33}" srcOrd="0" destOrd="0" parTransId="{34DA972B-8688-2F40-AA8E-A5D959C18202}" sibTransId="{32D4C93C-395C-F14D-807F-4392F34C4CB6}"/>
    <dgm:cxn modelId="{6C64840D-DD38-A140-867A-D293B255C3FB}" type="presOf" srcId="{0D80E2B0-4AB4-3849-A606-0153617D73EE}" destId="{80F801D9-B35D-C947-8F1C-E37D02D2D73A}" srcOrd="0" destOrd="0" presId="urn:microsoft.com/office/officeart/2005/8/layout/chevron1"/>
    <dgm:cxn modelId="{7B504073-80C8-4C4B-82C1-9D89AFCD56A2}" type="presOf" srcId="{4BFC6042-0256-B84D-B56D-AE065337931D}" destId="{FDD47E02-3F0C-5844-A621-4A8C13B33199}" srcOrd="0" destOrd="0" presId="urn:microsoft.com/office/officeart/2005/8/layout/chevron1"/>
    <dgm:cxn modelId="{90DFF255-58BD-C644-9A90-ACF6BCEC0EC5}" type="presOf" srcId="{D936535E-2B2F-7C49-AABB-48D4AB3B72E5}" destId="{B6369670-CE55-9443-ABC2-E40176FABE9D}" srcOrd="0" destOrd="0" presId="urn:microsoft.com/office/officeart/2005/8/layout/chevron1"/>
    <dgm:cxn modelId="{63056294-860C-D74F-91BC-6814DBC6D6C8}" type="presOf" srcId="{D7BE6E16-24D4-114D-8437-A66868E61D33}" destId="{0E8D2F32-E2D4-BC45-9BAC-7DA05724CA24}" srcOrd="0" destOrd="0" presId="urn:microsoft.com/office/officeart/2005/8/layout/chevron1"/>
    <dgm:cxn modelId="{51542697-C2BA-0646-839B-8EC5400EE288}" srcId="{0D80E2B0-4AB4-3849-A606-0153617D73EE}" destId="{D936535E-2B2F-7C49-AABB-48D4AB3B72E5}" srcOrd="2" destOrd="0" parTransId="{D260B75E-B5D0-2843-8BB0-DCE2E145A9E6}" sibTransId="{CF03EF46-FDED-F24E-A18E-081209B4F551}"/>
    <dgm:cxn modelId="{37106398-D984-434E-8B35-FC166DBCD216}" srcId="{0D80E2B0-4AB4-3849-A606-0153617D73EE}" destId="{4BFC6042-0256-B84D-B56D-AE065337931D}" srcOrd="1" destOrd="0" parTransId="{9FCA02F9-895E-4745-B8AC-0FBA6BE935D0}" sibTransId="{0764BEB0-53EE-3F44-AE5E-3EF09ECE653B}"/>
    <dgm:cxn modelId="{FCF02BCA-AD37-E04A-8618-987299525F75}" type="presParOf" srcId="{80F801D9-B35D-C947-8F1C-E37D02D2D73A}" destId="{0E8D2F32-E2D4-BC45-9BAC-7DA05724CA24}" srcOrd="0" destOrd="0" presId="urn:microsoft.com/office/officeart/2005/8/layout/chevron1"/>
    <dgm:cxn modelId="{19FE12DA-CAD4-0340-893A-2C3ACF28846F}" type="presParOf" srcId="{80F801D9-B35D-C947-8F1C-E37D02D2D73A}" destId="{6F60B43D-1E61-9249-92D4-5F5E58D13390}" srcOrd="1" destOrd="0" presId="urn:microsoft.com/office/officeart/2005/8/layout/chevron1"/>
    <dgm:cxn modelId="{1763DC2D-4845-514A-8044-04376E747A2F}" type="presParOf" srcId="{80F801D9-B35D-C947-8F1C-E37D02D2D73A}" destId="{FDD47E02-3F0C-5844-A621-4A8C13B33199}" srcOrd="2" destOrd="0" presId="urn:microsoft.com/office/officeart/2005/8/layout/chevron1"/>
    <dgm:cxn modelId="{9C579DBC-58E2-054F-BAAB-E4FABBC5D1FC}" type="presParOf" srcId="{80F801D9-B35D-C947-8F1C-E37D02D2D73A}" destId="{207A9B83-684A-764A-B68A-9AD3820624D3}" srcOrd="3" destOrd="0" presId="urn:microsoft.com/office/officeart/2005/8/layout/chevron1"/>
    <dgm:cxn modelId="{F2A89964-CF43-A947-94B6-87EEF5D316B9}" type="presParOf" srcId="{80F801D9-B35D-C947-8F1C-E37D02D2D73A}" destId="{B6369670-CE55-9443-ABC2-E40176FABE9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3F8110-58F5-425B-A875-03B8E1FD0D74}">
      <dsp:nvSpPr>
        <dsp:cNvPr id="0" name=""/>
        <dsp:cNvSpPr/>
      </dsp:nvSpPr>
      <dsp:spPr>
        <a:xfrm>
          <a:off x="1040733" y="1907087"/>
          <a:ext cx="416495" cy="1587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8247" y="0"/>
              </a:lnTo>
              <a:lnTo>
                <a:pt x="208247" y="1587253"/>
              </a:lnTo>
              <a:lnTo>
                <a:pt x="416495" y="15872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07955" y="2659688"/>
        <a:ext cx="82049" cy="82049"/>
      </dsp:txXfrm>
    </dsp:sp>
    <dsp:sp modelId="{2DA164C0-4DF3-4581-B4A1-6096B5FBECF2}">
      <dsp:nvSpPr>
        <dsp:cNvPr id="0" name=""/>
        <dsp:cNvSpPr/>
      </dsp:nvSpPr>
      <dsp:spPr>
        <a:xfrm>
          <a:off x="1040733" y="1907087"/>
          <a:ext cx="416495" cy="7936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8247" y="0"/>
              </a:lnTo>
              <a:lnTo>
                <a:pt x="208247" y="793626"/>
              </a:lnTo>
              <a:lnTo>
                <a:pt x="416495" y="7936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26573" y="2281493"/>
        <a:ext cx="44813" cy="44813"/>
      </dsp:txXfrm>
    </dsp:sp>
    <dsp:sp modelId="{18B15905-908E-45CB-8153-318F13874C80}">
      <dsp:nvSpPr>
        <dsp:cNvPr id="0" name=""/>
        <dsp:cNvSpPr/>
      </dsp:nvSpPr>
      <dsp:spPr>
        <a:xfrm>
          <a:off x="1040733" y="1861366"/>
          <a:ext cx="4164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6495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38568" y="1896674"/>
        <a:ext cx="20824" cy="20824"/>
      </dsp:txXfrm>
    </dsp:sp>
    <dsp:sp modelId="{519DF917-79A8-4382-9C9E-23F3B128B168}">
      <dsp:nvSpPr>
        <dsp:cNvPr id="0" name=""/>
        <dsp:cNvSpPr/>
      </dsp:nvSpPr>
      <dsp:spPr>
        <a:xfrm>
          <a:off x="1040733" y="1113460"/>
          <a:ext cx="415453" cy="793626"/>
        </a:xfrm>
        <a:custGeom>
          <a:avLst/>
          <a:gdLst/>
          <a:ahLst/>
          <a:cxnLst/>
          <a:rect l="0" t="0" r="0" b="0"/>
          <a:pathLst>
            <a:path>
              <a:moveTo>
                <a:pt x="0" y="793626"/>
              </a:moveTo>
              <a:lnTo>
                <a:pt x="207726" y="793626"/>
              </a:lnTo>
              <a:lnTo>
                <a:pt x="207726" y="0"/>
              </a:lnTo>
              <a:lnTo>
                <a:pt x="41545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26065" y="1487878"/>
        <a:ext cx="44789" cy="44789"/>
      </dsp:txXfrm>
    </dsp:sp>
    <dsp:sp modelId="{06F3B56D-6F6C-4353-8151-D79FEB89643F}">
      <dsp:nvSpPr>
        <dsp:cNvPr id="0" name=""/>
        <dsp:cNvSpPr/>
      </dsp:nvSpPr>
      <dsp:spPr>
        <a:xfrm>
          <a:off x="1040733" y="319833"/>
          <a:ext cx="416495" cy="1587253"/>
        </a:xfrm>
        <a:custGeom>
          <a:avLst/>
          <a:gdLst/>
          <a:ahLst/>
          <a:cxnLst/>
          <a:rect l="0" t="0" r="0" b="0"/>
          <a:pathLst>
            <a:path>
              <a:moveTo>
                <a:pt x="0" y="1587253"/>
              </a:moveTo>
              <a:lnTo>
                <a:pt x="208247" y="1587253"/>
              </a:lnTo>
              <a:lnTo>
                <a:pt x="208247" y="0"/>
              </a:lnTo>
              <a:lnTo>
                <a:pt x="41649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07955" y="1072435"/>
        <a:ext cx="82049" cy="82049"/>
      </dsp:txXfrm>
    </dsp:sp>
    <dsp:sp modelId="{11E8506A-0AF4-475B-A417-13A29F1FD1C5}">
      <dsp:nvSpPr>
        <dsp:cNvPr id="0" name=""/>
        <dsp:cNvSpPr/>
      </dsp:nvSpPr>
      <dsp:spPr>
        <a:xfrm rot="16200000">
          <a:off x="-947510" y="1589636"/>
          <a:ext cx="3341585" cy="6349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latin typeface="Arial" panose="020B0604020202020204" pitchFamily="34" charset="0"/>
              <a:cs typeface="Arial" panose="020B0604020202020204" pitchFamily="34" charset="0"/>
            </a:rPr>
            <a:t>Metas Hackers do Bem </a:t>
          </a:r>
        </a:p>
      </dsp:txBody>
      <dsp:txXfrm>
        <a:off x="-947510" y="1589636"/>
        <a:ext cx="3341585" cy="634901"/>
      </dsp:txXfrm>
    </dsp:sp>
    <dsp:sp modelId="{B1930FFC-ECA2-49D4-8DD0-199C4C33D416}">
      <dsp:nvSpPr>
        <dsp:cNvPr id="0" name=""/>
        <dsp:cNvSpPr/>
      </dsp:nvSpPr>
      <dsp:spPr>
        <a:xfrm>
          <a:off x="1457228" y="2383"/>
          <a:ext cx="5642510" cy="6349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i="0" kern="1200">
              <a:latin typeface="Arial" panose="020B0604020202020204" pitchFamily="34" charset="0"/>
              <a:cs typeface="Arial" panose="020B0604020202020204" pitchFamily="34" charset="0"/>
            </a:rPr>
            <a:t> META 1 - Gestão e Governança do projeto</a:t>
          </a:r>
          <a:endParaRPr lang="pt-BR" sz="16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57228" y="2383"/>
        <a:ext cx="5642510" cy="634901"/>
      </dsp:txXfrm>
    </dsp:sp>
    <dsp:sp modelId="{BE282774-6979-47F7-91BF-71DC38EB82CF}">
      <dsp:nvSpPr>
        <dsp:cNvPr id="0" name=""/>
        <dsp:cNvSpPr/>
      </dsp:nvSpPr>
      <dsp:spPr>
        <a:xfrm>
          <a:off x="1456186" y="796009"/>
          <a:ext cx="5641823" cy="6349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i="0" kern="1200" dirty="0">
              <a:latin typeface="Arial" panose="020B0604020202020204" pitchFamily="34" charset="0"/>
              <a:cs typeface="Arial" panose="020B0604020202020204" pitchFamily="34" charset="0"/>
            </a:rPr>
            <a:t> META 2 - Desenvolvimento da infraestrutura de capacitação</a:t>
          </a:r>
          <a:endParaRPr lang="pt-BR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56186" y="796009"/>
        <a:ext cx="5641823" cy="634901"/>
      </dsp:txXfrm>
    </dsp:sp>
    <dsp:sp modelId="{558FDEEF-6B90-4119-8E06-563AD41F4DAC}">
      <dsp:nvSpPr>
        <dsp:cNvPr id="0" name=""/>
        <dsp:cNvSpPr/>
      </dsp:nvSpPr>
      <dsp:spPr>
        <a:xfrm>
          <a:off x="1457228" y="1589636"/>
          <a:ext cx="5642531" cy="6349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i="0" kern="1200">
              <a:latin typeface="Arial" panose="020B0604020202020204" pitchFamily="34" charset="0"/>
              <a:cs typeface="Arial" panose="020B0604020202020204" pitchFamily="34" charset="0"/>
            </a:rPr>
            <a:t> META 3 - Capacitação</a:t>
          </a:r>
          <a:endParaRPr lang="pt-BR" sz="16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57228" y="1589636"/>
        <a:ext cx="5642531" cy="634901"/>
      </dsp:txXfrm>
    </dsp:sp>
    <dsp:sp modelId="{5EDF0F82-15EF-4CEF-83B1-C66B29919433}">
      <dsp:nvSpPr>
        <dsp:cNvPr id="0" name=""/>
        <dsp:cNvSpPr/>
      </dsp:nvSpPr>
      <dsp:spPr>
        <a:xfrm>
          <a:off x="1457228" y="2383262"/>
          <a:ext cx="5681473" cy="6349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i="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META 4 - Fomentar o ecossistema de Inovação em </a:t>
          </a:r>
          <a:r>
            <a:rPr lang="pt-BR" sz="1600" b="1" i="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cibersegurança</a:t>
          </a:r>
          <a:endParaRPr lang="pt-BR" sz="1600" b="1" i="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1457228" y="2383262"/>
        <a:ext cx="5681473" cy="634901"/>
      </dsp:txXfrm>
    </dsp:sp>
    <dsp:sp modelId="{0E1D2E3A-1990-4EF1-A9D2-2DF6A0D16724}">
      <dsp:nvSpPr>
        <dsp:cNvPr id="0" name=""/>
        <dsp:cNvSpPr/>
      </dsp:nvSpPr>
      <dsp:spPr>
        <a:xfrm>
          <a:off x="1457228" y="3176889"/>
          <a:ext cx="5686638" cy="6349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i="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META 5 - Hub nacional de </a:t>
          </a:r>
          <a:r>
            <a:rPr lang="pt-BR" sz="1600" b="1" i="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cibersegurança</a:t>
          </a:r>
          <a:endParaRPr lang="pt-BR" sz="1600" b="1" i="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1457228" y="3176889"/>
        <a:ext cx="5686638" cy="6349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8D2F32-E2D4-BC45-9BAC-7DA05724CA24}">
      <dsp:nvSpPr>
        <dsp:cNvPr id="0" name=""/>
        <dsp:cNvSpPr/>
      </dsp:nvSpPr>
      <dsp:spPr>
        <a:xfrm>
          <a:off x="0" y="0"/>
          <a:ext cx="3856272" cy="38674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noProof="0" dirty="0">
              <a:solidFill>
                <a:schemeClr val="tx1"/>
              </a:solidFill>
            </a:rPr>
            <a:t>1. Modelagem, implantação e divulgação</a:t>
          </a:r>
        </a:p>
      </dsp:txBody>
      <dsp:txXfrm>
        <a:off x="193374" y="0"/>
        <a:ext cx="3469524" cy="386748"/>
      </dsp:txXfrm>
    </dsp:sp>
    <dsp:sp modelId="{FDD47E02-3F0C-5844-A621-4A8C13B33199}">
      <dsp:nvSpPr>
        <dsp:cNvPr id="0" name=""/>
        <dsp:cNvSpPr/>
      </dsp:nvSpPr>
      <dsp:spPr>
        <a:xfrm>
          <a:off x="3583662" y="0"/>
          <a:ext cx="2759210" cy="38674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noProof="0" dirty="0">
              <a:solidFill>
                <a:schemeClr val="tx1"/>
              </a:solidFill>
            </a:rPr>
            <a:t>2. Consolidação</a:t>
          </a:r>
        </a:p>
      </dsp:txBody>
      <dsp:txXfrm>
        <a:off x="3777036" y="0"/>
        <a:ext cx="2372462" cy="386748"/>
      </dsp:txXfrm>
    </dsp:sp>
    <dsp:sp modelId="{B6369670-CE55-9443-ABC2-E40176FABE9D}">
      <dsp:nvSpPr>
        <dsp:cNvPr id="0" name=""/>
        <dsp:cNvSpPr/>
      </dsp:nvSpPr>
      <dsp:spPr>
        <a:xfrm>
          <a:off x="6070263" y="0"/>
          <a:ext cx="2759210" cy="38674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noProof="0" dirty="0">
              <a:solidFill>
                <a:schemeClr val="tx1"/>
              </a:solidFill>
            </a:rPr>
            <a:t>3. Manutenção / Sustentação</a:t>
          </a:r>
        </a:p>
      </dsp:txBody>
      <dsp:txXfrm>
        <a:off x="6263637" y="0"/>
        <a:ext cx="2372462" cy="3867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6D92-F9AE-BE40-B8DC-7EFEA2BCA01F}" type="datetimeFigureOut">
              <a:rPr lang="pt-BR" smtClean="0"/>
              <a:t>17/05/2024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50279-B371-2540-9EEC-102D418A1C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148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50279-B371-2540-9EEC-102D418A1CC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7504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850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>
            <a:extLst>
              <a:ext uri="{FF2B5EF4-FFF2-40B4-BE49-F238E27FC236}">
                <a16:creationId xmlns:a16="http://schemas.microsoft.com/office/drawing/2014/main" id="{39DC8140-429C-4B44-80DF-1271666AAB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7388" y="1143000"/>
            <a:ext cx="5480050" cy="3082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ço Reservado para Anotações 2">
            <a:extLst>
              <a:ext uri="{FF2B5EF4-FFF2-40B4-BE49-F238E27FC236}">
                <a16:creationId xmlns:a16="http://schemas.microsoft.com/office/drawing/2014/main" id="{331411C5-7504-4F3C-B104-4F20BCDE2F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pt-BR">
              <a:latin typeface="Arial" panose="020B0604020202020204" pitchFamily="34" charset="0"/>
            </a:endParaRPr>
          </a:p>
        </p:txBody>
      </p:sp>
      <p:sp>
        <p:nvSpPr>
          <p:cNvPr id="33796" name="Espaço Reservado para Número de Slide 3">
            <a:extLst>
              <a:ext uri="{FF2B5EF4-FFF2-40B4-BE49-F238E27FC236}">
                <a16:creationId xmlns:a16="http://schemas.microsoft.com/office/drawing/2014/main" id="{6D908055-3621-44E5-8DDA-CD15F6138D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14313">
              <a:spcBef>
                <a:spcPct val="300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SzPct val="45000"/>
            </a:pPr>
            <a:fld id="{DF3C857F-6BCF-47E0-9BB1-7D5887D53353}" type="slidenum">
              <a:rPr lang="pt-BR" altLang="pt-BR" sz="1300" smtClean="0">
                <a:latin typeface="Arial" panose="020B060402020202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  <a:buSzPct val="45000"/>
              </a:pPr>
              <a:t>9</a:t>
            </a:fld>
            <a:endParaRPr lang="pt-BR" altLang="pt-BR" sz="13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2065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8CF04-FD0F-47A4-A871-DE4DA4531F8F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911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A47D3E-2639-45E1-9854-6E9875DC879A}" type="slidenum">
              <a:rPr lang="pt-BR" altLang="pt-BR" smtClean="0"/>
              <a:pPr>
                <a:defRPr/>
              </a:pPr>
              <a:t>13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26910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A47D3E-2639-45E1-9854-6E9875DC879A}" type="slidenum">
              <a:rPr lang="pt-BR" altLang="pt-BR" smtClean="0"/>
              <a:pPr>
                <a:defRPr/>
              </a:pPr>
              <a:t>14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70763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50279-B371-2540-9EEC-102D418A1CC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7915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9A3169-442F-5442-A193-6ACD950C125A}" type="slidenum">
              <a:rPr lang="pt-BR" altLang="pt-BR" smtClean="0"/>
              <a:pPr>
                <a:defRPr/>
              </a:pPr>
              <a:t>20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2682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50279-B371-2540-9EEC-102D418A1CCD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727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12862" y="1943030"/>
            <a:ext cx="3344982" cy="753277"/>
          </a:xfrm>
        </p:spPr>
        <p:txBody>
          <a:bodyPr anchor="b">
            <a:normAutofit/>
          </a:bodyPr>
          <a:lstStyle>
            <a:lvl1pPr algn="l">
              <a:defRPr sz="2200" b="0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5332" y="3518168"/>
            <a:ext cx="3332514" cy="600540"/>
          </a:xfrm>
        </p:spPr>
        <p:txBody>
          <a:bodyPr>
            <a:noAutofit/>
          </a:bodyPr>
          <a:lstStyle>
            <a:lvl1pPr marL="0" indent="0" algn="l">
              <a:buNone/>
              <a:defRPr sz="1700" b="0" i="0">
                <a:solidFill>
                  <a:schemeClr val="tx1"/>
                </a:solidFill>
                <a:latin typeface="Barlow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dirty="0"/>
              <a:t>Clique para editar NOME PALESTRANTE</a:t>
            </a:r>
          </a:p>
          <a:p>
            <a:endParaRPr lang="en-US" dirty="0"/>
          </a:p>
        </p:txBody>
      </p:sp>
      <p:sp>
        <p:nvSpPr>
          <p:cNvPr id="13" name="Espaço Reservado para Conteúdo 12">
            <a:extLst>
              <a:ext uri="{FF2B5EF4-FFF2-40B4-BE49-F238E27FC236}">
                <a16:creationId xmlns:a16="http://schemas.microsoft.com/office/drawing/2014/main" id="{998E250F-0937-D913-0888-E8FDEE0D29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12861" y="4414322"/>
            <a:ext cx="3344983" cy="326572"/>
          </a:xfr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pt-BR" sz="1700" b="0" i="1" kern="1200" dirty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pt-BR" dirty="0"/>
              <a:t>Clique para editar CARGO</a:t>
            </a:r>
          </a:p>
        </p:txBody>
      </p:sp>
    </p:spTree>
    <p:extLst>
      <p:ext uri="{BB962C8B-B14F-4D97-AF65-F5344CB8AC3E}">
        <p14:creationId xmlns:p14="http://schemas.microsoft.com/office/powerpoint/2010/main" val="3135460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Conteúdo 9"/>
          <p:cNvSpPr>
            <a:spLocks noGrp="1"/>
          </p:cNvSpPr>
          <p:nvPr>
            <p:ph sz="quarter" idx="13"/>
          </p:nvPr>
        </p:nvSpPr>
        <p:spPr>
          <a:xfrm>
            <a:off x="179516" y="1059582"/>
            <a:ext cx="7920880" cy="230833"/>
          </a:xfrm>
          <a:prstGeom prst="rect">
            <a:avLst/>
          </a:prstGeom>
        </p:spPr>
        <p:txBody>
          <a:bodyPr/>
          <a:lstStyle>
            <a:lvl1pPr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1">
            <a:extLst>
              <a:ext uri="{FF2B5EF4-FFF2-40B4-BE49-F238E27FC236}">
                <a16:creationId xmlns:a16="http://schemas.microsoft.com/office/drawing/2014/main" id="{C1ED6BDF-D81C-45FF-8DC9-E655B8A79B8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79785" y="4882753"/>
            <a:ext cx="2133600" cy="138500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9C171FDC-1544-4FBD-81EF-9A4C8D047EED}" type="datetime1">
              <a:rPr lang="pt-BR"/>
              <a:pPr>
                <a:defRPr/>
              </a:pPr>
              <a:t>17/05/2024</a:t>
            </a:fld>
            <a:endParaRPr lang="pt-BR"/>
          </a:p>
        </p:txBody>
      </p:sp>
      <p:sp>
        <p:nvSpPr>
          <p:cNvPr id="5" name="Espaço Reservado para Rodapé 2">
            <a:extLst>
              <a:ext uri="{FF2B5EF4-FFF2-40B4-BE49-F238E27FC236}">
                <a16:creationId xmlns:a16="http://schemas.microsoft.com/office/drawing/2014/main" id="{304BDCF8-75E8-4FCF-A754-80D6993208A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412208" y="4882753"/>
            <a:ext cx="5688806" cy="138500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lang="pt-BR"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Espaço Reservado para Número de Slide 3">
            <a:extLst>
              <a:ext uri="{FF2B5EF4-FFF2-40B4-BE49-F238E27FC236}">
                <a16:creationId xmlns:a16="http://schemas.microsoft.com/office/drawing/2014/main" id="{1D38679D-5A91-4E66-BFBE-EDEC003CC11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0"/>
            <a:ext cx="0" cy="553998"/>
          </a:xfrm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lang="pt-BR"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C819B583-BB3D-4362-82E8-7C5027D6CDF1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75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F94725-4150-F9CA-677A-987172930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247479"/>
            <a:ext cx="6858000" cy="138499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AE7C83-3274-18B6-26AC-8B3AAC046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27699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CDCD95B-3EAB-E1C4-7B76-5BA3DB134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684B-EC88-4ED9-8D4B-206DB9C13937}" type="datetimeFigureOut">
              <a:rPr lang="pt-BR" smtClean="0"/>
              <a:t>17/05/2024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7D909C-5616-6414-E66B-E97F3B205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74CA7-E7DE-6025-76D7-EF4F0D8D0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2175-66CC-4E03-92AC-2CE2BA0863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7013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IO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93" y="456574"/>
            <a:ext cx="6179820" cy="2908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lang="en-BR" sz="2100" b="0">
                <a:solidFill>
                  <a:srgbClr val="001EFF"/>
                </a:solidFill>
                <a:latin typeface="Barlow Medium" pitchFamily="2" charset="77"/>
              </a:defRPr>
            </a:lvl1pPr>
          </a:lstStyle>
          <a:p>
            <a:pPr lvl="0" algn="l"/>
            <a:r>
              <a:rPr lang="en-US" dirty="0"/>
              <a:t>Click to edit Master title style</a:t>
            </a:r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4002484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2FC732-1207-0DAD-0845-A5F7448BA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15840" y="1112044"/>
            <a:ext cx="3699510" cy="3440906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1650" b="0" i="0">
                <a:solidFill>
                  <a:srgbClr val="001EFF"/>
                </a:solidFill>
                <a:latin typeface="Barlow Medium" pitchFamily="2" charset="77"/>
              </a:defRPr>
            </a:lvl1pPr>
            <a:lvl2pPr marL="135000" indent="0">
              <a:buFontTx/>
              <a:buNone/>
              <a:defRPr sz="1500" b="0" i="0">
                <a:latin typeface="Barlow" pitchFamily="2" charset="77"/>
              </a:defRPr>
            </a:lvl2pPr>
            <a:lvl3pPr marL="189000" indent="0">
              <a:buFontTx/>
              <a:buNone/>
              <a:defRPr sz="1200" b="0" i="0">
                <a:latin typeface="Barlow" pitchFamily="2" charset="77"/>
              </a:defRPr>
            </a:lvl3pPr>
            <a:lvl4pPr marL="243000" indent="0">
              <a:buFontTx/>
              <a:buNone/>
              <a:defRPr sz="1050" b="0" i="0">
                <a:latin typeface="Barlow" pitchFamily="2" charset="77"/>
              </a:defRPr>
            </a:lvl4pPr>
            <a:lvl5pPr marL="1371600" indent="0">
              <a:buFontTx/>
              <a:buNone/>
              <a:defRPr sz="9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B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8BB12A7-1A7D-87AF-A8AF-9D5657708A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651" y="126723"/>
            <a:ext cx="8328660" cy="358378"/>
          </a:xfrm>
          <a:prstGeom prst="rect">
            <a:avLst/>
          </a:prstGeom>
        </p:spPr>
        <p:txBody>
          <a:bodyPr anchor="b"/>
          <a:lstStyle>
            <a:lvl1pPr algn="l">
              <a:defRPr sz="2100" b="0" i="0">
                <a:solidFill>
                  <a:srgbClr val="001EFF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155731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303950" y="1343759"/>
            <a:ext cx="4210050" cy="33813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Tx/>
              <a:buNone/>
              <a:defRPr sz="1200">
                <a:latin typeface="Arial" panose="020B0604020202020204" pitchFamily="34" charset="0"/>
                <a:ea typeface="Verdana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6" name="Título 4"/>
          <p:cNvSpPr>
            <a:spLocks noGrp="1"/>
          </p:cNvSpPr>
          <p:nvPr>
            <p:ph type="title"/>
          </p:nvPr>
        </p:nvSpPr>
        <p:spPr>
          <a:xfrm>
            <a:off x="303949" y="13644"/>
            <a:ext cx="4733511" cy="931793"/>
          </a:xfrm>
          <a:prstGeom prst="rect">
            <a:avLst/>
          </a:prstGeom>
        </p:spPr>
        <p:txBody>
          <a:bodyPr anchor="ctr"/>
          <a:lstStyle>
            <a:lvl1pPr>
              <a:defRPr sz="1125">
                <a:solidFill>
                  <a:schemeClr val="bg1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156127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IOL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679D77E-694C-027C-E35F-420E849651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5143499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Barlow" pitchFamily="2" charset="77"/>
              </a:defRPr>
            </a:lvl1pPr>
          </a:lstStyle>
          <a:p>
            <a:endParaRPr lang="en-B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9690" y="590313"/>
            <a:ext cx="6179820" cy="358378"/>
          </a:xfrm>
          <a:prstGeom prst="rect">
            <a:avLst/>
          </a:prstGeom>
        </p:spPr>
        <p:txBody>
          <a:bodyPr anchor="b"/>
          <a:lstStyle>
            <a:lvl1pPr algn="l">
              <a:defRPr sz="2100" b="0" i="0">
                <a:solidFill>
                  <a:srgbClr val="000A92"/>
                </a:solidFill>
                <a:latin typeface="Barlow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BR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2FC732-1207-0DAD-0845-A5F7448BA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23660" y="1112044"/>
            <a:ext cx="2091690" cy="3440906"/>
          </a:xfrm>
          <a:prstGeom prst="rect">
            <a:avLst/>
          </a:prstGeom>
          <a:solidFill>
            <a:srgbClr val="000A92"/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 sz="1350" b="0" i="0">
                <a:solidFill>
                  <a:srgbClr val="FF483F"/>
                </a:solidFill>
                <a:latin typeface="Barlow Medium" pitchFamily="2" charset="77"/>
              </a:defRPr>
            </a:lvl1pPr>
            <a:lvl2pPr marL="0" indent="0">
              <a:buFontTx/>
              <a:buNone/>
              <a:defRPr sz="1050" b="0" i="0">
                <a:solidFill>
                  <a:schemeClr val="bg1"/>
                </a:solidFill>
                <a:latin typeface="Barlow" pitchFamily="2" charset="77"/>
              </a:defRPr>
            </a:lvl2pPr>
            <a:lvl3pPr marL="188996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3pPr>
            <a:lvl4pPr marL="242994" indent="0">
              <a:buFontTx/>
              <a:buNone/>
              <a:defRPr sz="1050" b="0" i="0">
                <a:latin typeface="Barlow" pitchFamily="2" charset="77"/>
              </a:defRPr>
            </a:lvl4pPr>
            <a:lvl5pPr marL="1371566" indent="0">
              <a:buFontTx/>
              <a:buNone/>
              <a:defRPr sz="9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284307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_1 COLUNA_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32185"/>
            <a:ext cx="7886700" cy="4310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 b="1" i="0">
                <a:solidFill>
                  <a:srgbClr val="3C00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7886700" cy="230833"/>
          </a:xfrm>
        </p:spPr>
        <p:txBody>
          <a:bodyPr/>
          <a:lstStyle>
            <a:lvl1pPr marL="0" indent="0">
              <a:buNone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>
                <a:solidFill>
                  <a:schemeClr val="bg1"/>
                </a:solidFill>
              </a:defRPr>
            </a:lvl2pPr>
            <a:lvl3pPr marL="685783" indent="0">
              <a:buNone/>
              <a:defRPr sz="1500">
                <a:solidFill>
                  <a:schemeClr val="bg1"/>
                </a:solidFill>
              </a:defRPr>
            </a:lvl3pPr>
            <a:lvl4pPr marL="1028675" indent="0">
              <a:buNone/>
              <a:defRPr sz="1500">
                <a:solidFill>
                  <a:schemeClr val="bg1"/>
                </a:solidFill>
              </a:defRPr>
            </a:lvl4pPr>
            <a:lvl5pPr marL="1371566" indent="0"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80180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_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>
            <a:extLst>
              <a:ext uri="{FF2B5EF4-FFF2-40B4-BE49-F238E27FC236}">
                <a16:creationId xmlns:a16="http://schemas.microsoft.com/office/drawing/2014/main" id="{AD2DF65E-3716-4F45-96D2-A3C384D9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78" y="260748"/>
            <a:ext cx="6348953" cy="227089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882785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IOL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793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RNP25_ENCERR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6DD00-D899-CE72-DE7B-CAD0DD0146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42708" y="2008064"/>
            <a:ext cx="3243314" cy="334737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OBRIGADO (A)!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7B4AAF-35FD-FC08-7FFA-20632D614D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42706" y="2579565"/>
            <a:ext cx="3243313" cy="3347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Contato palestrante</a:t>
            </a:r>
          </a:p>
        </p:txBody>
      </p:sp>
    </p:spTree>
    <p:extLst>
      <p:ext uri="{BB962C8B-B14F-4D97-AF65-F5344CB8AC3E}">
        <p14:creationId xmlns:p14="http://schemas.microsoft.com/office/powerpoint/2010/main" val="3781979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RNP25_MIOLO_1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Clique para editar os estilos de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1E14165-E4C0-E7C7-C8D7-AD396FFC886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dirty="0"/>
              <a:t>Clique para editar os estilos de TEXTO CORRIDO – 1 COLUNA</a:t>
            </a:r>
          </a:p>
        </p:txBody>
      </p:sp>
    </p:spTree>
    <p:extLst>
      <p:ext uri="{BB962C8B-B14F-4D97-AF65-F5344CB8AC3E}">
        <p14:creationId xmlns:p14="http://schemas.microsoft.com/office/powerpoint/2010/main" val="1744730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RNP25_MIOLO_2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Clique para editar os estilos de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1E14165-E4C0-E7C7-C8D7-AD396FFC886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</p:spPr>
        <p:txBody>
          <a:bodyPr numCol="2" spcCol="360000"/>
          <a:lstStyle>
            <a:lvl1pPr marL="0" indent="0"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dirty="0"/>
              <a:t>Clique para editar os estilos de TEXTO CORRIDO – 2 COLUNAS</a:t>
            </a:r>
          </a:p>
        </p:txBody>
      </p:sp>
    </p:spTree>
    <p:extLst>
      <p:ext uri="{BB962C8B-B14F-4D97-AF65-F5344CB8AC3E}">
        <p14:creationId xmlns:p14="http://schemas.microsoft.com/office/powerpoint/2010/main" val="62201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MIOLO_1COLUNA+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Clique para editar os estilos de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1E14165-E4C0-E7C7-C8D7-AD396FFC886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266462" y="1808593"/>
            <a:ext cx="3110523" cy="303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dirty="0"/>
              <a:t>Clique para editar os estilos de TEXTO CORRIDO – 1 COLUNA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3FED905-7FEC-941A-50D2-EB714E6579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1200" y="1828800"/>
            <a:ext cx="2986088" cy="304006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2962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MIOLO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Clique para editar os estilos de TÍTULO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3FED905-7FEC-941A-50D2-EB714E6579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66461" y="1828800"/>
            <a:ext cx="6510827" cy="304006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1211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077" y="411849"/>
            <a:ext cx="6179820" cy="2908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lang="en-BR" sz="2100" b="0" dirty="0">
                <a:solidFill>
                  <a:srgbClr val="001EFF"/>
                </a:solidFill>
                <a:latin typeface="Barlow Medium" pitchFamily="2" charset="77"/>
              </a:defRPr>
            </a:lvl1pPr>
          </a:lstStyle>
          <a:p>
            <a:pPr lvl="0" algn="l"/>
            <a:r>
              <a:rPr lang="en-US" dirty="0"/>
              <a:t>Click to edit Master title style</a:t>
            </a:r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1820104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 - 1 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75ACF7DF-F6AB-0249-A2C0-88A65B8770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95488" y="298869"/>
            <a:ext cx="5810250" cy="2560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5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08284F07-0B0E-564A-AF0C-63ED02BF34D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4198" y="1140619"/>
            <a:ext cx="8412479" cy="2559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 i="0" baseline="0"/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8C96EDCB-A0B3-1842-BD70-54EB1FAD3B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3852" y="1633539"/>
            <a:ext cx="8412163" cy="27930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spcBef>
                <a:spcPts val="0"/>
              </a:spcBef>
              <a:spcAft>
                <a:spcPts val="525"/>
              </a:spcAft>
              <a:buNone/>
              <a:defRPr sz="1350" baseline="0"/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90464DE2-9F5A-40BC-8B3B-5301F58DA8B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7011591" y="4886325"/>
            <a:ext cx="2057400" cy="273844"/>
          </a:xfrm>
        </p:spPr>
        <p:txBody>
          <a:bodyPr rtlCol="0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1543B2-A500-40AA-9272-E6F926AA955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" name="Espaço Reservado para Data 3">
            <a:extLst>
              <a:ext uri="{FF2B5EF4-FFF2-40B4-BE49-F238E27FC236}">
                <a16:creationId xmlns:a16="http://schemas.microsoft.com/office/drawing/2014/main" id="{99105032-B691-4329-8755-2095E66E824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2622" y="4904186"/>
            <a:ext cx="2057400" cy="273844"/>
          </a:xfrm>
        </p:spPr>
        <p:txBody>
          <a:bodyPr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CADM - Confidencial</a:t>
            </a:r>
          </a:p>
        </p:txBody>
      </p:sp>
    </p:spTree>
    <p:extLst>
      <p:ext uri="{BB962C8B-B14F-4D97-AF65-F5344CB8AC3E}">
        <p14:creationId xmlns:p14="http://schemas.microsoft.com/office/powerpoint/2010/main" val="558062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312" y="1216660"/>
            <a:ext cx="7745374" cy="103874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649FB-DE1F-45ED-A5FA-67068E84F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7C418-6CBD-4841-A009-C693596A409C}" type="slidenum">
              <a:rPr lang="en-US" smtClean="0"/>
              <a:pPr>
                <a:defRPr/>
              </a:pPr>
              <a:t>‹nº›</a:t>
            </a:fld>
            <a:fld id="{48E74498-88DD-4FD5-AACE-A6ADB2F76F3B}" type="datetimeFigureOut">
              <a:rPr lang="en-US" smtClean="0"/>
              <a:pPr>
                <a:defRPr/>
              </a:pPr>
              <a:t>5/17/2024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04F70-24E4-4F2D-9BA4-8C38C37B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787F0-91E4-4F64-ACC7-F3F7DB58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87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311481"/>
            <a:ext cx="6179820" cy="358378"/>
          </a:xfrm>
          <a:prstGeom prst="rect">
            <a:avLst/>
          </a:prstGeom>
        </p:spPr>
        <p:txBody>
          <a:bodyPr anchor="b"/>
          <a:lstStyle>
            <a:lvl1pPr algn="l">
              <a:defRPr sz="2100" b="0" i="0">
                <a:solidFill>
                  <a:srgbClr val="000A92"/>
                </a:solidFill>
                <a:latin typeface="Barlow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BR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679D77E-694C-027C-E35F-420E849651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650" y="1112044"/>
            <a:ext cx="3943350" cy="3440906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Barlow" pitchFamily="2" charset="77"/>
              </a:defRPr>
            </a:lvl1pPr>
          </a:lstStyle>
          <a:p>
            <a:endParaRPr lang="en-BR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2FC732-1207-0DAD-0845-A5F7448BA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15840" y="1112044"/>
            <a:ext cx="3699510" cy="3440906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1650" b="0" i="0">
                <a:solidFill>
                  <a:srgbClr val="001EFF"/>
                </a:solidFill>
                <a:latin typeface="Barlow Medium" pitchFamily="2" charset="77"/>
              </a:defRPr>
            </a:lvl1pPr>
            <a:lvl2pPr marL="135000" indent="0">
              <a:buFontTx/>
              <a:buNone/>
              <a:defRPr sz="1500" b="0" i="0">
                <a:latin typeface="Barlow" pitchFamily="2" charset="77"/>
              </a:defRPr>
            </a:lvl2pPr>
            <a:lvl3pPr marL="189000" indent="0">
              <a:buFontTx/>
              <a:buNone/>
              <a:defRPr sz="1200" b="0" i="0">
                <a:latin typeface="Barlow" pitchFamily="2" charset="77"/>
              </a:defRPr>
            </a:lvl3pPr>
            <a:lvl4pPr marL="243000" indent="0">
              <a:buFontTx/>
              <a:buNone/>
              <a:defRPr sz="1050" b="0" i="0">
                <a:latin typeface="Barlow" pitchFamily="2" charset="77"/>
              </a:defRPr>
            </a:lvl4pPr>
            <a:lvl5pPr marL="1371600" indent="0">
              <a:buFontTx/>
              <a:buNone/>
              <a:defRPr sz="900" b="0" i="0">
                <a:latin typeface="Barlow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1003058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0C0A7-A2BE-7F43-977C-5F04F40EA1F3}" type="datetimeFigureOut">
              <a:rPr lang="pt-BR" smtClean="0"/>
              <a:t>17/05/2024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3CB45-47E9-9545-833C-EE867628789B}" type="slidenum">
              <a:rPr lang="pt-BR" smtClean="0"/>
              <a:t>‹nº›</a:t>
            </a:fld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16DB9CF-DF83-573B-392E-7293C7C74E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320"/>
            <a:ext cx="9144573" cy="514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0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2D732011-5326-F0D5-103C-C39927D7384C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" y="320"/>
            <a:ext cx="9144573" cy="514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6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4" r:id="rId2"/>
    <p:sldLayoutId id="2147483675" r:id="rId3"/>
    <p:sldLayoutId id="2147483676" r:id="rId4"/>
    <p:sldLayoutId id="2147483677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38886C79-ED0E-C339-404F-10BBF4BFF4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320"/>
            <a:ext cx="9144573" cy="514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8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35.svg"/><Relationship Id="rId4" Type="http://schemas.openxmlformats.org/officeDocument/2006/relationships/diagramData" Target="../diagrams/data2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s://www.youtube.com/watch?v=CLSQ0PmRTCE&amp;t=7s" TargetMode="External"/><Relationship Id="rId7" Type="http://schemas.openxmlformats.org/officeDocument/2006/relationships/hyperlink" Target="https://amitagh.medium.com/private-networks-for-university-campuses-a0e5d948271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hyperlink" Target="https://www.privatelteand5g.com/empowering-higher-education-unleashing-the-potential-of-private-cellular-networks/" TargetMode="External"/><Relationship Id="rId10" Type="http://schemas.openxmlformats.org/officeDocument/2006/relationships/hyperlink" Target="https://teletime.com.br/21/02/2024/ligga-inaugura-rede-privativa-5g-na-unisantacruz-em-curitiba/" TargetMode="External"/><Relationship Id="rId4" Type="http://schemas.openxmlformats.org/officeDocument/2006/relationships/image" Target="../media/image44.png"/><Relationship Id="rId9" Type="http://schemas.openxmlformats.org/officeDocument/2006/relationships/hyperlink" Target="https://teletime.com.br/06/05/2024/openranbrasil-lanca-plataforma-para-testes-e-experimentos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blog.novaeletronica.com.br/mapa-de-todas-antenas-de-celular-erb/" TargetMode="Externa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www.telesintese.com.br/rnp-pode-criar-mvno-para-academicos-e-politicas-publicas/" TargetMode="Externa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vergenciadigital.com.br/Opiniao/Internet-5G-traz-disrupcao-para-Telecomunicacoes-ate-no-modelo-de-negocio-54902.html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://blog.novaeletronica.com.br/mapa-de-todas-antenas-de-celular-erb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nvergenciadigital.com.br/Telecom/Associacao-NEO%3A-Ha-um-movimento-para-brecar-a-ida-dos-provedores-regionais-para-a-telefonia-movel-65954.html" TargetMode="External"/><Relationship Id="rId3" Type="http://schemas.openxmlformats.org/officeDocument/2006/relationships/hyperlink" Target="https://www.mobiletime.com.br/noticias/22/04/2024/vero-apresenta-novo-portfolio-expansao-de-mvno-e-wi-fi-6-em-todos-os-planos-de-banda-larga/" TargetMode="External"/><Relationship Id="rId7" Type="http://schemas.openxmlformats.org/officeDocument/2006/relationships/hyperlink" Target="https://telesintese.com.br/desktop-lanca-operacao-movel-em-mvno-com-a-tim/" TargetMode="External"/><Relationship Id="rId2" Type="http://schemas.openxmlformats.org/officeDocument/2006/relationships/hyperlink" Target="https://teletime.com.br/23/03/2023/agregadoras-virtuais-poderiam-ajudar-na-expansao-das-redes-diz-ta-telecom/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telesintese.com.br/do-norte-ao-sul-unifique-e-ligga-buscam-parceiros-locais-para-o-5g/" TargetMode="External"/><Relationship Id="rId5" Type="http://schemas.openxmlformats.org/officeDocument/2006/relationships/hyperlink" Target="https://teletime.com.br/12/07/2023/juntas-vero-e-americanet-miram-mercado-movel-rede-neutra-e-capital-paulista/" TargetMode="External"/><Relationship Id="rId4" Type="http://schemas.openxmlformats.org/officeDocument/2006/relationships/hyperlink" Target="https://teletime.com.br/09/11/2023/unifique-inicia-nesta-semana-piloto-5g-em-santa-catarina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nvergenciadigital.com.br/Telecom/Anatel%3A-Espectro-secundario-e-estrategia-para-antecipar-5G-ate-2026-64058.html?UserActiveTemplate=mobile#google_vignette" TargetMode="External"/><Relationship Id="rId3" Type="http://schemas.openxmlformats.org/officeDocument/2006/relationships/hyperlink" Target="https://www.pontoisp.com.br/conheca-a-proposta-da-abrint-para-o-novo-pgmc/" TargetMode="External"/><Relationship Id="rId7" Type="http://schemas.openxmlformats.org/officeDocument/2006/relationships/hyperlink" Target="https://www.youtube.com/watch?v=xJFfogc24io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teletime.com.br/27/11/2023/para-viabilizar-projeto-movel-com-huawei-veloso-net-utiliza-espectro-secundario/" TargetMode="External"/><Relationship Id="rId11" Type="http://schemas.openxmlformats.org/officeDocument/2006/relationships/hyperlink" Target="https://www.youtube.com/watch?v=Dlrkv5WCT0w" TargetMode="External"/><Relationship Id="rId5" Type="http://schemas.openxmlformats.org/officeDocument/2006/relationships/hyperlink" Target="https://www.youtube.com/watch?v=DrVHObH0Nmw" TargetMode="External"/><Relationship Id="rId10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hyperlink" Target="https://teletime.com.br/13/03/2024/diversificar-banda-larga-e-mvno-as-estrategias-da-ligga-para-2024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hyperlink" Target="https://sis-publique.convergenciadigital.com.br/Internet-Movel/RNP-busca-parceiros-para-5G-em-luminarias-publicas-65780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hyperlink" Target="https://www.mobiletime.com.br/noticias/10/04/2024/rnp-prepara-teste-de-luminaria-conectada-neutra-na-bahia/" TargetMode="External"/><Relationship Id="rId2" Type="http://schemas.openxmlformats.org/officeDocument/2006/relationships/hyperlink" Target="https://www.convergenciadigital.com.br/Internet-Movel/QMC-Telecom-vai-ter-4G-e-5G-em-mais-de-180-mil-postes-em-Belo-Horizonte-65136.html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www.brametal.com.br/voce-ja-ouviu-falar-sobre-street-level-solutions-sls-e-como-isso-impacta-no-seu-dia-a-dia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eduardo.grizendi@rnp.br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E4FC3E-CF6A-1CCA-26FA-1672DBBCB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8059" y="1835336"/>
            <a:ext cx="4077356" cy="1142756"/>
          </a:xfrm>
        </p:spPr>
        <p:txBody>
          <a:bodyPr>
            <a:noAutofit/>
          </a:bodyPr>
          <a:lstStyle/>
          <a:p>
            <a:pPr algn="r"/>
            <a:r>
              <a:rPr lang="pt-BR" sz="2400" dirty="0">
                <a:solidFill>
                  <a:srgbClr val="001EFF"/>
                </a:solidFill>
              </a:rPr>
              <a:t>Construindo a </a:t>
            </a:r>
            <a:r>
              <a:rPr lang="pt-BR" sz="2400" dirty="0" err="1">
                <a:solidFill>
                  <a:srgbClr val="001EFF"/>
                </a:solidFill>
              </a:rPr>
              <a:t>Ciberinfraestrutura</a:t>
            </a:r>
            <a:r>
              <a:rPr lang="pt-BR" sz="2400" dirty="0">
                <a:solidFill>
                  <a:srgbClr val="001EFF"/>
                </a:solidFill>
              </a:rPr>
              <a:t> para os novos desafios da RNP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DA4C62-6BA6-1881-64F0-E7158E96F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3847" y="3308164"/>
            <a:ext cx="4077356" cy="326572"/>
          </a:xfrm>
        </p:spPr>
        <p:txBody>
          <a:bodyPr/>
          <a:lstStyle/>
          <a:p>
            <a:pPr algn="r"/>
            <a:r>
              <a:rPr lang="pt-BR" dirty="0"/>
              <a:t>Eduardo Grizendi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6D5401-8468-01AF-52B1-747043254BB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93847" y="3719224"/>
            <a:ext cx="4251568" cy="727730"/>
          </a:xfrm>
        </p:spPr>
        <p:txBody>
          <a:bodyPr>
            <a:normAutofit/>
          </a:bodyPr>
          <a:lstStyle/>
          <a:p>
            <a:pPr algn="r"/>
            <a:r>
              <a:rPr lang="pt-BR" dirty="0"/>
              <a:t>Diretor de Engenharia e Operações </a:t>
            </a:r>
          </a:p>
          <a:p>
            <a:pPr algn="r"/>
            <a:r>
              <a:rPr lang="pt-BR" dirty="0"/>
              <a:t>RNP/DEO</a:t>
            </a:r>
          </a:p>
        </p:txBody>
      </p:sp>
    </p:spTree>
    <p:extLst>
      <p:ext uri="{BB962C8B-B14F-4D97-AF65-F5344CB8AC3E}">
        <p14:creationId xmlns:p14="http://schemas.microsoft.com/office/powerpoint/2010/main" val="2609800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2">
            <a:extLst>
              <a:ext uri="{FF2B5EF4-FFF2-40B4-BE49-F238E27FC236}">
                <a16:creationId xmlns:a16="http://schemas.microsoft.com/office/drawing/2014/main" id="{FAF27596-F6D0-4BA9-9751-E993B1C926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17148" y="315949"/>
            <a:ext cx="6512503" cy="31498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spcBef>
                <a:spcPts val="750"/>
              </a:spcBef>
              <a:buFont typeface="Arial" panose="020B0604020202020204" pitchFamily="34" charset="0"/>
            </a:pPr>
            <a:r>
              <a:rPr lang="pt-BR" altLang="pt-BR" sz="2000" b="1" dirty="0">
                <a:latin typeface="Barlow" pitchFamily="2" charset="77"/>
              </a:rPr>
              <a:t>Segurança cibernética: </a:t>
            </a:r>
            <a:r>
              <a:rPr lang="LID4096" altLang="pt-BR" sz="2000" b="1" dirty="0">
                <a:latin typeface="Barlow" pitchFamily="2" charset="77"/>
              </a:rPr>
              <a:t>S</a:t>
            </a:r>
            <a:r>
              <a:rPr lang="pt-BR" altLang="pt-BR" sz="2000" b="1" dirty="0">
                <a:latin typeface="Barlow" pitchFamily="2" charset="77"/>
              </a:rPr>
              <a:t>o</a:t>
            </a:r>
            <a:r>
              <a:rPr lang="LID4096" altLang="pt-BR" sz="2000" b="1" dirty="0">
                <a:latin typeface="Barlow" pitchFamily="2" charset="77"/>
              </a:rPr>
              <a:t>C</a:t>
            </a:r>
            <a:r>
              <a:rPr lang="pt-BR" altLang="pt-BR" sz="2000" b="1" dirty="0">
                <a:latin typeface="Barlow" pitchFamily="2" charset="77"/>
              </a:rPr>
              <a:t> Central (em operação) + 6 </a:t>
            </a:r>
            <a:r>
              <a:rPr lang="pt-BR" altLang="pt-BR" sz="2000" b="1" dirty="0" err="1">
                <a:latin typeface="Barlow" pitchFamily="2" charset="77"/>
              </a:rPr>
              <a:t>SoC</a:t>
            </a:r>
            <a:r>
              <a:rPr lang="pt-BR" altLang="pt-BR" sz="2000" b="1" dirty="0">
                <a:latin typeface="Barlow" pitchFamily="2" charset="77"/>
              </a:rPr>
              <a:t> Regionais</a:t>
            </a:r>
            <a:endParaRPr lang="LID4096" altLang="pt-BR" sz="2000" b="1" dirty="0">
              <a:latin typeface="Barlow" pitchFamily="2" charset="77"/>
            </a:endParaRPr>
          </a:p>
        </p:txBody>
      </p:sp>
      <p:pic>
        <p:nvPicPr>
          <p:cNvPr id="28675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63EF38F-91E0-4F1E-8875-FA6200099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6" y="948929"/>
            <a:ext cx="4035028" cy="201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E078DE-F0F4-AE93-F871-2E67052F0067}"/>
              </a:ext>
            </a:extLst>
          </p:cNvPr>
          <p:cNvSpPr txBox="1"/>
          <p:nvPr/>
        </p:nvSpPr>
        <p:spPr>
          <a:xfrm>
            <a:off x="536974" y="1037036"/>
            <a:ext cx="2207419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BR" b="1">
                <a:solidFill>
                  <a:schemeClr val="accent4">
                    <a:lumMod val="20000"/>
                    <a:lumOff val="80000"/>
                  </a:schemeClr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S</a:t>
            </a:r>
            <a:r>
              <a:rPr lang="en-BR" b="1">
                <a:solidFill>
                  <a:schemeClr val="accent1">
                    <a:lumMod val="20000"/>
                    <a:lumOff val="80000"/>
                  </a:schemeClr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ecurity </a:t>
            </a:r>
            <a:r>
              <a:rPr lang="en-BR" b="1">
                <a:solidFill>
                  <a:schemeClr val="accent4">
                    <a:lumMod val="20000"/>
                    <a:lumOff val="80000"/>
                  </a:schemeClr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O</a:t>
            </a:r>
            <a:r>
              <a:rPr lang="en-BR" b="1">
                <a:solidFill>
                  <a:schemeClr val="accent1">
                    <a:lumMod val="20000"/>
                    <a:lumOff val="80000"/>
                  </a:schemeClr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peration </a:t>
            </a:r>
            <a:r>
              <a:rPr lang="en-BR" b="1">
                <a:solidFill>
                  <a:schemeClr val="accent4">
                    <a:lumMod val="20000"/>
                    <a:lumOff val="80000"/>
                  </a:schemeClr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C</a:t>
            </a:r>
            <a:r>
              <a:rPr lang="en-BR" b="1">
                <a:solidFill>
                  <a:schemeClr val="accent1">
                    <a:lumMod val="20000"/>
                    <a:lumOff val="80000"/>
                  </a:schemeClr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enter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21CAA6-B6A1-C812-5170-5153A966CA4C}"/>
              </a:ext>
            </a:extLst>
          </p:cNvPr>
          <p:cNvSpPr txBox="1"/>
          <p:nvPr/>
        </p:nvSpPr>
        <p:spPr>
          <a:xfrm>
            <a:off x="479824" y="1807369"/>
            <a:ext cx="931069" cy="438582"/>
          </a:xfrm>
          <a:prstGeom prst="rect">
            <a:avLst/>
          </a:prstGeom>
          <a:solidFill>
            <a:schemeClr val="accent4">
              <a:lumMod val="20000"/>
              <a:lumOff val="80000"/>
              <a:alpha val="5098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BR" sz="750" b="1">
                <a:solidFill>
                  <a:schemeClr val="accent1">
                    <a:lumMod val="50000"/>
                  </a:schemeClr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VISIBILIDADE DE SEGURANÇA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67BE0F-8F3D-87B1-8E0A-85E7F19AF0CE}"/>
              </a:ext>
            </a:extLst>
          </p:cNvPr>
          <p:cNvSpPr txBox="1"/>
          <p:nvPr/>
        </p:nvSpPr>
        <p:spPr>
          <a:xfrm>
            <a:off x="1470424" y="1807369"/>
            <a:ext cx="931069" cy="438582"/>
          </a:xfrm>
          <a:prstGeom prst="rect">
            <a:avLst/>
          </a:prstGeom>
          <a:solidFill>
            <a:schemeClr val="accent4">
              <a:lumMod val="20000"/>
              <a:lumOff val="80000"/>
              <a:alpha val="5098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BR" sz="750" b="1">
                <a:solidFill>
                  <a:schemeClr val="accent1">
                    <a:lumMod val="50000"/>
                  </a:schemeClr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DETECÇÃO E RESPOSTA AVANÇADA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ED05A7-EAC7-A978-7454-1790E0496072}"/>
              </a:ext>
            </a:extLst>
          </p:cNvPr>
          <p:cNvSpPr txBox="1"/>
          <p:nvPr/>
        </p:nvSpPr>
        <p:spPr>
          <a:xfrm>
            <a:off x="2461024" y="1807369"/>
            <a:ext cx="931069" cy="438582"/>
          </a:xfrm>
          <a:prstGeom prst="rect">
            <a:avLst/>
          </a:prstGeom>
          <a:solidFill>
            <a:schemeClr val="accent4">
              <a:lumMod val="20000"/>
              <a:lumOff val="80000"/>
              <a:alpha val="5098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BR" sz="750" b="1">
                <a:solidFill>
                  <a:schemeClr val="accent1">
                    <a:lumMod val="50000"/>
                  </a:schemeClr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OPERAÇÕES DE SEGURANÇA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C768D1-0720-32E8-3D96-279F61FD7D1C}"/>
              </a:ext>
            </a:extLst>
          </p:cNvPr>
          <p:cNvSpPr txBox="1"/>
          <p:nvPr/>
        </p:nvSpPr>
        <p:spPr>
          <a:xfrm>
            <a:off x="3451624" y="1807369"/>
            <a:ext cx="931069" cy="438582"/>
          </a:xfrm>
          <a:prstGeom prst="rect">
            <a:avLst/>
          </a:prstGeom>
          <a:solidFill>
            <a:schemeClr val="accent4">
              <a:lumMod val="20000"/>
              <a:lumOff val="80000"/>
              <a:alpha val="5098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BR" sz="750" b="1">
                <a:solidFill>
                  <a:schemeClr val="accent1">
                    <a:lumMod val="50000"/>
                  </a:schemeClr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INTELIGÊNCIA DE SEGURANÇA</a:t>
            </a:r>
          </a:p>
        </p:txBody>
      </p:sp>
      <p:pic>
        <p:nvPicPr>
          <p:cNvPr id="28681" name="Picture 2" descr="RNP - Início">
            <a:extLst>
              <a:ext uri="{FF2B5EF4-FFF2-40B4-BE49-F238E27FC236}">
                <a16:creationId xmlns:a16="http://schemas.microsoft.com/office/drawing/2014/main" id="{42CD380D-8DD0-4553-8D53-1FF88B6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t="11496" r="10146" b="16440"/>
          <a:stretch>
            <a:fillRect/>
          </a:stretch>
        </p:blipFill>
        <p:spPr bwMode="auto">
          <a:xfrm>
            <a:off x="2687242" y="983456"/>
            <a:ext cx="141089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TextBox 13">
            <a:extLst>
              <a:ext uri="{FF2B5EF4-FFF2-40B4-BE49-F238E27FC236}">
                <a16:creationId xmlns:a16="http://schemas.microsoft.com/office/drawing/2014/main" id="{6B1D2040-72A4-4A3C-80E1-BEF01BE05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660" y="969334"/>
            <a:ext cx="3576638" cy="507831"/>
          </a:xfrm>
          <a:prstGeom prst="rect">
            <a:avLst/>
          </a:prstGeom>
          <a:solidFill>
            <a:schemeClr val="accent2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defPPr>
              <a:defRPr lang="pt-BR"/>
            </a:defPPr>
            <a:lvl1pPr indent="0"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latin typeface="Barlow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pt-BR" sz="1350" err="1"/>
              <a:t>Monitoramento</a:t>
            </a:r>
            <a:r>
              <a:rPr lang="en-US" altLang="pt-BR" sz="1350"/>
              <a:t>, </a:t>
            </a:r>
            <a:r>
              <a:rPr lang="en-US" altLang="pt-BR" sz="1350" err="1"/>
              <a:t>detecção</a:t>
            </a:r>
            <a:r>
              <a:rPr lang="en-US" altLang="pt-BR" sz="1350"/>
              <a:t>, </a:t>
            </a:r>
            <a:r>
              <a:rPr lang="en-US" altLang="pt-BR" sz="1350" err="1"/>
              <a:t>investigação</a:t>
            </a:r>
            <a:r>
              <a:rPr lang="en-US" altLang="pt-BR" sz="1350"/>
              <a:t> e </a:t>
            </a:r>
            <a:r>
              <a:rPr lang="en-US" altLang="pt-BR" sz="1350" err="1"/>
              <a:t>emissão</a:t>
            </a:r>
            <a:r>
              <a:rPr lang="en-US" altLang="pt-BR" sz="1350"/>
              <a:t> de </a:t>
            </a:r>
            <a:r>
              <a:rPr lang="en-US" altLang="pt-BR" sz="1350" err="1"/>
              <a:t>alertas</a:t>
            </a:r>
            <a:r>
              <a:rPr lang="en-US" altLang="pt-BR" sz="1350"/>
              <a:t> de segurança</a:t>
            </a:r>
            <a:endParaRPr lang="LID4096" altLang="pt-BR" sz="1350"/>
          </a:p>
        </p:txBody>
      </p:sp>
      <p:sp>
        <p:nvSpPr>
          <p:cNvPr id="28683" name="TextBox 14">
            <a:extLst>
              <a:ext uri="{FF2B5EF4-FFF2-40B4-BE49-F238E27FC236}">
                <a16:creationId xmlns:a16="http://schemas.microsoft.com/office/drawing/2014/main" id="{1262C3B8-FD29-4169-A67B-845445219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660" y="1557912"/>
            <a:ext cx="3576638" cy="507831"/>
          </a:xfrm>
          <a:prstGeom prst="rect">
            <a:avLst/>
          </a:prstGeom>
          <a:solidFill>
            <a:schemeClr val="accent2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defPPr>
              <a:defRPr lang="pt-BR"/>
            </a:defPPr>
            <a:lvl1pPr indent="0"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latin typeface="Barlow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pt-BR" sz="1350"/>
              <a:t>Gestão de </a:t>
            </a:r>
            <a:r>
              <a:rPr lang="en-US" altLang="pt-BR" sz="1350" err="1"/>
              <a:t>resposta</a:t>
            </a:r>
            <a:r>
              <a:rPr lang="en-US" altLang="pt-BR" sz="1350"/>
              <a:t> a </a:t>
            </a:r>
            <a:r>
              <a:rPr lang="en-US" altLang="pt-BR" sz="1350" err="1"/>
              <a:t>incidentes</a:t>
            </a:r>
            <a:r>
              <a:rPr lang="en-US" altLang="pt-BR" sz="1350"/>
              <a:t> de segurança, </a:t>
            </a:r>
            <a:r>
              <a:rPr lang="en-US" altLang="pt-BR" sz="1350" err="1"/>
              <a:t>incluindo</a:t>
            </a:r>
            <a:r>
              <a:rPr lang="en-US" altLang="pt-BR" sz="1350"/>
              <a:t> </a:t>
            </a:r>
            <a:r>
              <a:rPr lang="en-US" altLang="pt-BR" sz="1350" err="1"/>
              <a:t>análise</a:t>
            </a:r>
            <a:r>
              <a:rPr lang="en-US" altLang="pt-BR" sz="1350"/>
              <a:t> de malware e </a:t>
            </a:r>
            <a:r>
              <a:rPr lang="en-US" altLang="pt-BR" sz="1350" err="1"/>
              <a:t>análise</a:t>
            </a:r>
            <a:r>
              <a:rPr lang="en-US" altLang="pt-BR" sz="1350"/>
              <a:t> </a:t>
            </a:r>
            <a:r>
              <a:rPr lang="en-US" altLang="pt-BR" sz="1350" err="1"/>
              <a:t>forense</a:t>
            </a:r>
            <a:endParaRPr lang="LID4096" altLang="pt-BR" sz="1350"/>
          </a:p>
        </p:txBody>
      </p:sp>
      <p:sp>
        <p:nvSpPr>
          <p:cNvPr id="28684" name="TextBox 15">
            <a:extLst>
              <a:ext uri="{FF2B5EF4-FFF2-40B4-BE49-F238E27FC236}">
                <a16:creationId xmlns:a16="http://schemas.microsoft.com/office/drawing/2014/main" id="{6C810BEA-C8DD-495E-B2DC-B87E1E342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0612" y="2141318"/>
            <a:ext cx="3576638" cy="715581"/>
          </a:xfrm>
          <a:prstGeom prst="rect">
            <a:avLst/>
          </a:prstGeom>
          <a:solidFill>
            <a:schemeClr val="accent2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defPPr>
              <a:defRPr lang="pt-BR"/>
            </a:defPPr>
            <a:lvl1pPr indent="0"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latin typeface="Barlow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pt-BR" sz="1350"/>
              <a:t>Gestão de </a:t>
            </a:r>
            <a:r>
              <a:rPr lang="en-US" altLang="pt-BR" sz="1350" err="1"/>
              <a:t>inteligência</a:t>
            </a:r>
            <a:r>
              <a:rPr lang="en-US" altLang="pt-BR" sz="1350"/>
              <a:t> de </a:t>
            </a:r>
            <a:r>
              <a:rPr lang="en-US" altLang="pt-BR" sz="1350" err="1"/>
              <a:t>ameaças</a:t>
            </a:r>
            <a:r>
              <a:rPr lang="en-US" altLang="pt-BR" sz="1350"/>
              <a:t> (threat intelligence) – </a:t>
            </a:r>
            <a:r>
              <a:rPr lang="en-US" altLang="pt-BR" sz="1350" err="1"/>
              <a:t>ingestão</a:t>
            </a:r>
            <a:r>
              <a:rPr lang="en-US" altLang="pt-BR" sz="1350"/>
              <a:t>, </a:t>
            </a:r>
            <a:r>
              <a:rPr lang="en-US" altLang="pt-BR" sz="1350" err="1"/>
              <a:t>produção</a:t>
            </a:r>
            <a:r>
              <a:rPr lang="en-US" altLang="pt-BR" sz="1350"/>
              <a:t>, </a:t>
            </a:r>
            <a:r>
              <a:rPr lang="en-US" altLang="pt-BR" sz="1350" err="1"/>
              <a:t>curadoria</a:t>
            </a:r>
            <a:r>
              <a:rPr lang="en-US" altLang="pt-BR" sz="1350"/>
              <a:t> e </a:t>
            </a:r>
            <a:r>
              <a:rPr lang="en-US" altLang="pt-BR" sz="1350" err="1"/>
              <a:t>disseminação</a:t>
            </a:r>
            <a:endParaRPr lang="LID4096" altLang="pt-BR" sz="1350"/>
          </a:p>
        </p:txBody>
      </p:sp>
      <p:sp>
        <p:nvSpPr>
          <p:cNvPr id="28685" name="TextBox 16">
            <a:extLst>
              <a:ext uri="{FF2B5EF4-FFF2-40B4-BE49-F238E27FC236}">
                <a16:creationId xmlns:a16="http://schemas.microsoft.com/office/drawing/2014/main" id="{1D76C9D3-87E8-4A4C-B50D-88DF2EE5F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0612" y="2934282"/>
            <a:ext cx="3576638" cy="507831"/>
          </a:xfrm>
          <a:prstGeom prst="rect">
            <a:avLst/>
          </a:prstGeom>
          <a:solidFill>
            <a:schemeClr val="accent2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defPPr>
              <a:defRPr lang="pt-BR"/>
            </a:defPPr>
            <a:lvl1pPr indent="0"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latin typeface="Barlow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pt-BR" sz="1350"/>
              <a:t>Gestão de vulnerabilidades baseados em risco – priorização de patching</a:t>
            </a:r>
            <a:endParaRPr lang="LID4096" altLang="pt-BR" sz="1350"/>
          </a:p>
        </p:txBody>
      </p:sp>
      <p:sp>
        <p:nvSpPr>
          <p:cNvPr id="28686" name="TextBox 17">
            <a:extLst>
              <a:ext uri="{FF2B5EF4-FFF2-40B4-BE49-F238E27FC236}">
                <a16:creationId xmlns:a16="http://schemas.microsoft.com/office/drawing/2014/main" id="{567458B2-4AF0-4DDA-BCED-77DF37E64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0612" y="3520068"/>
            <a:ext cx="3576638" cy="300082"/>
          </a:xfrm>
          <a:prstGeom prst="rect">
            <a:avLst/>
          </a:prstGeom>
          <a:solidFill>
            <a:schemeClr val="accent2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indent="0"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latin typeface="Barlow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pt-BR" sz="1350"/>
              <a:t>Threat hunting</a:t>
            </a:r>
          </a:p>
        </p:txBody>
      </p:sp>
      <p:sp>
        <p:nvSpPr>
          <p:cNvPr id="28687" name="TextBox 18">
            <a:extLst>
              <a:ext uri="{FF2B5EF4-FFF2-40B4-BE49-F238E27FC236}">
                <a16:creationId xmlns:a16="http://schemas.microsoft.com/office/drawing/2014/main" id="{B74C6CB0-4526-4F55-B4A4-E4E626EED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660" y="3898108"/>
            <a:ext cx="3576638" cy="507831"/>
          </a:xfrm>
          <a:prstGeom prst="rect">
            <a:avLst/>
          </a:prstGeom>
          <a:solidFill>
            <a:schemeClr val="accent2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indent="0"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latin typeface="Barlow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pt-BR" sz="1350"/>
              <a:t>Gerenciamento e manutenção de dispositivos de segurança do SOC</a:t>
            </a:r>
            <a:endParaRPr lang="LID4096" altLang="pt-BR" sz="1350"/>
          </a:p>
        </p:txBody>
      </p:sp>
      <p:sp>
        <p:nvSpPr>
          <p:cNvPr id="28688" name="TextBox 19">
            <a:extLst>
              <a:ext uri="{FF2B5EF4-FFF2-40B4-BE49-F238E27FC236}">
                <a16:creationId xmlns:a16="http://schemas.microsoft.com/office/drawing/2014/main" id="{DB98520D-F0E8-4BFB-86DC-FE6B03A58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0612" y="4483894"/>
            <a:ext cx="3576638" cy="507831"/>
          </a:xfrm>
          <a:prstGeom prst="rect">
            <a:avLst/>
          </a:prstGeom>
          <a:solidFill>
            <a:schemeClr val="accent2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indent="0"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latin typeface="Barlow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pt-BR" sz="1350"/>
              <a:t>Desenvolvimento de dados e métricas para conformidade</a:t>
            </a:r>
            <a:endParaRPr lang="LID4096" altLang="pt-BR" sz="1350"/>
          </a:p>
        </p:txBody>
      </p:sp>
      <p:pic>
        <p:nvPicPr>
          <p:cNvPr id="28689" name="Imagem 1">
            <a:extLst>
              <a:ext uri="{FF2B5EF4-FFF2-40B4-BE49-F238E27FC236}">
                <a16:creationId xmlns:a16="http://schemas.microsoft.com/office/drawing/2014/main" id="{55C5D63B-B712-4ECB-AE35-CF0AF7E3C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33" y="2873848"/>
            <a:ext cx="2899172" cy="225147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0" name="CaixaDeTexto 20">
            <a:extLst>
              <a:ext uri="{FF2B5EF4-FFF2-40B4-BE49-F238E27FC236}">
                <a16:creationId xmlns:a16="http://schemas.microsoft.com/office/drawing/2014/main" id="{783AA7CA-3490-434A-8822-589671AAD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9651" y="4758930"/>
            <a:ext cx="37623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2964740-4735-4F78-939C-7E86D13BF631}" type="slidenum">
              <a:rPr lang="pt-BR" altLang="pt-BR" sz="105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</a:t>
            </a:fld>
            <a:endParaRPr lang="pt-BR" altLang="pt-BR" sz="105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F6C8EA2-B140-41DA-B3A3-8137ED968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992" y="1282628"/>
            <a:ext cx="3655220" cy="219514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3F55B63-5582-4233-9B4F-A9E99BC3E7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2304" y="2622425"/>
            <a:ext cx="4674089" cy="2300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B4EED70-632A-40DF-8A4D-F49EFACE66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7934" y="145051"/>
            <a:ext cx="5186590" cy="32316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normAutofit/>
          </a:bodyPr>
          <a:lstStyle/>
          <a:p>
            <a:pPr>
              <a:spcBef>
                <a:spcPts val="750"/>
              </a:spcBef>
              <a:buFont typeface="Arial" panose="020B0604020202020204" pitchFamily="34" charset="0"/>
            </a:pPr>
            <a:r>
              <a:rPr lang="en-BR" sz="2000" b="1" dirty="0">
                <a:latin typeface="Barlow" pitchFamily="2" charset="77"/>
              </a:rPr>
              <a:t>Lançamento SOC-RNP</a:t>
            </a:r>
            <a:endParaRPr lang="pt-BR" sz="2000" b="1" dirty="0">
              <a:latin typeface="Barlow" pitchFamily="2" charset="77"/>
            </a:endParaRPr>
          </a:p>
        </p:txBody>
      </p:sp>
      <p:pic>
        <p:nvPicPr>
          <p:cNvPr id="4" name="Picture 2" descr="Cerimônia de lançamento do SOC-RNP">
            <a:extLst>
              <a:ext uri="{FF2B5EF4-FFF2-40B4-BE49-F238E27FC236}">
                <a16:creationId xmlns:a16="http://schemas.microsoft.com/office/drawing/2014/main" id="{BB454FB1-6405-4001-A27D-E477413763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3" b="15137"/>
          <a:stretch/>
        </p:blipFill>
        <p:spPr bwMode="auto">
          <a:xfrm>
            <a:off x="-1664" y="558143"/>
            <a:ext cx="9145664" cy="338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">
            <a:extLst>
              <a:ext uri="{FF2B5EF4-FFF2-40B4-BE49-F238E27FC236}">
                <a16:creationId xmlns:a16="http://schemas.microsoft.com/office/drawing/2014/main" id="{28D75C9E-0813-4D3F-8BB4-10FD6FAD42BC}"/>
              </a:ext>
            </a:extLst>
          </p:cNvPr>
          <p:cNvGrpSpPr/>
          <p:nvPr/>
        </p:nvGrpSpPr>
        <p:grpSpPr>
          <a:xfrm>
            <a:off x="107605" y="4152028"/>
            <a:ext cx="1449843" cy="750716"/>
            <a:chOff x="1108626" y="1542945"/>
            <a:chExt cx="1933124" cy="1000955"/>
          </a:xfrm>
        </p:grpSpPr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2820FD1C-5EA2-41FD-8EE9-473AFDFAACD8}"/>
                </a:ext>
              </a:extLst>
            </p:cNvPr>
            <p:cNvSpPr/>
            <p:nvPr/>
          </p:nvSpPr>
          <p:spPr>
            <a:xfrm>
              <a:off x="1108626" y="1542945"/>
              <a:ext cx="1933124" cy="100095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 sz="1350"/>
            </a:p>
          </p:txBody>
        </p:sp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4A11F829-A071-484D-8221-1F7B1C9A0BD7}"/>
                </a:ext>
              </a:extLst>
            </p:cNvPr>
            <p:cNvSpPr txBox="1"/>
            <p:nvPr/>
          </p:nvSpPr>
          <p:spPr>
            <a:xfrm>
              <a:off x="1157489" y="1591808"/>
              <a:ext cx="1835398" cy="9032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algn="ctr" defTabSz="6000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/>
                <a:t>29 de Agosto de 2023</a:t>
              </a:r>
            </a:p>
          </p:txBody>
        </p:sp>
      </p:grpSp>
      <p:grpSp>
        <p:nvGrpSpPr>
          <p:cNvPr id="8" name="Group 6">
            <a:extLst>
              <a:ext uri="{FF2B5EF4-FFF2-40B4-BE49-F238E27FC236}">
                <a16:creationId xmlns:a16="http://schemas.microsoft.com/office/drawing/2014/main" id="{0297F021-DE2B-4CE2-B555-F7380849ADC4}"/>
              </a:ext>
            </a:extLst>
          </p:cNvPr>
          <p:cNvGrpSpPr/>
          <p:nvPr/>
        </p:nvGrpSpPr>
        <p:grpSpPr>
          <a:xfrm>
            <a:off x="1612913" y="4189544"/>
            <a:ext cx="1449843" cy="680543"/>
            <a:chOff x="1108626" y="1542945"/>
            <a:chExt cx="1933124" cy="1000955"/>
          </a:xfrm>
          <a:solidFill>
            <a:srgbClr val="0070C0"/>
          </a:solidFill>
        </p:grpSpPr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id="{B146B295-BBDE-456D-A051-BD329AAC5244}"/>
                </a:ext>
              </a:extLst>
            </p:cNvPr>
            <p:cNvSpPr/>
            <p:nvPr/>
          </p:nvSpPr>
          <p:spPr>
            <a:xfrm>
              <a:off x="1108626" y="1542945"/>
              <a:ext cx="1933124" cy="100095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 sz="1350"/>
            </a:p>
          </p:txBody>
        </p:sp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BBFFEE0C-9A73-439C-879D-6BCDCDA6D62C}"/>
                </a:ext>
              </a:extLst>
            </p:cNvPr>
            <p:cNvSpPr txBox="1"/>
            <p:nvPr/>
          </p:nvSpPr>
          <p:spPr>
            <a:xfrm>
              <a:off x="1157489" y="1591808"/>
              <a:ext cx="1835398" cy="90322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algn="ctr" defTabSz="6000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/>
                <a:t>MEC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C48F42-E1BB-45E1-9D11-DC4665CE9127}"/>
              </a:ext>
            </a:extLst>
          </p:cNvPr>
          <p:cNvGrpSpPr/>
          <p:nvPr/>
        </p:nvGrpSpPr>
        <p:grpSpPr>
          <a:xfrm>
            <a:off x="3108748" y="4189544"/>
            <a:ext cx="1449843" cy="680543"/>
            <a:chOff x="1108626" y="1542945"/>
            <a:chExt cx="1933124" cy="1000955"/>
          </a:xfrm>
          <a:solidFill>
            <a:srgbClr val="0070C0"/>
          </a:solidFill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AB70087-CE12-4CE4-926C-4CE1C65605AD}"/>
                </a:ext>
              </a:extLst>
            </p:cNvPr>
            <p:cNvSpPr/>
            <p:nvPr/>
          </p:nvSpPr>
          <p:spPr>
            <a:xfrm>
              <a:off x="1108626" y="1542945"/>
              <a:ext cx="1933124" cy="100095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 sz="1350"/>
            </a:p>
          </p:txBody>
        </p:sp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6EF732DE-85E8-4A6E-A276-F39D87805DFC}"/>
                </a:ext>
              </a:extLst>
            </p:cNvPr>
            <p:cNvSpPr txBox="1"/>
            <p:nvPr/>
          </p:nvSpPr>
          <p:spPr>
            <a:xfrm>
              <a:off x="1157489" y="1591808"/>
              <a:ext cx="1835398" cy="90322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algn="ctr" defTabSz="6000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/>
                <a:t>Time SOC-RNP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281C07-3FFF-4A2B-8381-5827C9E3DE8D}"/>
              </a:ext>
            </a:extLst>
          </p:cNvPr>
          <p:cNvGrpSpPr/>
          <p:nvPr/>
        </p:nvGrpSpPr>
        <p:grpSpPr>
          <a:xfrm>
            <a:off x="4604582" y="4189544"/>
            <a:ext cx="1449843" cy="680543"/>
            <a:chOff x="1108626" y="1542945"/>
            <a:chExt cx="1933124" cy="1000955"/>
          </a:xfrm>
          <a:solidFill>
            <a:srgbClr val="0070C0"/>
          </a:solidFill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6A07666-71A3-4844-BE64-E60FFB5B15A6}"/>
                </a:ext>
              </a:extLst>
            </p:cNvPr>
            <p:cNvSpPr/>
            <p:nvPr/>
          </p:nvSpPr>
          <p:spPr>
            <a:xfrm>
              <a:off x="1108626" y="1542945"/>
              <a:ext cx="1933124" cy="100095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 sz="1350"/>
            </a:p>
          </p:txBody>
        </p:sp>
        <p:sp>
          <p:nvSpPr>
            <p:cNvPr id="16" name="Rounded Rectangle 4">
              <a:extLst>
                <a:ext uri="{FF2B5EF4-FFF2-40B4-BE49-F238E27FC236}">
                  <a16:creationId xmlns:a16="http://schemas.microsoft.com/office/drawing/2014/main" id="{8B994D0F-16B3-49F4-A9E8-466BBA60B914}"/>
                </a:ext>
              </a:extLst>
            </p:cNvPr>
            <p:cNvSpPr txBox="1"/>
            <p:nvPr/>
          </p:nvSpPr>
          <p:spPr>
            <a:xfrm>
              <a:off x="1157489" y="1591808"/>
              <a:ext cx="1835398" cy="90322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algn="ctr" defTabSz="6000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/>
                <a:t>MCTI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EA358E-7DF2-49B7-8D43-0F051E357BD3}"/>
              </a:ext>
            </a:extLst>
          </p:cNvPr>
          <p:cNvGrpSpPr/>
          <p:nvPr/>
        </p:nvGrpSpPr>
        <p:grpSpPr>
          <a:xfrm>
            <a:off x="6100418" y="4189544"/>
            <a:ext cx="1449843" cy="680543"/>
            <a:chOff x="1108626" y="1542945"/>
            <a:chExt cx="1933124" cy="1000955"/>
          </a:xfrm>
          <a:solidFill>
            <a:srgbClr val="0070C0"/>
          </a:solidFill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5632A63D-0C26-4A7D-BA50-3528579B68DA}"/>
                </a:ext>
              </a:extLst>
            </p:cNvPr>
            <p:cNvSpPr/>
            <p:nvPr/>
          </p:nvSpPr>
          <p:spPr>
            <a:xfrm>
              <a:off x="1108626" y="1542945"/>
              <a:ext cx="1933124" cy="100095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 sz="1350"/>
            </a:p>
          </p:txBody>
        </p:sp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BF9227F5-C8CA-48CF-A213-664316D6E654}"/>
                </a:ext>
              </a:extLst>
            </p:cNvPr>
            <p:cNvSpPr txBox="1"/>
            <p:nvPr/>
          </p:nvSpPr>
          <p:spPr>
            <a:xfrm>
              <a:off x="1157489" y="1591808"/>
              <a:ext cx="1835398" cy="90322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algn="ctr" defTabSz="6000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/>
                <a:t>Diretoria Executiva RNP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670DB10-6E49-4829-90AF-15CB9D433E54}"/>
              </a:ext>
            </a:extLst>
          </p:cNvPr>
          <p:cNvGrpSpPr/>
          <p:nvPr/>
        </p:nvGrpSpPr>
        <p:grpSpPr>
          <a:xfrm>
            <a:off x="7596254" y="4189544"/>
            <a:ext cx="1449843" cy="680543"/>
            <a:chOff x="1108626" y="1542945"/>
            <a:chExt cx="1933124" cy="1000955"/>
          </a:xfrm>
          <a:solidFill>
            <a:srgbClr val="0070C0"/>
          </a:solidFill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98670BA2-3BC5-4F3C-8982-24ACAF80A8F0}"/>
                </a:ext>
              </a:extLst>
            </p:cNvPr>
            <p:cNvSpPr/>
            <p:nvPr/>
          </p:nvSpPr>
          <p:spPr>
            <a:xfrm>
              <a:off x="1108626" y="1542945"/>
              <a:ext cx="1933124" cy="100095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 sz="1350"/>
            </a:p>
          </p:txBody>
        </p:sp>
        <p:sp>
          <p:nvSpPr>
            <p:cNvPr id="22" name="Rounded Rectangle 4">
              <a:extLst>
                <a:ext uri="{FF2B5EF4-FFF2-40B4-BE49-F238E27FC236}">
                  <a16:creationId xmlns:a16="http://schemas.microsoft.com/office/drawing/2014/main" id="{6599AD15-283F-414D-A007-BE4BDCC46690}"/>
                </a:ext>
              </a:extLst>
            </p:cNvPr>
            <p:cNvSpPr txBox="1"/>
            <p:nvPr/>
          </p:nvSpPr>
          <p:spPr>
            <a:xfrm>
              <a:off x="1157489" y="1591808"/>
              <a:ext cx="1835398" cy="90322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algn="ctr" defTabSz="6000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/>
                <a:t>Representantes da Comunidade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8278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6">
            <a:extLst>
              <a:ext uri="{FF2B5EF4-FFF2-40B4-BE49-F238E27FC236}">
                <a16:creationId xmlns:a16="http://schemas.microsoft.com/office/drawing/2014/main" id="{D72FD5E7-4130-4B2B-974E-9B50954AB3E7}"/>
              </a:ext>
            </a:extLst>
          </p:cNvPr>
          <p:cNvSpPr txBox="1">
            <a:spLocks/>
          </p:cNvSpPr>
          <p:nvPr/>
        </p:nvSpPr>
        <p:spPr>
          <a:xfrm>
            <a:off x="2114240" y="301899"/>
            <a:ext cx="6658286" cy="35837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0" i="0" kern="1200">
                <a:solidFill>
                  <a:srgbClr val="001EFF"/>
                </a:solidFill>
                <a:latin typeface="Barlow Medium" pitchFamily="2" charset="77"/>
                <a:ea typeface="+mj-ea"/>
                <a:cs typeface="+mj-cs"/>
              </a:defRPr>
            </a:lvl1pPr>
          </a:lstStyle>
          <a:p>
            <a:r>
              <a:rPr lang="en-BR" sz="2000" b="1" dirty="0">
                <a:latin typeface="Barlow" pitchFamily="2" charset="77"/>
              </a:rPr>
              <a:t>O momento do SOC-RNP</a:t>
            </a:r>
          </a:p>
        </p:txBody>
      </p:sp>
      <p:pic>
        <p:nvPicPr>
          <p:cNvPr id="47" name="Imagem 46">
            <a:extLst>
              <a:ext uri="{FF2B5EF4-FFF2-40B4-BE49-F238E27FC236}">
                <a16:creationId xmlns:a16="http://schemas.microsoft.com/office/drawing/2014/main" id="{35C29DE0-5DF8-465D-9006-896552F3D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229" y="1156203"/>
            <a:ext cx="7386317" cy="332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5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006934C-A280-8F89-F571-5E1C3683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542" y="250674"/>
            <a:ext cx="4733925" cy="34651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normAutofit/>
          </a:bodyPr>
          <a:lstStyle/>
          <a:p>
            <a:pPr>
              <a:spcBef>
                <a:spcPts val="750"/>
              </a:spcBef>
              <a:buFont typeface="Arial" panose="020B0604020202020204" pitchFamily="34" charset="0"/>
            </a:pPr>
            <a:r>
              <a:rPr lang="pt-BR" sz="2000" b="1" dirty="0">
                <a:solidFill>
                  <a:srgbClr val="001EFF"/>
                </a:solidFill>
                <a:latin typeface="Barlow" pitchFamily="2" charset="77"/>
                <a:ea typeface="+mj-ea"/>
                <a:cs typeface="+mj-cs"/>
              </a:rPr>
              <a:t>Hackers do Bem - Metas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BFA7591B-63E1-4D1D-94F1-6229569F94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1905201"/>
              </p:ext>
            </p:extLst>
          </p:nvPr>
        </p:nvGraphicFramePr>
        <p:xfrm>
          <a:off x="1594303" y="973348"/>
          <a:ext cx="7549698" cy="3814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3453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A person with his arms outstretched&#10;&#10;Description automatically generated">
            <a:extLst>
              <a:ext uri="{FF2B5EF4-FFF2-40B4-BE49-F238E27FC236}">
                <a16:creationId xmlns:a16="http://schemas.microsoft.com/office/drawing/2014/main" id="{B4E414F9-70B9-7D43-823D-36846F1B82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3" b="16525"/>
          <a:stretch/>
        </p:blipFill>
        <p:spPr>
          <a:xfrm>
            <a:off x="0" y="887388"/>
            <a:ext cx="9144000" cy="4516186"/>
          </a:xfrm>
          <a:prstGeom prst="rect">
            <a:avLst/>
          </a:prstGeom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2568DEFD-CA63-D2B9-7214-F80E3D394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489" y="349495"/>
            <a:ext cx="6654677" cy="34817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normAutofit/>
          </a:bodyPr>
          <a:lstStyle/>
          <a:p>
            <a:pPr>
              <a:spcBef>
                <a:spcPts val="750"/>
              </a:spcBef>
              <a:buFont typeface="Arial" panose="020B0604020202020204" pitchFamily="34" charset="0"/>
            </a:pPr>
            <a:r>
              <a:rPr lang="pt-BR" sz="2000" b="1" dirty="0">
                <a:solidFill>
                  <a:srgbClr val="001EFF"/>
                </a:solidFill>
                <a:latin typeface="Barlow" pitchFamily="2" charset="77"/>
                <a:ea typeface="+mj-ea"/>
                <a:cs typeface="Calibri"/>
              </a:rPr>
              <a:t>Hub </a:t>
            </a:r>
            <a:r>
              <a:rPr lang="pt-BR" sz="2000" b="1" dirty="0" err="1">
                <a:solidFill>
                  <a:srgbClr val="001EFF"/>
                </a:solidFill>
                <a:latin typeface="Barlow" pitchFamily="2" charset="77"/>
                <a:ea typeface="+mj-ea"/>
                <a:cs typeface="Calibri"/>
              </a:rPr>
              <a:t>HdB</a:t>
            </a:r>
            <a:r>
              <a:rPr lang="pt-BR" sz="2000" b="1" dirty="0">
                <a:solidFill>
                  <a:srgbClr val="001EFF"/>
                </a:solidFill>
                <a:latin typeface="Barlow" pitchFamily="2" charset="77"/>
                <a:ea typeface="+mj-ea"/>
                <a:cs typeface="Calibri"/>
              </a:rPr>
              <a:t>: Estratégia de implantação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AC9DC9E-9DDC-ABFD-E04F-F665ADFD4F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2356765"/>
              </p:ext>
            </p:extLst>
          </p:nvPr>
        </p:nvGraphicFramePr>
        <p:xfrm>
          <a:off x="205196" y="1432432"/>
          <a:ext cx="8829474" cy="386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28AEDCF-F2F8-F17A-1117-7099CB2428BF}"/>
              </a:ext>
            </a:extLst>
          </p:cNvPr>
          <p:cNvSpPr txBox="1"/>
          <p:nvPr/>
        </p:nvSpPr>
        <p:spPr>
          <a:xfrm>
            <a:off x="205196" y="1155433"/>
            <a:ext cx="21305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>
                <a:highlight>
                  <a:srgbClr val="FFFF00"/>
                </a:highlight>
              </a:rPr>
              <a:t>Abril 2023 -&gt; Abril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4D962-3F12-5048-795A-9F5DB17FC964}"/>
              </a:ext>
            </a:extLst>
          </p:cNvPr>
          <p:cNvSpPr txBox="1"/>
          <p:nvPr/>
        </p:nvSpPr>
        <p:spPr>
          <a:xfrm>
            <a:off x="4374661" y="1155433"/>
            <a:ext cx="19281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>
                <a:highlight>
                  <a:srgbClr val="FFFF00"/>
                </a:highlight>
              </a:rPr>
              <a:t>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95BAA5-068D-41F0-70B5-0ABE3DF911E0}"/>
              </a:ext>
            </a:extLst>
          </p:cNvPr>
          <p:cNvSpPr txBox="1"/>
          <p:nvPr/>
        </p:nvSpPr>
        <p:spPr>
          <a:xfrm>
            <a:off x="6605997" y="1155433"/>
            <a:ext cx="19281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>
                <a:highlight>
                  <a:srgbClr val="FFFF00"/>
                </a:highlight>
              </a:rPr>
              <a:t>2025</a:t>
            </a:r>
          </a:p>
        </p:txBody>
      </p:sp>
      <p:sp>
        <p:nvSpPr>
          <p:cNvPr id="8" name="Snip Diagonal Corner Rectangle 7">
            <a:extLst>
              <a:ext uri="{FF2B5EF4-FFF2-40B4-BE49-F238E27FC236}">
                <a16:creationId xmlns:a16="http://schemas.microsoft.com/office/drawing/2014/main" id="{C604EA7B-489E-B51E-B309-DD97638C4BD2}"/>
              </a:ext>
            </a:extLst>
          </p:cNvPr>
          <p:cNvSpPr/>
          <p:nvPr/>
        </p:nvSpPr>
        <p:spPr>
          <a:xfrm>
            <a:off x="728395" y="2135523"/>
            <a:ext cx="759818" cy="419195"/>
          </a:xfrm>
          <a:prstGeom prst="snip2Diag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/>
              <a:t>Site </a:t>
            </a:r>
            <a:r>
              <a:rPr lang="pt-BR" sz="1050" dirty="0" err="1"/>
              <a:t>HdB</a:t>
            </a:r>
            <a:endParaRPr lang="pt-BR" sz="1050" dirty="0"/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5FF37A3C-CEAD-03B2-2685-E1D4C6C4C8A6}"/>
              </a:ext>
            </a:extLst>
          </p:cNvPr>
          <p:cNvSpPr/>
          <p:nvPr/>
        </p:nvSpPr>
        <p:spPr>
          <a:xfrm>
            <a:off x="728396" y="2896766"/>
            <a:ext cx="1248229" cy="34684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R" sz="1200"/>
              <a:t>Termo de adesão</a:t>
            </a: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01287509-46DD-6D5B-69F9-949821B8329B}"/>
              </a:ext>
            </a:extLst>
          </p:cNvPr>
          <p:cNvSpPr/>
          <p:nvPr/>
        </p:nvSpPr>
        <p:spPr>
          <a:xfrm>
            <a:off x="2606891" y="2345120"/>
            <a:ext cx="1248229" cy="34684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R" sz="1200"/>
              <a:t>Divulgações</a:t>
            </a: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D88F5A50-CA49-2C7B-0B87-178800A22AA3}"/>
              </a:ext>
            </a:extLst>
          </p:cNvPr>
          <p:cNvSpPr/>
          <p:nvPr/>
        </p:nvSpPr>
        <p:spPr>
          <a:xfrm>
            <a:off x="4895258" y="2614639"/>
            <a:ext cx="1248229" cy="34684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R" sz="1200"/>
              <a:t>Divulgações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0A72066-57E5-EDB9-32E3-61010D4BB46E}"/>
              </a:ext>
            </a:extLst>
          </p:cNvPr>
          <p:cNvSpPr/>
          <p:nvPr/>
        </p:nvSpPr>
        <p:spPr>
          <a:xfrm>
            <a:off x="4895258" y="3152479"/>
            <a:ext cx="1248229" cy="34684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R" sz="1200"/>
              <a:t>Eventos</a:t>
            </a:r>
          </a:p>
        </p:txBody>
      </p:sp>
      <p:sp>
        <p:nvSpPr>
          <p:cNvPr id="15" name="Rounded Rectangle 13">
            <a:extLst>
              <a:ext uri="{FF2B5EF4-FFF2-40B4-BE49-F238E27FC236}">
                <a16:creationId xmlns:a16="http://schemas.microsoft.com/office/drawing/2014/main" id="{61D40D86-63AA-B337-98C3-4441B0537788}"/>
              </a:ext>
            </a:extLst>
          </p:cNvPr>
          <p:cNvSpPr/>
          <p:nvPr/>
        </p:nvSpPr>
        <p:spPr>
          <a:xfrm>
            <a:off x="4895258" y="4228157"/>
            <a:ext cx="1248229" cy="34684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R" sz="1200"/>
              <a:t>Negociações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0AB53E-A2C8-DA5C-E4E1-EDF8CB4E505E}"/>
              </a:ext>
            </a:extLst>
          </p:cNvPr>
          <p:cNvGrpSpPr/>
          <p:nvPr/>
        </p:nvGrpSpPr>
        <p:grpSpPr>
          <a:xfrm>
            <a:off x="4895258" y="4765995"/>
            <a:ext cx="1248229" cy="245915"/>
            <a:chOff x="8402952" y="0"/>
            <a:chExt cx="3110225" cy="558926"/>
          </a:xfrm>
        </p:grpSpPr>
        <p:sp>
          <p:nvSpPr>
            <p:cNvPr id="17" name="Chevron 16">
              <a:extLst>
                <a:ext uri="{FF2B5EF4-FFF2-40B4-BE49-F238E27FC236}">
                  <a16:creationId xmlns:a16="http://schemas.microsoft.com/office/drawing/2014/main" id="{C1D460B2-1226-B379-6CC2-C613894E758B}"/>
                </a:ext>
              </a:extLst>
            </p:cNvPr>
            <p:cNvSpPr/>
            <p:nvPr/>
          </p:nvSpPr>
          <p:spPr>
            <a:xfrm>
              <a:off x="8402952" y="0"/>
              <a:ext cx="3110225" cy="558926"/>
            </a:xfrm>
            <a:prstGeom prst="chevron">
              <a:avLst/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 sz="1050"/>
            </a:p>
          </p:txBody>
        </p:sp>
        <p:sp>
          <p:nvSpPr>
            <p:cNvPr id="18" name="Chevron 4">
              <a:extLst>
                <a:ext uri="{FF2B5EF4-FFF2-40B4-BE49-F238E27FC236}">
                  <a16:creationId xmlns:a16="http://schemas.microsoft.com/office/drawing/2014/main" id="{973359B9-DF78-EF36-9338-51994A04C074}"/>
                </a:ext>
              </a:extLst>
            </p:cNvPr>
            <p:cNvSpPr txBox="1"/>
            <p:nvPr/>
          </p:nvSpPr>
          <p:spPr>
            <a:xfrm>
              <a:off x="8682415" y="0"/>
              <a:ext cx="2551299" cy="5589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350">
                  <a:solidFill>
                    <a:schemeClr val="tx1"/>
                  </a:solidFill>
                </a:rPr>
                <a:t>Ações Extras</a:t>
              </a:r>
            </a:p>
          </p:txBody>
        </p:sp>
      </p:grpSp>
      <p:sp>
        <p:nvSpPr>
          <p:cNvPr id="25" name="Rounded Rectangle 13">
            <a:extLst>
              <a:ext uri="{FF2B5EF4-FFF2-40B4-BE49-F238E27FC236}">
                <a16:creationId xmlns:a16="http://schemas.microsoft.com/office/drawing/2014/main" id="{88C53B7D-5996-BFF6-3EFC-1A5BA50EEB8F}"/>
              </a:ext>
            </a:extLst>
          </p:cNvPr>
          <p:cNvSpPr/>
          <p:nvPr/>
        </p:nvSpPr>
        <p:spPr>
          <a:xfrm>
            <a:off x="4895258" y="2076800"/>
            <a:ext cx="1248229" cy="34684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Funções / iniciativas</a:t>
            </a:r>
          </a:p>
        </p:txBody>
      </p:sp>
      <p:sp>
        <p:nvSpPr>
          <p:cNvPr id="33" name="Rounded Rectangle 13">
            <a:extLst>
              <a:ext uri="{FF2B5EF4-FFF2-40B4-BE49-F238E27FC236}">
                <a16:creationId xmlns:a16="http://schemas.microsoft.com/office/drawing/2014/main" id="{C194A8A7-2746-8F02-0421-34C60572F05D}"/>
              </a:ext>
            </a:extLst>
          </p:cNvPr>
          <p:cNvSpPr/>
          <p:nvPr/>
        </p:nvSpPr>
        <p:spPr>
          <a:xfrm>
            <a:off x="4895258" y="3690318"/>
            <a:ext cx="1248229" cy="34684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R" sz="1200"/>
              <a:t>Relacionamentos </a:t>
            </a:r>
          </a:p>
        </p:txBody>
      </p:sp>
      <p:sp>
        <p:nvSpPr>
          <p:cNvPr id="35" name="Rounded Rectangle 13">
            <a:extLst>
              <a:ext uri="{FF2B5EF4-FFF2-40B4-BE49-F238E27FC236}">
                <a16:creationId xmlns:a16="http://schemas.microsoft.com/office/drawing/2014/main" id="{F3AB9793-9098-50C1-887A-6E570E88413C}"/>
              </a:ext>
            </a:extLst>
          </p:cNvPr>
          <p:cNvSpPr/>
          <p:nvPr/>
        </p:nvSpPr>
        <p:spPr>
          <a:xfrm>
            <a:off x="7167376" y="2614124"/>
            <a:ext cx="1248229" cy="34684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R" sz="1200"/>
              <a:t>Divulgações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92101250-9986-C096-B5C2-E44921188E67}"/>
              </a:ext>
            </a:extLst>
          </p:cNvPr>
          <p:cNvSpPr/>
          <p:nvPr/>
        </p:nvSpPr>
        <p:spPr>
          <a:xfrm>
            <a:off x="7167376" y="3151963"/>
            <a:ext cx="1248229" cy="34684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R" sz="1200"/>
              <a:t>Eventos</a:t>
            </a:r>
          </a:p>
        </p:txBody>
      </p:sp>
      <p:sp>
        <p:nvSpPr>
          <p:cNvPr id="38" name="Rounded Rectangle 13">
            <a:extLst>
              <a:ext uri="{FF2B5EF4-FFF2-40B4-BE49-F238E27FC236}">
                <a16:creationId xmlns:a16="http://schemas.microsoft.com/office/drawing/2014/main" id="{9D629782-ADD7-7CD0-E1C7-69F6B025EA15}"/>
              </a:ext>
            </a:extLst>
          </p:cNvPr>
          <p:cNvSpPr/>
          <p:nvPr/>
        </p:nvSpPr>
        <p:spPr>
          <a:xfrm>
            <a:off x="7167376" y="4227642"/>
            <a:ext cx="1248229" cy="34684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R" sz="1200"/>
              <a:t>Negociações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2F5207-5CC0-E1E9-5D17-FFDBD871E034}"/>
              </a:ext>
            </a:extLst>
          </p:cNvPr>
          <p:cNvGrpSpPr/>
          <p:nvPr/>
        </p:nvGrpSpPr>
        <p:grpSpPr>
          <a:xfrm>
            <a:off x="7167376" y="4765480"/>
            <a:ext cx="1248229" cy="245915"/>
            <a:chOff x="8402952" y="0"/>
            <a:chExt cx="3110225" cy="558926"/>
          </a:xfrm>
        </p:grpSpPr>
        <p:sp>
          <p:nvSpPr>
            <p:cNvPr id="40" name="Chevron 39">
              <a:extLst>
                <a:ext uri="{FF2B5EF4-FFF2-40B4-BE49-F238E27FC236}">
                  <a16:creationId xmlns:a16="http://schemas.microsoft.com/office/drawing/2014/main" id="{CCCA4DB5-2B69-8009-CABF-9A9F7F5BC8BC}"/>
                </a:ext>
              </a:extLst>
            </p:cNvPr>
            <p:cNvSpPr/>
            <p:nvPr/>
          </p:nvSpPr>
          <p:spPr>
            <a:xfrm>
              <a:off x="8402952" y="0"/>
              <a:ext cx="3110225" cy="558926"/>
            </a:xfrm>
            <a:prstGeom prst="chevron">
              <a:avLst/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 sz="1050"/>
            </a:p>
          </p:txBody>
        </p:sp>
        <p:sp>
          <p:nvSpPr>
            <p:cNvPr id="41" name="Chevron 4">
              <a:extLst>
                <a:ext uri="{FF2B5EF4-FFF2-40B4-BE49-F238E27FC236}">
                  <a16:creationId xmlns:a16="http://schemas.microsoft.com/office/drawing/2014/main" id="{B10C68C5-345E-5A6A-BCB8-E66F7DBC9249}"/>
                </a:ext>
              </a:extLst>
            </p:cNvPr>
            <p:cNvSpPr txBox="1"/>
            <p:nvPr/>
          </p:nvSpPr>
          <p:spPr>
            <a:xfrm>
              <a:off x="8682415" y="0"/>
              <a:ext cx="2551299" cy="5589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350">
                  <a:solidFill>
                    <a:schemeClr val="tx1"/>
                  </a:solidFill>
                </a:rPr>
                <a:t>Ações Extras</a:t>
              </a:r>
            </a:p>
          </p:txBody>
        </p:sp>
      </p:grpSp>
      <p:sp>
        <p:nvSpPr>
          <p:cNvPr id="42" name="Rounded Rectangle 13">
            <a:extLst>
              <a:ext uri="{FF2B5EF4-FFF2-40B4-BE49-F238E27FC236}">
                <a16:creationId xmlns:a16="http://schemas.microsoft.com/office/drawing/2014/main" id="{5551DC22-B03B-62C1-F6C3-DB0156C5F842}"/>
              </a:ext>
            </a:extLst>
          </p:cNvPr>
          <p:cNvSpPr/>
          <p:nvPr/>
        </p:nvSpPr>
        <p:spPr>
          <a:xfrm>
            <a:off x="7167376" y="2076285"/>
            <a:ext cx="1248229" cy="34684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Funções / iniciativas</a:t>
            </a:r>
          </a:p>
        </p:txBody>
      </p:sp>
      <p:sp>
        <p:nvSpPr>
          <p:cNvPr id="43" name="Rounded Rectangle 13">
            <a:extLst>
              <a:ext uri="{FF2B5EF4-FFF2-40B4-BE49-F238E27FC236}">
                <a16:creationId xmlns:a16="http://schemas.microsoft.com/office/drawing/2014/main" id="{E15FCFC3-9E8D-529F-7058-DA64760D0AB6}"/>
              </a:ext>
            </a:extLst>
          </p:cNvPr>
          <p:cNvSpPr/>
          <p:nvPr/>
        </p:nvSpPr>
        <p:spPr>
          <a:xfrm>
            <a:off x="7167376" y="3689803"/>
            <a:ext cx="1248229" cy="34684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R" sz="1200"/>
              <a:t>Relacionamentos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8D066E5-BDC5-597A-BEAE-6688B7124F0D}"/>
              </a:ext>
            </a:extLst>
          </p:cNvPr>
          <p:cNvSpPr/>
          <p:nvPr/>
        </p:nvSpPr>
        <p:spPr>
          <a:xfrm>
            <a:off x="373284" y="887388"/>
            <a:ext cx="3674885" cy="4256111"/>
          </a:xfrm>
          <a:prstGeom prst="rect">
            <a:avLst/>
          </a:prstGeom>
          <a:solidFill>
            <a:srgbClr val="4472C4">
              <a:alpha val="1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350"/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9B98D1EB-5478-B9C1-D0C3-D903CCC036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33172" y="3055765"/>
            <a:ext cx="514997" cy="35342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42538E1-A5D8-FD01-2409-AA86910811CA}"/>
              </a:ext>
            </a:extLst>
          </p:cNvPr>
          <p:cNvSpPr txBox="1"/>
          <p:nvPr/>
        </p:nvSpPr>
        <p:spPr>
          <a:xfrm>
            <a:off x="2562754" y="2326254"/>
            <a:ext cx="29248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50" dirty="0">
                <a:highlight>
                  <a:srgbClr val="5B9BD5"/>
                </a:highlight>
              </a:rPr>
              <a:t>IM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22354B3-B627-D7C7-C0F9-1BC3B7804850}"/>
              </a:ext>
            </a:extLst>
          </p:cNvPr>
          <p:cNvSpPr txBox="1"/>
          <p:nvPr/>
        </p:nvSpPr>
        <p:spPr>
          <a:xfrm>
            <a:off x="685687" y="2885817"/>
            <a:ext cx="29248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750">
                <a:highlight>
                  <a:srgbClr val="5B9BD5"/>
                </a:highlight>
              </a:rPr>
              <a:t>IM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11C35AA-08F0-63FE-EA9F-EF1A175C1660}"/>
              </a:ext>
            </a:extLst>
          </p:cNvPr>
          <p:cNvSpPr txBox="1"/>
          <p:nvPr/>
        </p:nvSpPr>
        <p:spPr>
          <a:xfrm>
            <a:off x="4858255" y="2065039"/>
            <a:ext cx="29248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50" dirty="0">
                <a:highlight>
                  <a:srgbClr val="5B9BD5"/>
                </a:highlight>
              </a:rPr>
              <a:t>IM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E8FE01-1F76-F072-37B8-18934BBCED19}"/>
              </a:ext>
            </a:extLst>
          </p:cNvPr>
          <p:cNvSpPr txBox="1"/>
          <p:nvPr/>
        </p:nvSpPr>
        <p:spPr>
          <a:xfrm>
            <a:off x="4858255" y="2602878"/>
            <a:ext cx="29248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750">
                <a:highlight>
                  <a:srgbClr val="5B9BD5"/>
                </a:highlight>
              </a:rPr>
              <a:t>IM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81D809F-F9D1-F829-E3AC-62DF9EE2F856}"/>
              </a:ext>
            </a:extLst>
          </p:cNvPr>
          <p:cNvSpPr txBox="1"/>
          <p:nvPr/>
        </p:nvSpPr>
        <p:spPr>
          <a:xfrm>
            <a:off x="4858255" y="3140718"/>
            <a:ext cx="29248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750">
                <a:highlight>
                  <a:srgbClr val="5B9BD5"/>
                </a:highlight>
              </a:rPr>
              <a:t>IM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164A97E-D91F-DDD7-C41F-EB3629FEE593}"/>
              </a:ext>
            </a:extLst>
          </p:cNvPr>
          <p:cNvSpPr txBox="1"/>
          <p:nvPr/>
        </p:nvSpPr>
        <p:spPr>
          <a:xfrm>
            <a:off x="4858255" y="3678557"/>
            <a:ext cx="29248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750">
                <a:highlight>
                  <a:srgbClr val="5B9BD5"/>
                </a:highlight>
              </a:rPr>
              <a:t>IM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D9CBB03-496C-7A2A-50BA-63DE65D0A8F7}"/>
              </a:ext>
            </a:extLst>
          </p:cNvPr>
          <p:cNvSpPr txBox="1"/>
          <p:nvPr/>
        </p:nvSpPr>
        <p:spPr>
          <a:xfrm>
            <a:off x="4858255" y="4216396"/>
            <a:ext cx="29248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750">
                <a:highlight>
                  <a:srgbClr val="5B9BD5"/>
                </a:highlight>
              </a:rPr>
              <a:t>IM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900F365-24CA-C709-4B3F-AEEF087459BC}"/>
              </a:ext>
            </a:extLst>
          </p:cNvPr>
          <p:cNvSpPr txBox="1"/>
          <p:nvPr/>
        </p:nvSpPr>
        <p:spPr>
          <a:xfrm>
            <a:off x="7126433" y="2062569"/>
            <a:ext cx="29248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50" dirty="0">
                <a:highlight>
                  <a:srgbClr val="5B9BD5"/>
                </a:highlight>
              </a:rPr>
              <a:t>IM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2535F2F-C06D-6AEA-AA97-C28DE0AD2454}"/>
              </a:ext>
            </a:extLst>
          </p:cNvPr>
          <p:cNvSpPr txBox="1"/>
          <p:nvPr/>
        </p:nvSpPr>
        <p:spPr>
          <a:xfrm>
            <a:off x="7126433" y="2600124"/>
            <a:ext cx="29248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750">
                <a:highlight>
                  <a:srgbClr val="5B9BD5"/>
                </a:highlight>
              </a:rPr>
              <a:t>IM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EB64A27-87E2-D56B-E940-B54BCDC17910}"/>
              </a:ext>
            </a:extLst>
          </p:cNvPr>
          <p:cNvSpPr txBox="1"/>
          <p:nvPr/>
        </p:nvSpPr>
        <p:spPr>
          <a:xfrm>
            <a:off x="7126433" y="3137679"/>
            <a:ext cx="29248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750">
                <a:highlight>
                  <a:srgbClr val="5B9BD5"/>
                </a:highlight>
              </a:rPr>
              <a:t>IM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0238678-35A3-9957-D25B-218FA8B216CB}"/>
              </a:ext>
            </a:extLst>
          </p:cNvPr>
          <p:cNvSpPr txBox="1"/>
          <p:nvPr/>
        </p:nvSpPr>
        <p:spPr>
          <a:xfrm>
            <a:off x="7126433" y="3675234"/>
            <a:ext cx="29248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750">
                <a:highlight>
                  <a:srgbClr val="5B9BD5"/>
                </a:highlight>
              </a:rPr>
              <a:t>IM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9EFD834-49E1-6192-9479-956C38452BCB}"/>
              </a:ext>
            </a:extLst>
          </p:cNvPr>
          <p:cNvSpPr txBox="1"/>
          <p:nvPr/>
        </p:nvSpPr>
        <p:spPr>
          <a:xfrm>
            <a:off x="7126433" y="4212789"/>
            <a:ext cx="29248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750">
                <a:highlight>
                  <a:srgbClr val="5B9BD5"/>
                </a:highlight>
              </a:rPr>
              <a:t>IM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E3A5DC4-77F8-D5DD-8358-92084FA7269E}"/>
              </a:ext>
            </a:extLst>
          </p:cNvPr>
          <p:cNvSpPr txBox="1"/>
          <p:nvPr/>
        </p:nvSpPr>
        <p:spPr>
          <a:xfrm>
            <a:off x="685687" y="2124319"/>
            <a:ext cx="29248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50" dirty="0">
                <a:highlight>
                  <a:srgbClr val="5B9BD5"/>
                </a:highlight>
              </a:rPr>
              <a:t>IM</a:t>
            </a:r>
          </a:p>
        </p:txBody>
      </p:sp>
    </p:spTree>
    <p:extLst>
      <p:ext uri="{BB962C8B-B14F-4D97-AF65-F5344CB8AC3E}">
        <p14:creationId xmlns:p14="http://schemas.microsoft.com/office/powerpoint/2010/main" val="234673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25" grpId="0" animBg="1"/>
      <p:bldP spid="33" grpId="0" animBg="1"/>
      <p:bldP spid="35" grpId="0" animBg="1"/>
      <p:bldP spid="36" grpId="0" animBg="1"/>
      <p:bldP spid="38" grpId="0" animBg="1"/>
      <p:bldP spid="42" grpId="0" animBg="1"/>
      <p:bldP spid="43" grpId="0" animBg="1"/>
      <p:bldP spid="44" grpId="0" animBg="1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64" grpId="0"/>
      <p:bldP spid="70" grpId="0"/>
      <p:bldP spid="71" grpId="0"/>
      <p:bldP spid="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77918358-A188-4E4E-B190-7BA6617D7A55}"/>
              </a:ext>
            </a:extLst>
          </p:cNvPr>
          <p:cNvSpPr txBox="1">
            <a:spLocks/>
          </p:cNvSpPr>
          <p:nvPr/>
        </p:nvSpPr>
        <p:spPr>
          <a:xfrm>
            <a:off x="-1216083" y="535259"/>
            <a:ext cx="7307036" cy="45719"/>
          </a:xfr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000" b="1" dirty="0">
              <a:solidFill>
                <a:srgbClr val="001EFF"/>
              </a:solidFill>
              <a:latin typeface="Barlow" pitchFamily="2" charset="77"/>
            </a:endParaRPr>
          </a:p>
        </p:txBody>
      </p:sp>
      <p:pic>
        <p:nvPicPr>
          <p:cNvPr id="13" name="Imagem 3">
            <a:extLst>
              <a:ext uri="{FF2B5EF4-FFF2-40B4-BE49-F238E27FC236}">
                <a16:creationId xmlns:a16="http://schemas.microsoft.com/office/drawing/2014/main" id="{45CC54DA-DBD3-45B0-B14B-CC685319E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640" y="1366379"/>
            <a:ext cx="3616725" cy="183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Conteúdo 3">
            <a:extLst>
              <a:ext uri="{FF2B5EF4-FFF2-40B4-BE49-F238E27FC236}">
                <a16:creationId xmlns:a16="http://schemas.microsoft.com/office/drawing/2014/main" id="{211CE8BB-AB4C-4420-89B7-3218DD645880}"/>
              </a:ext>
            </a:extLst>
          </p:cNvPr>
          <p:cNvSpPr txBox="1">
            <a:spLocks/>
          </p:cNvSpPr>
          <p:nvPr/>
        </p:nvSpPr>
        <p:spPr bwMode="auto">
          <a:xfrm>
            <a:off x="1969198" y="658162"/>
            <a:ext cx="3616725" cy="44052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t"/>
          <a:lstStyle>
            <a:defPPr>
              <a:defRPr lang="pt-BR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>
                <a:latin typeface="Barlow" panose="000005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t-BR" altLang="pt-BR" sz="1050" dirty="0"/>
              <a:t>Infovias do </a:t>
            </a:r>
          </a:p>
          <a:p>
            <a:pPr marL="539750" lvl="1" indent="-180975">
              <a:buFontTx/>
              <a:buChar char="‒"/>
            </a:pPr>
            <a:r>
              <a:rPr lang="pt-BR" altLang="pt-BR" sz="1050" dirty="0">
                <a:latin typeface="Barlow" panose="00000500000000000000"/>
              </a:rPr>
              <a:t>PAC – Programa Amazônia Conectado: 2  Infovias – PAC 01 e PAC 02</a:t>
            </a:r>
          </a:p>
          <a:p>
            <a:pPr marL="539750" lvl="1" indent="-180975">
              <a:buFontTx/>
              <a:buChar char="‒"/>
            </a:pPr>
            <a:r>
              <a:rPr lang="pt-BR" altLang="pt-BR" sz="1050" dirty="0"/>
              <a:t>PAIS - Norte Conectado: </a:t>
            </a:r>
            <a:r>
              <a:rPr lang="pt-BR" altLang="pt-BR" sz="1050" dirty="0">
                <a:latin typeface="Barlow" panose="00000500000000000000"/>
              </a:rPr>
              <a:t>8 Infovias</a:t>
            </a:r>
          </a:p>
          <a:p>
            <a:r>
              <a:rPr lang="pt-BR" altLang="pt-BR" sz="1050" dirty="0"/>
              <a:t>Infovia 00 Santarém – Macapá</a:t>
            </a:r>
          </a:p>
          <a:p>
            <a:pPr marL="539750" lvl="1" indent="-180975">
              <a:buFontTx/>
              <a:buChar char="‒"/>
            </a:pPr>
            <a:r>
              <a:rPr lang="pt-BR" altLang="pt-BR" sz="1050" dirty="0">
                <a:latin typeface="Barlow" panose="00000500000000000000"/>
              </a:rPr>
              <a:t>Implantada pela RNP  e finalizada em junho de 2022</a:t>
            </a:r>
          </a:p>
          <a:p>
            <a:pPr marL="539750" lvl="1" indent="-180975">
              <a:buFontTx/>
              <a:buChar char="‒"/>
            </a:pPr>
            <a:r>
              <a:rPr lang="pt-BR" altLang="pt-BR" sz="1050" u="sng" dirty="0">
                <a:latin typeface="Barlow" panose="00000500000000000000"/>
              </a:rPr>
              <a:t>RNP estruturou o Operador Neutro  e compartilhou com 12 operadoras e provedores</a:t>
            </a:r>
          </a:p>
          <a:p>
            <a:r>
              <a:rPr lang="pt-BR" altLang="pt-BR" sz="1050" dirty="0"/>
              <a:t>Infovia 01 Santarém – Manaus</a:t>
            </a:r>
          </a:p>
          <a:p>
            <a:pPr marL="539750" lvl="1" indent="-180975">
              <a:buFontTx/>
              <a:buChar char="‒"/>
            </a:pPr>
            <a:r>
              <a:rPr lang="pt-BR" altLang="pt-BR" sz="1050" dirty="0">
                <a:latin typeface="Barlow" panose="00000500000000000000"/>
              </a:rPr>
              <a:t>Implantada pela EAD/Seja Digital e finalizada em janeiro de 2023, incluindo Curuá, que ficou como parte da 00</a:t>
            </a:r>
          </a:p>
          <a:p>
            <a:pPr marL="539750" lvl="1" indent="-180975">
              <a:buFontTx/>
              <a:buChar char="‒"/>
            </a:pPr>
            <a:r>
              <a:rPr lang="pt-BR" altLang="pt-BR" sz="1050" u="sng" dirty="0">
                <a:latin typeface="Barlow" panose="00000500000000000000"/>
              </a:rPr>
              <a:t>RNP estruturou o Operador Neutro  e compartilhou com 12 operadoras e provedores</a:t>
            </a:r>
          </a:p>
          <a:p>
            <a:r>
              <a:rPr lang="pt-BR" altLang="pt-BR" sz="1050" dirty="0"/>
              <a:t>Demais Infovias do programa</a:t>
            </a:r>
          </a:p>
          <a:p>
            <a:pPr marL="539750" lvl="1" indent="-180975">
              <a:buFontTx/>
              <a:buChar char="‒"/>
            </a:pPr>
            <a:r>
              <a:rPr lang="pt-BR" altLang="pt-BR" sz="1050" dirty="0">
                <a:latin typeface="Barlow" panose="00000500000000000000"/>
              </a:rPr>
              <a:t>Já em implantação as Infovias 02, 03 e 04 pela EAF/Siga Antenado, previstas para 03: 1o S 2024. 02 e 04: 2º S 2024</a:t>
            </a:r>
          </a:p>
          <a:p>
            <a:pPr marL="539750" lvl="1" indent="-180975">
              <a:buFontTx/>
              <a:buChar char="‒"/>
            </a:pPr>
            <a:r>
              <a:rPr lang="pt-BR" altLang="pt-BR" sz="1050" dirty="0">
                <a:latin typeface="Barlow" panose="00000500000000000000"/>
              </a:rPr>
              <a:t>Demais em planejamento, previsto para 2025+</a:t>
            </a:r>
          </a:p>
          <a:p>
            <a:r>
              <a:rPr lang="pt-BR" altLang="pt-BR" sz="1050" dirty="0"/>
              <a:t>Comitê Gestor</a:t>
            </a:r>
          </a:p>
          <a:p>
            <a:pPr marL="539750" lvl="1" indent="-180975">
              <a:buFontTx/>
              <a:buChar char="‒"/>
            </a:pPr>
            <a:r>
              <a:rPr lang="pt-BR" altLang="pt-BR" sz="1050" dirty="0">
                <a:latin typeface="Barlow" panose="00000500000000000000"/>
              </a:rPr>
              <a:t>Faz a governança do programa</a:t>
            </a:r>
          </a:p>
          <a:p>
            <a:pPr marL="539750" lvl="1" indent="-180975">
              <a:buFontTx/>
              <a:buChar char="‒"/>
            </a:pPr>
            <a:r>
              <a:rPr lang="pt-BR" altLang="pt-BR" sz="1050" dirty="0">
                <a:latin typeface="Barlow" panose="00000500000000000000"/>
              </a:rPr>
              <a:t>RNP é integrante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CF282615-9D7B-43E2-9236-A1DA6BFA1A0C}"/>
              </a:ext>
            </a:extLst>
          </p:cNvPr>
          <p:cNvSpPr/>
          <p:nvPr/>
        </p:nvSpPr>
        <p:spPr>
          <a:xfrm rot="20527728">
            <a:off x="7837523" y="1901891"/>
            <a:ext cx="479345" cy="31431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3E678A2-96E1-4AF5-AD12-B4B59F1190D3}"/>
              </a:ext>
            </a:extLst>
          </p:cNvPr>
          <p:cNvSpPr/>
          <p:nvPr/>
        </p:nvSpPr>
        <p:spPr>
          <a:xfrm rot="21272361">
            <a:off x="7172241" y="2076625"/>
            <a:ext cx="709187" cy="29312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AutoShape 4" descr="blob:https://web.whatsapp.com/90a4995b-eae9-414a-ae5a-2d16e82fdfb6">
            <a:extLst>
              <a:ext uri="{FF2B5EF4-FFF2-40B4-BE49-F238E27FC236}">
                <a16:creationId xmlns:a16="http://schemas.microsoft.com/office/drawing/2014/main" id="{011B5335-F66D-4FD6-9E2E-10E66A3173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_tradnl" sz="135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17B0CBC-83C6-4013-A733-57ABB9317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110" y="3633548"/>
            <a:ext cx="1217403" cy="12174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1810772-E6E1-4CF5-86DA-854A3B53E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775" y="3384983"/>
            <a:ext cx="854590" cy="93277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4DB2A6B-24A3-40B7-B2D4-1097C8656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9886" y="3405594"/>
            <a:ext cx="802646" cy="91216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014E9B5-2B08-48FC-8D12-2DBA8789F6A5}"/>
              </a:ext>
            </a:extLst>
          </p:cNvPr>
          <p:cNvSpPr/>
          <p:nvPr/>
        </p:nvSpPr>
        <p:spPr>
          <a:xfrm>
            <a:off x="2043737" y="159082"/>
            <a:ext cx="389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1EFF"/>
                </a:solidFill>
                <a:latin typeface="Barlow" pitchFamily="2" charset="77"/>
              </a:rPr>
              <a:t>PAIS - Infovias </a:t>
            </a:r>
            <a:r>
              <a:rPr lang="pt-BR" b="1" dirty="0" err="1">
                <a:solidFill>
                  <a:srgbClr val="001EFF"/>
                </a:solidFill>
                <a:latin typeface="Barlow" pitchFamily="2" charset="77"/>
              </a:rPr>
              <a:t>Subfluviais</a:t>
            </a:r>
            <a:r>
              <a:rPr lang="pt-BR" b="1" dirty="0">
                <a:solidFill>
                  <a:srgbClr val="001EFF"/>
                </a:solidFill>
                <a:latin typeface="Barlow" pitchFamily="2" charset="77"/>
              </a:rPr>
              <a:t> na Amazônia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671353B-9F86-42CA-847A-DB549201BC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0215" y="3983372"/>
            <a:ext cx="884237" cy="93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3">
            <a:extLst>
              <a:ext uri="{FF2B5EF4-FFF2-40B4-BE49-F238E27FC236}">
                <a16:creationId xmlns:a16="http://schemas.microsoft.com/office/drawing/2014/main" id="{9D689283-ED25-45C2-B7D3-116C3367E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155" y="2529338"/>
            <a:ext cx="3734066" cy="189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ítulo 1">
            <a:extLst>
              <a:ext uri="{FF2B5EF4-FFF2-40B4-BE49-F238E27FC236}">
                <a16:creationId xmlns:a16="http://schemas.microsoft.com/office/drawing/2014/main" id="{EC63F884-A5D1-45D6-A1AC-029B978B82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9361" y="291439"/>
            <a:ext cx="3067050" cy="431006"/>
          </a:xfrm>
        </p:spPr>
        <p:txBody>
          <a:bodyPr>
            <a:normAutofit/>
          </a:bodyPr>
          <a:lstStyle/>
          <a:p>
            <a:pPr>
              <a:spcBef>
                <a:spcPts val="750"/>
              </a:spcBef>
              <a:buFont typeface="Arial" panose="020B0604020202020204" pitchFamily="34" charset="0"/>
            </a:pPr>
            <a:r>
              <a:rPr lang="pt-BR" altLang="pt-BR" sz="2000" dirty="0">
                <a:solidFill>
                  <a:srgbClr val="001EFF"/>
                </a:solidFill>
                <a:latin typeface="Barlow" pitchFamily="2" charset="77"/>
                <a:cs typeface="+mj-cs"/>
              </a:rPr>
              <a:t>Integração</a:t>
            </a:r>
            <a:r>
              <a:rPr lang="pt-BR" altLang="pt-BR" sz="1800" dirty="0">
                <a:solidFill>
                  <a:schemeClr val="bg1"/>
                </a:solidFill>
                <a:latin typeface="Barlow" panose="00000500000000000000" pitchFamily="2" charset="0"/>
                <a:ea typeface="+mn-ea"/>
                <a:cs typeface="+mn-cs"/>
              </a:rPr>
              <a:t> </a:t>
            </a:r>
            <a:r>
              <a:rPr lang="pt-BR" altLang="pt-BR" sz="2000" dirty="0">
                <a:solidFill>
                  <a:srgbClr val="001EFF"/>
                </a:solidFill>
                <a:latin typeface="Barlow" pitchFamily="2" charset="77"/>
                <a:cs typeface="+mj-cs"/>
              </a:rPr>
              <a:t>PAC - PAIS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23C13C9-3349-4B01-9F01-0123405AA909}"/>
              </a:ext>
            </a:extLst>
          </p:cNvPr>
          <p:cNvSpPr txBox="1"/>
          <p:nvPr/>
        </p:nvSpPr>
        <p:spPr>
          <a:xfrm>
            <a:off x="1996009" y="1064462"/>
            <a:ext cx="2550116" cy="96885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t"/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b="1">
                <a:latin typeface="Barlow" panose="00000500000000000000" pitchFamily="2" charset="0"/>
              </a:defRPr>
            </a:lvl1pPr>
            <a:lvl2pPr marL="539750" lvl="1" indent="-180975">
              <a:lnSpc>
                <a:spcPct val="90000"/>
              </a:lnSpc>
              <a:spcBef>
                <a:spcPts val="500"/>
              </a:spcBef>
              <a:buFontTx/>
              <a:buChar char="‒"/>
              <a:defRPr sz="1050">
                <a:latin typeface="Barlow" panose="0000050000000000000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t-BR" sz="1200" dirty="0"/>
              <a:t>Aquisição de Containers</a:t>
            </a:r>
          </a:p>
          <a:p>
            <a:r>
              <a:rPr lang="pt-BR" sz="1200" dirty="0"/>
              <a:t>Aquisição de Sistema DWDM</a:t>
            </a:r>
          </a:p>
          <a:p>
            <a:r>
              <a:rPr lang="pt-BR" sz="1200" dirty="0"/>
              <a:t>Redes Metropolitanas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858B048-7FBC-497A-945B-D36657E48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513" y="1472720"/>
            <a:ext cx="3927035" cy="3161727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ECDBAADF-318E-4E52-92DD-AF5074D061FF}"/>
              </a:ext>
            </a:extLst>
          </p:cNvPr>
          <p:cNvSpPr/>
          <p:nvPr/>
        </p:nvSpPr>
        <p:spPr>
          <a:xfrm rot="17103148">
            <a:off x="3178251" y="2823950"/>
            <a:ext cx="507212" cy="968843"/>
          </a:xfrm>
          <a:prstGeom prst="ellipse">
            <a:avLst/>
          </a:prstGeom>
          <a:ln w="38100">
            <a:solidFill>
              <a:srgbClr val="001EFF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ABAB34B5-82C5-402A-986D-8200ABE4F225}"/>
              </a:ext>
            </a:extLst>
          </p:cNvPr>
          <p:cNvCxnSpPr>
            <a:cxnSpLocks/>
          </p:cNvCxnSpPr>
          <p:nvPr/>
        </p:nvCxnSpPr>
        <p:spPr>
          <a:xfrm flipH="1">
            <a:off x="3965520" y="2774586"/>
            <a:ext cx="1161211" cy="533785"/>
          </a:xfrm>
          <a:prstGeom prst="line">
            <a:avLst/>
          </a:prstGeom>
          <a:ln w="25400">
            <a:solidFill>
              <a:srgbClr val="FF0000"/>
            </a:solidFill>
            <a:head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987E207A-D6A5-4E0A-9025-A2783C2011CB}"/>
              </a:ext>
            </a:extLst>
          </p:cNvPr>
          <p:cNvSpPr/>
          <p:nvPr/>
        </p:nvSpPr>
        <p:spPr>
          <a:xfrm rot="17103148">
            <a:off x="6267762" y="1096314"/>
            <a:ext cx="1688691" cy="3982944"/>
          </a:xfrm>
          <a:prstGeom prst="ellipse">
            <a:avLst/>
          </a:prstGeom>
          <a:ln w="38100">
            <a:solidFill>
              <a:srgbClr val="001EFF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22112DD-B142-451F-9B41-B6C6DE518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057" y="3837277"/>
            <a:ext cx="1556165" cy="116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8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1">
            <a:extLst>
              <a:ext uri="{FF2B5EF4-FFF2-40B4-BE49-F238E27FC236}">
                <a16:creationId xmlns:a16="http://schemas.microsoft.com/office/drawing/2014/main" id="{175AA8DB-BAA8-4ECB-A176-006C98C823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01859" y="253250"/>
            <a:ext cx="3213829" cy="369332"/>
          </a:xfrm>
        </p:spPr>
        <p:txBody>
          <a:bodyPr wrap="none">
            <a:spAutoFit/>
          </a:bodyPr>
          <a:lstStyle/>
          <a:p>
            <a:pPr algn="ctr"/>
            <a:r>
              <a:rPr lang="pt-BR" altLang="pt-BR" sz="2000" b="1" dirty="0">
                <a:solidFill>
                  <a:srgbClr val="001EFF"/>
                </a:solidFill>
                <a:latin typeface="Barlow" pitchFamily="2" charset="77"/>
              </a:rPr>
              <a:t>Portfólio de Projetos da DEO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BB614B6-9C7A-43A6-A3E7-98CD1C0DE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24" y="622582"/>
            <a:ext cx="7680305" cy="43226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90E05F8-C945-4B28-9C49-9C9F83F4D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638" y="1742831"/>
            <a:ext cx="6854122" cy="1898514"/>
          </a:xfrm>
          <a:prstGeom prst="rect">
            <a:avLst/>
          </a:prstGeom>
        </p:spPr>
      </p:pic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EEF136FA-7873-4513-879A-1F2FA4FF9353}"/>
              </a:ext>
            </a:extLst>
          </p:cNvPr>
          <p:cNvSpPr txBox="1">
            <a:spLocks/>
          </p:cNvSpPr>
          <p:nvPr/>
        </p:nvSpPr>
        <p:spPr>
          <a:xfrm>
            <a:off x="498147" y="1007995"/>
            <a:ext cx="8412956" cy="255985"/>
          </a:xfrm>
        </p:spPr>
        <p:txBody>
          <a:bodyPr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0" i="0">
                <a:solidFill>
                  <a:srgbClr val="001EFF"/>
                </a:solidFill>
                <a:latin typeface="Barlow" pitchFamily="2" charset="77"/>
              </a:defRPr>
            </a:lvl1pPr>
            <a:lvl2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38C5046-B6F9-4E17-8554-0F6D224B6435}"/>
              </a:ext>
            </a:extLst>
          </p:cNvPr>
          <p:cNvSpPr/>
          <p:nvPr/>
        </p:nvSpPr>
        <p:spPr>
          <a:xfrm>
            <a:off x="1982448" y="398407"/>
            <a:ext cx="4698391" cy="369332"/>
          </a:xfrm>
          <a:prstGeom prst="rect">
            <a:avLst/>
          </a:prstGeom>
        </p:spPr>
        <p:txBody>
          <a:bodyPr/>
          <a:lstStyle/>
          <a:p>
            <a:pPr defTabSz="914378">
              <a:lnSpc>
                <a:spcPct val="90000"/>
              </a:lnSpc>
              <a:spcBef>
                <a:spcPct val="0"/>
              </a:spcBef>
            </a:pPr>
            <a:r>
              <a:rPr lang="pt-BR" sz="2000" b="1" dirty="0">
                <a:solidFill>
                  <a:srgbClr val="001EFF"/>
                </a:solidFill>
                <a:latin typeface="Barlow" pitchFamily="2" charset="77"/>
                <a:ea typeface="+mj-ea"/>
                <a:cs typeface="+mj-cs"/>
              </a:rPr>
              <a:t>Programa Conecta e Capacita do MCTI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151D085-C311-47D6-BB77-C6495E792A34}"/>
              </a:ext>
            </a:extLst>
          </p:cNvPr>
          <p:cNvSpPr txBox="1"/>
          <p:nvPr/>
        </p:nvSpPr>
        <p:spPr>
          <a:xfrm>
            <a:off x="2097131" y="2461255"/>
            <a:ext cx="662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Conectividade + Segurança = Conectividade Segura</a:t>
            </a:r>
            <a:endParaRPr lang="es-ES_tradnl" sz="2400" dirty="0">
              <a:solidFill>
                <a:srgbClr val="FF000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866AAB2-76C3-4A74-9569-6E13CECF7521}"/>
              </a:ext>
            </a:extLst>
          </p:cNvPr>
          <p:cNvSpPr txBox="1"/>
          <p:nvPr/>
        </p:nvSpPr>
        <p:spPr>
          <a:xfrm>
            <a:off x="2101220" y="3858586"/>
            <a:ext cx="30897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Infovias</a:t>
            </a:r>
            <a:r>
              <a:rPr lang="pt-BR" sz="1600" dirty="0"/>
              <a:t>: conectividade com equidade, abrangência e escalável</a:t>
            </a:r>
          </a:p>
          <a:p>
            <a:r>
              <a:rPr lang="pt-BR" sz="1600" b="1" dirty="0" err="1"/>
              <a:t>SoC</a:t>
            </a:r>
            <a:r>
              <a:rPr lang="pt-BR" sz="1600" dirty="0"/>
              <a:t>: Nacional e Regionais</a:t>
            </a:r>
            <a:endParaRPr lang="es-ES_tradnl" sz="16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7EFB890-4535-44CF-B458-BF1AE5BF666E}"/>
              </a:ext>
            </a:extLst>
          </p:cNvPr>
          <p:cNvSpPr txBox="1"/>
          <p:nvPr/>
        </p:nvSpPr>
        <p:spPr>
          <a:xfrm>
            <a:off x="5190957" y="3858586"/>
            <a:ext cx="671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= 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02AA8A5-720D-476E-BE25-2720B9B0C4F4}"/>
              </a:ext>
            </a:extLst>
          </p:cNvPr>
          <p:cNvSpPr txBox="1"/>
          <p:nvPr/>
        </p:nvSpPr>
        <p:spPr>
          <a:xfrm>
            <a:off x="5689601" y="3881538"/>
            <a:ext cx="3089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Plataforma digital </a:t>
            </a:r>
            <a:r>
              <a:rPr lang="pt-BR" sz="1600" dirty="0"/>
              <a:t>com </a:t>
            </a:r>
            <a:r>
              <a:rPr lang="pt-BR" sz="1600" b="1" dirty="0"/>
              <a:t>segurança cibernética </a:t>
            </a:r>
            <a:r>
              <a:rPr lang="pt-BR" sz="1600" dirty="0"/>
              <a:t>embutida</a:t>
            </a:r>
            <a:endParaRPr lang="es-ES_tradnl" sz="1600" dirty="0"/>
          </a:p>
        </p:txBody>
      </p:sp>
    </p:spTree>
    <p:extLst>
      <p:ext uri="{BB962C8B-B14F-4D97-AF65-F5344CB8AC3E}">
        <p14:creationId xmlns:p14="http://schemas.microsoft.com/office/powerpoint/2010/main" val="414432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>
            <a:extLst>
              <a:ext uri="{FF2B5EF4-FFF2-40B4-BE49-F238E27FC236}">
                <a16:creationId xmlns:a16="http://schemas.microsoft.com/office/drawing/2014/main" id="{1E592A0A-727D-49A1-B4B7-614912C85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40059" y="213646"/>
            <a:ext cx="1535516" cy="34629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spcBef>
                <a:spcPts val="750"/>
              </a:spcBef>
              <a:buFont typeface="Arial" panose="020B0604020202020204" pitchFamily="34" charset="0"/>
            </a:pPr>
            <a:r>
              <a:rPr lang="pt-BR" sz="2000" b="1" dirty="0">
                <a:solidFill>
                  <a:srgbClr val="001EFF"/>
                </a:solidFill>
                <a:latin typeface="Barlow" pitchFamily="2" charset="77"/>
              </a:rPr>
              <a:t>A RNP e o 5</a:t>
            </a:r>
            <a:r>
              <a:rPr lang="pt-BR" altLang="pt-BR" sz="2000" b="1" dirty="0">
                <a:solidFill>
                  <a:srgbClr val="001EFF"/>
                </a:solidFill>
                <a:latin typeface="Barlow" pitchFamily="2" charset="77"/>
              </a:rPr>
              <a:t>G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24820540-7B60-4824-9D88-DD148B86C4EB}"/>
              </a:ext>
            </a:extLst>
          </p:cNvPr>
          <p:cNvSpPr txBox="1">
            <a:spLocks/>
          </p:cNvSpPr>
          <p:nvPr/>
        </p:nvSpPr>
        <p:spPr bwMode="auto">
          <a:xfrm>
            <a:off x="2125784" y="680021"/>
            <a:ext cx="6561016" cy="424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5096" rIns="67491" bIns="35096"/>
          <a:lstStyle>
            <a:defPPr>
              <a:defRPr lang="pt-BR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Verdana" panose="020B0604030504040204" pitchFamily="34" charset="0"/>
              <a:buChar char="‒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atin typeface="+mn-lt"/>
              </a:defRPr>
            </a:lvl9pPr>
          </a:lstStyle>
          <a:p>
            <a:pPr>
              <a:defRPr/>
            </a:pPr>
            <a:r>
              <a:rPr lang="pt-BR" sz="1400" b="1" dirty="0">
                <a:solidFill>
                  <a:schemeClr val="tx1"/>
                </a:solidFill>
                <a:latin typeface="Barlow" panose="00000500000000000000"/>
              </a:rPr>
              <a:t>Objetivo estratégico da RNP de “</a:t>
            </a:r>
            <a:r>
              <a:rPr lang="pt-BR" sz="1400" b="1" u="sng" dirty="0">
                <a:solidFill>
                  <a:schemeClr val="tx1"/>
                </a:solidFill>
                <a:latin typeface="Barlow" panose="00000500000000000000"/>
              </a:rPr>
              <a:t>prover uma </a:t>
            </a:r>
            <a:r>
              <a:rPr lang="pt-BR" sz="1400" b="1" u="sng" dirty="0" err="1">
                <a:solidFill>
                  <a:schemeClr val="tx1"/>
                </a:solidFill>
                <a:latin typeface="Barlow" panose="00000500000000000000"/>
              </a:rPr>
              <a:t>ciberinfraestrutura</a:t>
            </a:r>
            <a:r>
              <a:rPr lang="pt-BR" sz="1400" b="1" u="sng" dirty="0">
                <a:solidFill>
                  <a:schemeClr val="tx1"/>
                </a:solidFill>
                <a:latin typeface="Barlow" panose="00000500000000000000"/>
              </a:rPr>
              <a:t>, segura, de alto desempenho e disponibilidade e, ao mesmo tempo, ubíqua, onipresente, em qualquer lugar e a qualquer hora, para nossas comunidades de educação, pesquisa e inovação</a:t>
            </a:r>
            <a:r>
              <a:rPr lang="pt-BR" sz="1400" b="1" dirty="0">
                <a:solidFill>
                  <a:schemeClr val="tx1"/>
                </a:solidFill>
                <a:latin typeface="Barlow" panose="00000500000000000000"/>
              </a:rPr>
              <a:t>” ...</a:t>
            </a:r>
          </a:p>
          <a:p>
            <a:pPr marL="542925" lvl="1" indent="-180975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não só para o pesquisador, professor ou aluno, dentro de suas instituições, </a:t>
            </a:r>
            <a:r>
              <a:rPr lang="pt-BR" sz="1200" u="sng" dirty="0">
                <a:solidFill>
                  <a:schemeClr val="tx1"/>
                </a:solidFill>
                <a:latin typeface="Barlow" panose="00000500000000000000"/>
              </a:rPr>
              <a:t>mas também fora, onde quer que estejam</a:t>
            </a:r>
          </a:p>
          <a:p>
            <a:pPr marL="542925" lvl="1" indent="-180975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não apenas para eles, </a:t>
            </a:r>
            <a:r>
              <a:rPr lang="pt-BR" sz="1200" u="sng" dirty="0">
                <a:solidFill>
                  <a:schemeClr val="tx1"/>
                </a:solidFill>
                <a:latin typeface="Barlow" panose="00000500000000000000"/>
              </a:rPr>
              <a:t>mas também para suas coisas e objetos</a:t>
            </a: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, usados em suas atividades, </a:t>
            </a:r>
            <a:r>
              <a:rPr lang="pt-BR" sz="1200" u="sng" dirty="0">
                <a:solidFill>
                  <a:schemeClr val="tx1"/>
                </a:solidFill>
                <a:latin typeface="Barlow" panose="00000500000000000000"/>
              </a:rPr>
              <a:t>dentro e fora de seus campi</a:t>
            </a: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;</a:t>
            </a:r>
          </a:p>
          <a:p>
            <a:pPr marL="542925" lvl="1" indent="-180975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com conexões nacionais e internacionais com outras redes acadêmicas e alianças regionais, integrando nossas comunidades dentro e fora de o país e</a:t>
            </a:r>
          </a:p>
          <a:p>
            <a:pPr marL="542925" lvl="1" indent="-180975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com </a:t>
            </a:r>
            <a:r>
              <a:rPr lang="pt-BR" sz="1200" u="sng" dirty="0">
                <a:solidFill>
                  <a:schemeClr val="tx1"/>
                </a:solidFill>
                <a:latin typeface="Barlow" panose="00000500000000000000"/>
              </a:rPr>
              <a:t>alta capilaridade </a:t>
            </a: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para atingir o interior do país e dar igualmente para nosso cliente final a mesma experiência de usuário  dos grandes centros urbanos, normalmente, das capitais.</a:t>
            </a:r>
          </a:p>
          <a:p>
            <a:pPr>
              <a:defRPr/>
            </a:pPr>
            <a:r>
              <a:rPr lang="pt-BR" sz="1400" b="1" dirty="0">
                <a:solidFill>
                  <a:schemeClr val="tx1"/>
                </a:solidFill>
                <a:latin typeface="Barlow" panose="00000500000000000000"/>
              </a:rPr>
              <a:t>Esta </a:t>
            </a:r>
            <a:r>
              <a:rPr lang="pt-BR" sz="1400" b="1" dirty="0" err="1">
                <a:solidFill>
                  <a:schemeClr val="tx1"/>
                </a:solidFill>
                <a:latin typeface="Barlow" panose="00000500000000000000"/>
              </a:rPr>
              <a:t>ciberinfraestrutura</a:t>
            </a:r>
            <a:r>
              <a:rPr lang="pt-BR" sz="1400" b="1" dirty="0">
                <a:solidFill>
                  <a:schemeClr val="tx1"/>
                </a:solidFill>
                <a:latin typeface="Barlow" panose="00000500000000000000"/>
              </a:rPr>
              <a:t> deve considerar:</a:t>
            </a:r>
          </a:p>
          <a:p>
            <a:pPr marL="542925" lvl="1" indent="-180975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infraestrutura óptica</a:t>
            </a:r>
          </a:p>
          <a:p>
            <a:pPr marL="542925" lvl="1" indent="-180975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serviço de dados móveis, 4G e 5G</a:t>
            </a:r>
          </a:p>
          <a:p>
            <a:pPr>
              <a:defRPr/>
            </a:pPr>
            <a:r>
              <a:rPr lang="pt-BR" sz="1400" b="1" dirty="0">
                <a:solidFill>
                  <a:schemeClr val="tx1"/>
                </a:solidFill>
                <a:latin typeface="Barlow" panose="00000500000000000000"/>
              </a:rPr>
              <a:t>Usamos 4G para conectar Alunos Vulneráveis – nível superior e escola básica:</a:t>
            </a:r>
          </a:p>
          <a:p>
            <a:pPr marL="542925" lvl="1" indent="-180975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Aquisição de chips – Internet Brasil</a:t>
            </a:r>
          </a:p>
          <a:p>
            <a:pPr marL="542925" lvl="1" indent="-180975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Contratação de serviço de dados móvel – Alunos Conectados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E5C1A-BD80-08A3-3613-6CCF6F8FB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502" y="188547"/>
            <a:ext cx="5744254" cy="615650"/>
          </a:xfrm>
        </p:spPr>
        <p:txBody>
          <a:bodyPr/>
          <a:lstStyle/>
          <a:p>
            <a:r>
              <a:rPr lang="pt-BR" dirty="0">
                <a:solidFill>
                  <a:srgbClr val="001EFF"/>
                </a:solidFill>
              </a:rPr>
              <a:t>Tópicos</a:t>
            </a:r>
            <a:br>
              <a:rPr lang="pt-BR" dirty="0">
                <a:solidFill>
                  <a:srgbClr val="001EFF"/>
                </a:solidFill>
              </a:rPr>
            </a:br>
            <a:endParaRPr lang="pt-BR" dirty="0">
              <a:solidFill>
                <a:srgbClr val="001EFF"/>
              </a:solidFill>
            </a:endParaRP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D5282937-B68C-F91D-C31D-4316C0E8F14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182499" y="804197"/>
            <a:ext cx="6564869" cy="3624928"/>
          </a:xfrm>
        </p:spPr>
        <p:txBody>
          <a:bodyPr/>
          <a:lstStyle/>
          <a:p>
            <a:pPr marL="285743" indent="-285743">
              <a:buFont typeface="Arial" panose="020B0604020202020204" pitchFamily="34" charset="0"/>
              <a:buChar char="•"/>
            </a:pPr>
            <a:r>
              <a:rPr lang="pt-BR" dirty="0"/>
              <a:t>Programa Conecta e Capacita 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pt-BR" dirty="0"/>
              <a:t>Infovias Estaduais, &amp; Infovia Nacional para Educação e Pesquisa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pt-BR" dirty="0"/>
              <a:t>Rede de e-Ciência 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pt-BR" dirty="0"/>
              <a:t>Parcerias com as Elétricas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pt-BR" dirty="0"/>
              <a:t>Parcerias com os Provedores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pt-BR" dirty="0"/>
              <a:t>SOC Nacional e Regionais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pt-BR" dirty="0"/>
              <a:t>Hackers do Bem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pt-BR" dirty="0"/>
              <a:t>Infovias do Norte Conectado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pt-BR" dirty="0"/>
              <a:t>RNP e o 5G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pt-BR" dirty="0"/>
              <a:t>Luminárias Inteligentes</a:t>
            </a:r>
          </a:p>
        </p:txBody>
      </p:sp>
    </p:spTree>
    <p:extLst>
      <p:ext uri="{BB962C8B-B14F-4D97-AF65-F5344CB8AC3E}">
        <p14:creationId xmlns:p14="http://schemas.microsoft.com/office/powerpoint/2010/main" val="3869800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24820540-7B60-4824-9D88-DD148B86C4EB}"/>
              </a:ext>
            </a:extLst>
          </p:cNvPr>
          <p:cNvSpPr txBox="1">
            <a:spLocks/>
          </p:cNvSpPr>
          <p:nvPr/>
        </p:nvSpPr>
        <p:spPr bwMode="auto">
          <a:xfrm>
            <a:off x="2001542" y="774172"/>
            <a:ext cx="2880201" cy="4096292"/>
          </a:xfrm>
          <a:prstGeom prst="rect">
            <a:avLst/>
          </a:prstGeom>
          <a:noFill/>
          <a:ln w="3175">
            <a:solidFill>
              <a:srgbClr val="001E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7491" tIns="35096" rIns="67491" bIns="35096" numCol="1" anchor="t" anchorCtr="0" compatLnSpc="1">
            <a:prstTxWarp prst="textNoShape">
              <a:avLst/>
            </a:prstTxWarp>
          </a:bodyPr>
          <a:lstStyle>
            <a:defPPr>
              <a:defRPr lang="en-BR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 b="1">
                <a:solidFill>
                  <a:srgbClr val="001EFF"/>
                </a:solidFill>
                <a:latin typeface="Barlow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Verdana" panose="020B0604030504040204" pitchFamily="34" charset="0"/>
              <a:buChar char="‒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600">
                <a:solidFill>
                  <a:srgbClr val="001EFF"/>
                </a:solidFill>
                <a:latin typeface="Barlow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r>
              <a:rPr lang="pt-BR" sz="1400" dirty="0">
                <a:solidFill>
                  <a:schemeClr val="tx1"/>
                </a:solidFill>
              </a:rPr>
              <a:t>Uso em sua operação</a:t>
            </a:r>
          </a:p>
          <a:p>
            <a:pPr marL="542925" lvl="1" indent="-180975"/>
            <a:r>
              <a:rPr lang="pt-BR" sz="1200" u="sng" dirty="0">
                <a:solidFill>
                  <a:schemeClr val="tx1"/>
                </a:solidFill>
              </a:rPr>
              <a:t>Redes Privativas em 5G nos campi </a:t>
            </a:r>
          </a:p>
          <a:p>
            <a:pPr marL="542925" lvl="1" indent="-180975"/>
            <a:r>
              <a:rPr lang="pt-BR" sz="1200" dirty="0">
                <a:solidFill>
                  <a:schemeClr val="tx1"/>
                </a:solidFill>
              </a:rPr>
              <a:t>Serviços de dados móveis para pesquisadores, fora dos campi</a:t>
            </a:r>
          </a:p>
          <a:p>
            <a:pPr marL="542925" lvl="1" indent="-180975"/>
            <a:r>
              <a:rPr lang="pt-BR" sz="1200" dirty="0">
                <a:solidFill>
                  <a:schemeClr val="tx1"/>
                </a:solidFill>
              </a:rPr>
              <a:t>Atendimento a políticas públicas de apoio a alunos vulneráveis</a:t>
            </a:r>
          </a:p>
          <a:p>
            <a:r>
              <a:rPr lang="pt-BR" sz="1400" dirty="0">
                <a:solidFill>
                  <a:schemeClr val="tx1"/>
                </a:solidFill>
              </a:rPr>
              <a:t>Uso para P, D &amp; I</a:t>
            </a:r>
          </a:p>
          <a:p>
            <a:pPr marL="542925" lvl="1" indent="-180975"/>
            <a:r>
              <a:rPr lang="pt-BR" sz="1200" dirty="0">
                <a:solidFill>
                  <a:schemeClr val="tx1"/>
                </a:solidFill>
              </a:rPr>
              <a:t>Como plataforma de suporte a P, D &amp; I de  novas aplicações: </a:t>
            </a:r>
          </a:p>
          <a:p>
            <a:pPr marL="809625" lvl="2" indent="-266700">
              <a:buFont typeface="Wingdings" panose="05000000000000000000" pitchFamily="2" charset="2"/>
              <a:buChar char="q"/>
            </a:pPr>
            <a:r>
              <a:rPr lang="pt-BR" sz="1200" dirty="0">
                <a:latin typeface="Barlow"/>
              </a:rPr>
              <a:t>Saúde 5.0, Industria 4.0, Agro 4.0, Carros Autônomos, </a:t>
            </a:r>
            <a:r>
              <a:rPr lang="pt-BR" sz="1200" dirty="0" err="1">
                <a:latin typeface="Barlow"/>
              </a:rPr>
              <a:t>IoT</a:t>
            </a:r>
            <a:r>
              <a:rPr lang="pt-BR" sz="1200" dirty="0">
                <a:latin typeface="Barlow"/>
              </a:rPr>
              <a:t>, etc.</a:t>
            </a:r>
          </a:p>
          <a:p>
            <a:pPr marL="542925" lvl="1" indent="-180975"/>
            <a:r>
              <a:rPr lang="pt-BR" sz="1200" dirty="0">
                <a:solidFill>
                  <a:schemeClr val="tx1"/>
                </a:solidFill>
              </a:rPr>
              <a:t>Como </a:t>
            </a:r>
            <a:r>
              <a:rPr lang="pt-BR" sz="1200" dirty="0" err="1">
                <a:solidFill>
                  <a:schemeClr val="tx1"/>
                </a:solidFill>
              </a:rPr>
              <a:t>test-bed</a:t>
            </a:r>
            <a:r>
              <a:rPr lang="pt-BR" sz="1200" dirty="0">
                <a:solidFill>
                  <a:schemeClr val="tx1"/>
                </a:solidFill>
              </a:rPr>
              <a:t> para P, D &amp; I de componentes da arquitetura (HW, SW, PaaS, etc.,)</a:t>
            </a:r>
          </a:p>
          <a:p>
            <a:pPr marL="809625" lvl="2" indent="-266700">
              <a:buFont typeface="Wingdings" panose="05000000000000000000" pitchFamily="2" charset="2"/>
              <a:buChar char="q"/>
            </a:pPr>
            <a:r>
              <a:rPr lang="pt-BR" sz="1200" u="sng" dirty="0">
                <a:latin typeface="Barlow"/>
              </a:rPr>
              <a:t>Open-RAN</a:t>
            </a:r>
            <a:r>
              <a:rPr lang="pt-BR" sz="1200" dirty="0">
                <a:latin typeface="Barlow"/>
              </a:rPr>
              <a:t>, dispositivos, antenas, sensores, etc.</a:t>
            </a:r>
          </a:p>
          <a:p>
            <a:pPr lvl="2"/>
            <a:endParaRPr lang="pt-BR" sz="14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6F200CB-7765-470B-9E93-1D4E892FC9C7}"/>
              </a:ext>
            </a:extLst>
          </p:cNvPr>
          <p:cNvSpPr/>
          <p:nvPr/>
        </p:nvSpPr>
        <p:spPr>
          <a:xfrm>
            <a:off x="5309473" y="1089298"/>
            <a:ext cx="335036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50" dirty="0">
                <a:latin typeface="Barlow"/>
                <a:hlinkClick r:id="rId3"/>
              </a:rPr>
              <a:t>https://www.youtube.com/watch?v=CLSQ0PmRTCE&amp;t=7s</a:t>
            </a:r>
            <a:endParaRPr lang="pt-BR" sz="1050" dirty="0">
              <a:latin typeface="Barlow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386D5A6-B9C5-466E-8781-4A820CAF5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171" y="153061"/>
            <a:ext cx="3425516" cy="85916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A243F017-AA18-4470-9451-23F98EF48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776" y="219740"/>
            <a:ext cx="1535516" cy="34629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spcBef>
                <a:spcPts val="750"/>
              </a:spcBef>
              <a:buFont typeface="Arial" panose="020B0604020202020204" pitchFamily="34" charset="0"/>
            </a:pPr>
            <a:r>
              <a:rPr lang="pt-BR" sz="2000" b="1" dirty="0">
                <a:solidFill>
                  <a:srgbClr val="001EFF"/>
                </a:solidFill>
                <a:latin typeface="Barlow" pitchFamily="2" charset="77"/>
              </a:rPr>
              <a:t>A RNP e o 5G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FAD175-13FC-4BAD-875E-31C594674549}"/>
              </a:ext>
            </a:extLst>
          </p:cNvPr>
          <p:cNvSpPr/>
          <p:nvPr/>
        </p:nvSpPr>
        <p:spPr>
          <a:xfrm>
            <a:off x="5356706" y="1973696"/>
            <a:ext cx="338844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50" dirty="0">
                <a:latin typeface="Barlow"/>
                <a:hlinkClick r:id="rId5"/>
              </a:rPr>
              <a:t>https://www.privatelteand5g.com/empowering-higher-education-unleashing-the-potential-of-private-cellular-networks/</a:t>
            </a:r>
            <a:r>
              <a:rPr lang="es-ES_tradnl" sz="1050" dirty="0">
                <a:latin typeface="Barlow"/>
              </a:rPr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08BE0A1-9402-4C8F-AB1C-B60EE2716F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9474" y="1414010"/>
            <a:ext cx="2811182" cy="564317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4203DF7C-9D93-467E-A78F-BA0F3ACB55A1}"/>
              </a:ext>
            </a:extLst>
          </p:cNvPr>
          <p:cNvSpPr/>
          <p:nvPr/>
        </p:nvSpPr>
        <p:spPr>
          <a:xfrm>
            <a:off x="5366869" y="3225813"/>
            <a:ext cx="34829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50" dirty="0">
                <a:latin typeface="Barlow"/>
                <a:hlinkClick r:id="rId7"/>
              </a:rPr>
              <a:t>https://amitagh.medium.com/private-networks-for-university-campuses-a0e5d9482711</a:t>
            </a:r>
            <a:r>
              <a:rPr lang="es-ES_tradnl" sz="1050" dirty="0">
                <a:latin typeface="Barlow"/>
              </a:rPr>
              <a:t>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F151EBE-629D-4682-89A2-0726D3382C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9473" y="2502472"/>
            <a:ext cx="2162035" cy="67006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7D3A8C8-A756-46AE-87BB-28620E0DAF29}"/>
              </a:ext>
            </a:extLst>
          </p:cNvPr>
          <p:cNvSpPr/>
          <p:nvPr/>
        </p:nvSpPr>
        <p:spPr>
          <a:xfrm>
            <a:off x="4875247" y="4537710"/>
            <a:ext cx="421881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50" b="1" dirty="0" err="1">
                <a:latin typeface="Roboto"/>
              </a:rPr>
              <a:t>OpenRAN@Brasil</a:t>
            </a:r>
            <a:r>
              <a:rPr lang="pt-BR" sz="1050" b="1" dirty="0">
                <a:latin typeface="Roboto"/>
              </a:rPr>
              <a:t> lança plataforma para testes e experimentos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30AE90A-2623-4B67-9797-9CCEEF350650}"/>
              </a:ext>
            </a:extLst>
          </p:cNvPr>
          <p:cNvSpPr/>
          <p:nvPr/>
        </p:nvSpPr>
        <p:spPr>
          <a:xfrm>
            <a:off x="4881743" y="4728002"/>
            <a:ext cx="40692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50" dirty="0">
                <a:hlinkClick r:id="rId9"/>
              </a:rPr>
              <a:t>https://</a:t>
            </a:r>
            <a:r>
              <a:rPr lang="es-ES_tradnl" sz="1050" dirty="0">
                <a:latin typeface="Barlow" panose="00000500000000000000"/>
                <a:hlinkClick r:id="rId9"/>
              </a:rPr>
              <a:t>teletime</a:t>
            </a:r>
            <a:r>
              <a:rPr lang="es-ES_tradnl" sz="1050" dirty="0">
                <a:hlinkClick r:id="rId9"/>
              </a:rPr>
              <a:t>.com.br/06/05/2024/openranbrasil-lanca-plataforma-para-testes-e-experimentos/</a:t>
            </a:r>
            <a:r>
              <a:rPr lang="es-ES_tradnl" sz="1050" dirty="0"/>
              <a:t>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BC79FFC-0AC9-44D2-A946-D79258172214}"/>
              </a:ext>
            </a:extLst>
          </p:cNvPr>
          <p:cNvSpPr/>
          <p:nvPr/>
        </p:nvSpPr>
        <p:spPr>
          <a:xfrm>
            <a:off x="5366869" y="3663276"/>
            <a:ext cx="358409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50" b="1" dirty="0" err="1">
                <a:latin typeface="Roboto"/>
              </a:rPr>
              <a:t>Ligga</a:t>
            </a:r>
            <a:r>
              <a:rPr lang="pt-BR" sz="1050" b="1" dirty="0">
                <a:latin typeface="Roboto"/>
              </a:rPr>
              <a:t> inaugura rede privativa 5G na </a:t>
            </a:r>
            <a:r>
              <a:rPr lang="pt-BR" sz="1050" b="1" dirty="0" err="1">
                <a:latin typeface="Roboto"/>
              </a:rPr>
              <a:t>UniSantaCruz</a:t>
            </a:r>
            <a:r>
              <a:rPr lang="pt-BR" sz="1050" b="1" dirty="0">
                <a:latin typeface="Roboto"/>
              </a:rPr>
              <a:t>, em Curitiba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3337FB6-2823-40C8-976A-890CCA7E5B85}"/>
              </a:ext>
            </a:extLst>
          </p:cNvPr>
          <p:cNvSpPr/>
          <p:nvPr/>
        </p:nvSpPr>
        <p:spPr>
          <a:xfrm>
            <a:off x="5366869" y="4108598"/>
            <a:ext cx="325939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50" dirty="0">
                <a:hlinkClick r:id="rId10"/>
              </a:rPr>
              <a:t>https://teletime.com.br/21/02/2024/ligga-inaugura-rede-privativa-5g-na-unisantacruz-em-curitiba/</a:t>
            </a:r>
            <a:r>
              <a:rPr lang="es-ES_tradnl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8943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ítulo 1">
            <a:extLst>
              <a:ext uri="{FF2B5EF4-FFF2-40B4-BE49-F238E27FC236}">
                <a16:creationId xmlns:a16="http://schemas.microsoft.com/office/drawing/2014/main" id="{DB2EECF2-2668-41B9-983B-9E5A291C87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3168" y="251303"/>
            <a:ext cx="2447624" cy="27704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spcBef>
                <a:spcPts val="750"/>
              </a:spcBef>
            </a:pPr>
            <a:r>
              <a:rPr lang="pt-BR" altLang="pt-BR" sz="2000" b="1" dirty="0">
                <a:solidFill>
                  <a:srgbClr val="001EFF"/>
                </a:solidFill>
                <a:latin typeface="Barlow" pitchFamily="2" charset="77"/>
              </a:rPr>
              <a:t>RNP como MVNO 5G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24820540-7B60-4824-9D88-DD148B86C4EB}"/>
              </a:ext>
            </a:extLst>
          </p:cNvPr>
          <p:cNvSpPr txBox="1">
            <a:spLocks/>
          </p:cNvSpPr>
          <p:nvPr/>
        </p:nvSpPr>
        <p:spPr bwMode="auto">
          <a:xfrm>
            <a:off x="1918903" y="765817"/>
            <a:ext cx="3082680" cy="3920447"/>
          </a:xfrm>
          <a:prstGeom prst="rect">
            <a:avLst/>
          </a:prstGeom>
          <a:noFill/>
          <a:ln w="3175">
            <a:solidFill>
              <a:srgbClr val="001E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5096" rIns="67491" bIns="35096"/>
          <a:lstStyle>
            <a:defPPr>
              <a:defRPr lang="pt-BR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Verdana" panose="020B0604030504040204" pitchFamily="34" charset="0"/>
              <a:buChar char="‒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atin typeface="+mn-lt"/>
              </a:defRPr>
            </a:lvl9pPr>
          </a:lstStyle>
          <a:p>
            <a:pPr>
              <a:defRPr/>
            </a:pPr>
            <a:r>
              <a:rPr lang="pt-BR" sz="1400" b="1" dirty="0">
                <a:solidFill>
                  <a:schemeClr val="tx1"/>
                </a:solidFill>
                <a:latin typeface="Barlow" panose="00000500000000000000"/>
              </a:rPr>
              <a:t>Estratégia para uso do 5G </a:t>
            </a:r>
          </a:p>
          <a:p>
            <a:pPr marL="542925" lvl="1" indent="-180975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Provavelmente no </a:t>
            </a:r>
            <a:r>
              <a:rPr lang="pt-BR" sz="1200" u="sng" dirty="0">
                <a:solidFill>
                  <a:schemeClr val="tx1"/>
                </a:solidFill>
                <a:latin typeface="Barlow" panose="00000500000000000000"/>
              </a:rPr>
              <a:t>papel de </a:t>
            </a:r>
            <a:r>
              <a:rPr lang="pt-BR" sz="1200" b="1" u="sng" dirty="0">
                <a:solidFill>
                  <a:schemeClr val="tx1"/>
                </a:solidFill>
                <a:latin typeface="Barlow" panose="00000500000000000000"/>
              </a:rPr>
              <a:t>MVNO</a:t>
            </a:r>
          </a:p>
          <a:p>
            <a:pPr marL="542925" lvl="1" indent="-180975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Compartilhando acessos em rádio, portanto </a:t>
            </a:r>
            <a:r>
              <a:rPr lang="pt-BR" sz="1200" u="sng" dirty="0">
                <a:solidFill>
                  <a:schemeClr val="tx1"/>
                </a:solidFill>
                <a:latin typeface="Barlow" panose="00000500000000000000"/>
              </a:rPr>
              <a:t>compartilhando </a:t>
            </a:r>
            <a:r>
              <a:rPr lang="pt-BR" sz="1200" u="sng" dirty="0" err="1">
                <a:solidFill>
                  <a:schemeClr val="tx1"/>
                </a:solidFill>
                <a:latin typeface="Barlow" panose="00000500000000000000"/>
              </a:rPr>
              <a:t>RANs</a:t>
            </a:r>
            <a:endParaRPr lang="pt-BR" sz="1200" u="sng" dirty="0">
              <a:solidFill>
                <a:schemeClr val="tx1"/>
              </a:solidFill>
              <a:latin typeface="Barlow" panose="00000500000000000000"/>
            </a:endParaRPr>
          </a:p>
          <a:p>
            <a:pPr marL="542925" lvl="1" indent="-180975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Podendo fazer </a:t>
            </a:r>
            <a:r>
              <a:rPr lang="pt-BR" sz="1200" u="sng" dirty="0">
                <a:solidFill>
                  <a:schemeClr val="tx1"/>
                </a:solidFill>
                <a:latin typeface="Barlow" panose="00000500000000000000"/>
              </a:rPr>
              <a:t>uso de nosso próprio “backbone”, “</a:t>
            </a:r>
            <a:r>
              <a:rPr lang="pt-BR" sz="1200" u="sng" dirty="0" err="1">
                <a:solidFill>
                  <a:schemeClr val="tx1"/>
                </a:solidFill>
                <a:latin typeface="Barlow" panose="00000500000000000000"/>
              </a:rPr>
              <a:t>backhauls</a:t>
            </a:r>
            <a:r>
              <a:rPr lang="pt-BR" sz="1200" u="sng" dirty="0">
                <a:solidFill>
                  <a:schemeClr val="tx1"/>
                </a:solidFill>
                <a:latin typeface="Barlow" panose="00000500000000000000"/>
              </a:rPr>
              <a:t>” e redes metropolitanas</a:t>
            </a: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, portanto, não necessariamente compartilhando a infraestrutura óptica da MNO, preferencialmente como uma </a:t>
            </a:r>
            <a:r>
              <a:rPr lang="pt-BR" sz="1200" u="sng" dirty="0">
                <a:solidFill>
                  <a:schemeClr val="tx1"/>
                </a:solidFill>
                <a:latin typeface="Barlow" panose="00000500000000000000"/>
              </a:rPr>
              <a:t>fatia da rede 5G -  Network </a:t>
            </a:r>
            <a:r>
              <a:rPr lang="pt-BR" sz="1200" u="sng" dirty="0" err="1">
                <a:solidFill>
                  <a:schemeClr val="tx1"/>
                </a:solidFill>
                <a:latin typeface="Barlow" panose="00000500000000000000"/>
              </a:rPr>
              <a:t>slicing</a:t>
            </a:r>
            <a:endParaRPr lang="pt-BR" sz="1200" u="sng" dirty="0">
              <a:solidFill>
                <a:schemeClr val="tx1"/>
              </a:solidFill>
              <a:latin typeface="Barlow" panose="00000500000000000000"/>
            </a:endParaRPr>
          </a:p>
          <a:p>
            <a:pPr marL="542925" lvl="1" indent="-180975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Fazendo uso de </a:t>
            </a:r>
            <a:r>
              <a:rPr lang="pt-BR" sz="1200" u="sng" dirty="0">
                <a:solidFill>
                  <a:schemeClr val="tx1"/>
                </a:solidFill>
                <a:latin typeface="Barlow" panose="00000500000000000000"/>
              </a:rPr>
              <a:t>FWA para acessos em banda larga fixa</a:t>
            </a:r>
          </a:p>
          <a:p>
            <a:pPr marL="542925" lvl="1" indent="-180975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Implantando </a:t>
            </a:r>
            <a:r>
              <a:rPr lang="pt-BR" sz="1200" u="sng" dirty="0">
                <a:solidFill>
                  <a:schemeClr val="tx1"/>
                </a:solidFill>
                <a:latin typeface="Barlow" panose="00000500000000000000"/>
              </a:rPr>
              <a:t>Redes Privadas Educacionais</a:t>
            </a:r>
          </a:p>
          <a:p>
            <a:pPr>
              <a:defRPr/>
            </a:pPr>
            <a:r>
              <a:rPr lang="pt-BR" sz="1400" b="1" dirty="0">
                <a:solidFill>
                  <a:schemeClr val="tx1"/>
                </a:solidFill>
                <a:latin typeface="Barlow" panose="00000500000000000000"/>
              </a:rPr>
              <a:t>Compartilhamento de </a:t>
            </a:r>
            <a:r>
              <a:rPr lang="pt-BR" sz="1400" b="1" dirty="0" err="1">
                <a:solidFill>
                  <a:schemeClr val="tx1"/>
                </a:solidFill>
                <a:latin typeface="Barlow" panose="00000500000000000000"/>
              </a:rPr>
              <a:t>RANs</a:t>
            </a:r>
            <a:endParaRPr lang="pt-BR" sz="1400" b="1" dirty="0">
              <a:solidFill>
                <a:schemeClr val="tx1"/>
              </a:solidFill>
              <a:latin typeface="Barlow" panose="00000500000000000000"/>
            </a:endParaRPr>
          </a:p>
          <a:p>
            <a:pPr marL="542925" lvl="1" indent="-180975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RAN </a:t>
            </a:r>
            <a:r>
              <a:rPr lang="pt-BR" sz="1200" dirty="0" err="1">
                <a:solidFill>
                  <a:schemeClr val="tx1"/>
                </a:solidFill>
                <a:latin typeface="Barlow" panose="00000500000000000000"/>
              </a:rPr>
              <a:t>Sharing</a:t>
            </a:r>
            <a:endParaRPr lang="pt-BR" sz="1200" dirty="0">
              <a:solidFill>
                <a:schemeClr val="tx1"/>
              </a:solidFill>
              <a:latin typeface="Barlow" panose="00000500000000000000"/>
            </a:endParaRPr>
          </a:p>
          <a:p>
            <a:pPr marL="542925" lvl="1" indent="-180975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Promoção do </a:t>
            </a:r>
            <a:r>
              <a:rPr lang="pt-BR" sz="1200" u="sng" dirty="0">
                <a:solidFill>
                  <a:schemeClr val="tx1"/>
                </a:solidFill>
                <a:latin typeface="Barlow" panose="00000500000000000000"/>
              </a:rPr>
              <a:t>uso da tecnologia Open RAN</a:t>
            </a: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 e Redes Abertas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679A9654-1511-4F83-8432-76789571D943}"/>
              </a:ext>
            </a:extLst>
          </p:cNvPr>
          <p:cNvGrpSpPr/>
          <p:nvPr/>
        </p:nvGrpSpPr>
        <p:grpSpPr>
          <a:xfrm>
            <a:off x="4899376" y="962850"/>
            <a:ext cx="4102207" cy="3118129"/>
            <a:chOff x="3669865" y="263622"/>
            <a:chExt cx="5331720" cy="3836318"/>
          </a:xfrm>
        </p:grpSpPr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EE74E532-3104-42CB-BB05-47DF298634DF}"/>
                </a:ext>
              </a:extLst>
            </p:cNvPr>
            <p:cNvSpPr/>
            <p:nvPr/>
          </p:nvSpPr>
          <p:spPr>
            <a:xfrm>
              <a:off x="3922293" y="3815941"/>
              <a:ext cx="4920837" cy="283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t-BR" sz="900" dirty="0">
                  <a:solidFill>
                    <a:schemeClr val="bg1"/>
                  </a:solidFill>
                  <a:hlinkClick r:id="rId2"/>
                </a:rPr>
                <a:t>http://blog.novaeletronica.com.br/mapa-de-todas-antenas-de-celular-erb/</a:t>
              </a:r>
              <a:r>
                <a:rPr lang="pt-BR" sz="900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47109" name="Picture 2" descr="O que é Estação Rádio Base - ERB - Mapa de todas as Antenas de Celular">
              <a:extLst>
                <a:ext uri="{FF2B5EF4-FFF2-40B4-BE49-F238E27FC236}">
                  <a16:creationId xmlns:a16="http://schemas.microsoft.com/office/drawing/2014/main" id="{7E6709B5-D007-46E1-978F-B9B4DB602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319" y="915627"/>
              <a:ext cx="5173266" cy="225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3B3F3764-3233-469E-8B1E-BF14BED71FB4}"/>
                </a:ext>
              </a:extLst>
            </p:cNvPr>
            <p:cNvSpPr/>
            <p:nvPr/>
          </p:nvSpPr>
          <p:spPr>
            <a:xfrm>
              <a:off x="4802981" y="1859860"/>
              <a:ext cx="2900363" cy="131564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350">
                <a:solidFill>
                  <a:schemeClr val="bg1"/>
                </a:solidFill>
              </a:endParaRPr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C4B453BC-B3F5-4224-85F4-D34A2838A57D}"/>
                </a:ext>
              </a:extLst>
            </p:cNvPr>
            <p:cNvSpPr/>
            <p:nvPr/>
          </p:nvSpPr>
          <p:spPr>
            <a:xfrm>
              <a:off x="5257800" y="2203951"/>
              <a:ext cx="1991916" cy="69056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350">
                <a:solidFill>
                  <a:schemeClr val="bg1"/>
                </a:solidFill>
              </a:endParaRPr>
            </a:p>
          </p:txBody>
        </p:sp>
        <p:pic>
          <p:nvPicPr>
            <p:cNvPr id="47112" name="Imagem 21">
              <a:extLst>
                <a:ext uri="{FF2B5EF4-FFF2-40B4-BE49-F238E27FC236}">
                  <a16:creationId xmlns:a16="http://schemas.microsoft.com/office/drawing/2014/main" id="{61599138-445D-4D5B-985B-28E929C65E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9042" y="2287295"/>
              <a:ext cx="1163240" cy="522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3" name="CaixaDeTexto 22">
              <a:extLst>
                <a:ext uri="{FF2B5EF4-FFF2-40B4-BE49-F238E27FC236}">
                  <a16:creationId xmlns:a16="http://schemas.microsoft.com/office/drawing/2014/main" id="{5F46681D-3644-4226-B30A-4F555B7A20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9865" y="263622"/>
              <a:ext cx="5173265" cy="369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350" b="1" dirty="0">
                  <a:solidFill>
                    <a:srgbClr val="FF0000"/>
                  </a:solidFill>
                </a:rPr>
                <a:t>Backbone, </a:t>
              </a:r>
              <a:r>
                <a:rPr lang="pt-BR" altLang="pt-BR" sz="1350" b="1" dirty="0" err="1">
                  <a:solidFill>
                    <a:srgbClr val="FF0000"/>
                  </a:solidFill>
                </a:rPr>
                <a:t>backhaul</a:t>
              </a:r>
              <a:r>
                <a:rPr lang="pt-BR" altLang="pt-BR" sz="1350" b="1" dirty="0">
                  <a:solidFill>
                    <a:srgbClr val="FF0000"/>
                  </a:solidFill>
                </a:rPr>
                <a:t> &amp; redes metropolitanas da RNP</a:t>
              </a:r>
            </a:p>
          </p:txBody>
        </p:sp>
        <p:sp>
          <p:nvSpPr>
            <p:cNvPr id="24" name="Seta: para a Direita 23">
              <a:extLst>
                <a:ext uri="{FF2B5EF4-FFF2-40B4-BE49-F238E27FC236}">
                  <a16:creationId xmlns:a16="http://schemas.microsoft.com/office/drawing/2014/main" id="{83A9F1FF-589C-48B9-8759-F3BB97902486}"/>
                </a:ext>
              </a:extLst>
            </p:cNvPr>
            <p:cNvSpPr/>
            <p:nvPr/>
          </p:nvSpPr>
          <p:spPr>
            <a:xfrm rot="19401073">
              <a:off x="5517356" y="3114779"/>
              <a:ext cx="328613" cy="3631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350">
                <a:solidFill>
                  <a:schemeClr val="bg1"/>
                </a:solidFill>
              </a:endParaRPr>
            </a:p>
          </p:txBody>
        </p:sp>
        <p:sp>
          <p:nvSpPr>
            <p:cNvPr id="25" name="Seta: para a Direita 24">
              <a:extLst>
                <a:ext uri="{FF2B5EF4-FFF2-40B4-BE49-F238E27FC236}">
                  <a16:creationId xmlns:a16="http://schemas.microsoft.com/office/drawing/2014/main" id="{38D4539A-4DD8-4606-81F7-16A20E734F0F}"/>
                </a:ext>
              </a:extLst>
            </p:cNvPr>
            <p:cNvSpPr/>
            <p:nvPr/>
          </p:nvSpPr>
          <p:spPr>
            <a:xfrm rot="17908587">
              <a:off x="5976938" y="3201695"/>
              <a:ext cx="327422" cy="3631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350">
                <a:solidFill>
                  <a:schemeClr val="bg1"/>
                </a:solidFill>
              </a:endParaRPr>
            </a:p>
          </p:txBody>
        </p:sp>
        <p:sp>
          <p:nvSpPr>
            <p:cNvPr id="26" name="Seta: para a Direita 25">
              <a:extLst>
                <a:ext uri="{FF2B5EF4-FFF2-40B4-BE49-F238E27FC236}">
                  <a16:creationId xmlns:a16="http://schemas.microsoft.com/office/drawing/2014/main" id="{53971509-57D8-4523-A864-2A5BC13C2AA9}"/>
                </a:ext>
              </a:extLst>
            </p:cNvPr>
            <p:cNvSpPr/>
            <p:nvPr/>
          </p:nvSpPr>
          <p:spPr>
            <a:xfrm rot="14061767">
              <a:off x="6518077" y="3179668"/>
              <a:ext cx="327422" cy="3619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350">
                <a:solidFill>
                  <a:schemeClr val="bg1"/>
                </a:solidFill>
              </a:endParaRPr>
            </a:p>
          </p:txBody>
        </p:sp>
        <p:sp>
          <p:nvSpPr>
            <p:cNvPr id="27" name="Seta: para a Direita 26">
              <a:extLst>
                <a:ext uri="{FF2B5EF4-FFF2-40B4-BE49-F238E27FC236}">
                  <a16:creationId xmlns:a16="http://schemas.microsoft.com/office/drawing/2014/main" id="{FD825B4B-A806-4D9A-9DB1-AA5F731F5F3E}"/>
                </a:ext>
              </a:extLst>
            </p:cNvPr>
            <p:cNvSpPr/>
            <p:nvPr/>
          </p:nvSpPr>
          <p:spPr>
            <a:xfrm rot="13862718">
              <a:off x="6998494" y="3063582"/>
              <a:ext cx="328613" cy="3619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350">
                <a:solidFill>
                  <a:schemeClr val="bg1"/>
                </a:solidFill>
              </a:endParaRPr>
            </a:p>
          </p:txBody>
        </p:sp>
        <p:sp>
          <p:nvSpPr>
            <p:cNvPr id="47120" name="Retângulo 32">
              <a:extLst>
                <a:ext uri="{FF2B5EF4-FFF2-40B4-BE49-F238E27FC236}">
                  <a16:creationId xmlns:a16="http://schemas.microsoft.com/office/drawing/2014/main" id="{2E14BBEB-AF50-4196-8D4E-9206DDA84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0594" y="1481241"/>
              <a:ext cx="383438" cy="300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350" b="1">
                  <a:solidFill>
                    <a:schemeClr val="bg1"/>
                  </a:solidFill>
                </a:rPr>
                <a:t>5G</a:t>
              </a:r>
            </a:p>
          </p:txBody>
        </p:sp>
      </p:grpSp>
      <p:sp>
        <p:nvSpPr>
          <p:cNvPr id="15" name="Retângulo 14">
            <a:extLst>
              <a:ext uri="{FF2B5EF4-FFF2-40B4-BE49-F238E27FC236}">
                <a16:creationId xmlns:a16="http://schemas.microsoft.com/office/drawing/2014/main" id="{E01FC98C-6641-4C22-8ECB-E84B2828E9D7}"/>
              </a:ext>
            </a:extLst>
          </p:cNvPr>
          <p:cNvSpPr/>
          <p:nvPr/>
        </p:nvSpPr>
        <p:spPr>
          <a:xfrm>
            <a:off x="5100686" y="4262657"/>
            <a:ext cx="398029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b="1" cap="all" dirty="0"/>
              <a:t>RNP PODE CRIAR MVNO PARA ACADÊMICOS E POLÍTICAS PÚBLICAS</a:t>
            </a:r>
          </a:p>
          <a:p>
            <a:r>
              <a:rPr lang="pt-BR" sz="900" i="1" cap="all" dirty="0"/>
              <a:t> 8 DE JUNHO DE 2022</a:t>
            </a:r>
          </a:p>
          <a:p>
            <a:r>
              <a:rPr lang="pt-BR" sz="900" dirty="0">
                <a:hlinkClick r:id="rId5"/>
              </a:rPr>
              <a:t>https://www.telesintese.com.br/rnp-pode-criar-mvno-para-academicos-e-politicas-publicas/</a:t>
            </a:r>
            <a:endParaRPr lang="pt-BR" sz="900" dirty="0"/>
          </a:p>
          <a:p>
            <a:endParaRPr lang="pt-BR" sz="9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ítulo 1">
            <a:extLst>
              <a:ext uri="{FF2B5EF4-FFF2-40B4-BE49-F238E27FC236}">
                <a16:creationId xmlns:a16="http://schemas.microsoft.com/office/drawing/2014/main" id="{DB2EECF2-2668-41B9-983B-9E5A291C87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4038" y="252626"/>
            <a:ext cx="2447624" cy="27704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spcBef>
                <a:spcPts val="750"/>
              </a:spcBef>
            </a:pPr>
            <a:r>
              <a:rPr lang="pt-BR" altLang="pt-BR" sz="2000" b="1" dirty="0">
                <a:solidFill>
                  <a:srgbClr val="001EFF"/>
                </a:solidFill>
                <a:latin typeface="Barlow" pitchFamily="2" charset="77"/>
              </a:rPr>
              <a:t>RNP como MVNO 5G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24820540-7B60-4824-9D88-DD148B86C4EB}"/>
              </a:ext>
            </a:extLst>
          </p:cNvPr>
          <p:cNvSpPr txBox="1">
            <a:spLocks/>
          </p:cNvSpPr>
          <p:nvPr/>
        </p:nvSpPr>
        <p:spPr bwMode="auto">
          <a:xfrm>
            <a:off x="1964832" y="756136"/>
            <a:ext cx="3080253" cy="4116193"/>
          </a:xfrm>
          <a:prstGeom prst="rect">
            <a:avLst/>
          </a:prstGeom>
          <a:noFill/>
          <a:ln w="3175">
            <a:solidFill>
              <a:srgbClr val="3465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5096" rIns="67491" bIns="35096"/>
          <a:lstStyle>
            <a:defPPr>
              <a:defRPr lang="pt-BR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Verdana" panose="020B0604030504040204" pitchFamily="34" charset="0"/>
              <a:buChar char="‒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atin typeface="+mn-lt"/>
              </a:defRPr>
            </a:lvl9pPr>
          </a:lstStyle>
          <a:p>
            <a:pPr>
              <a:defRPr/>
            </a:pPr>
            <a:r>
              <a:rPr lang="pt-BR" sz="1200" b="1" dirty="0">
                <a:solidFill>
                  <a:schemeClr val="tx1"/>
                </a:solidFill>
                <a:latin typeface="Barlow" panose="00000500000000000000"/>
              </a:rPr>
              <a:t>Estratégia para uso do 5G </a:t>
            </a:r>
          </a:p>
          <a:p>
            <a:pPr marL="542925" lvl="1" indent="-180975">
              <a:defRPr/>
            </a:pPr>
            <a:r>
              <a:rPr lang="pt-BR" sz="1100" dirty="0">
                <a:solidFill>
                  <a:schemeClr val="tx1"/>
                </a:solidFill>
                <a:latin typeface="Barlow" panose="00000500000000000000"/>
              </a:rPr>
              <a:t>Contratação de consultoria, via processo aberto, para apoio à modelagem de MVNO 5G (+4G LTE) para a RNP</a:t>
            </a:r>
          </a:p>
          <a:p>
            <a:pPr marL="542925" lvl="1" indent="-180975">
              <a:defRPr/>
            </a:pPr>
            <a:r>
              <a:rPr lang="pt-BR" sz="1100" dirty="0">
                <a:solidFill>
                  <a:schemeClr val="tx1"/>
                </a:solidFill>
                <a:latin typeface="Barlow" panose="00000500000000000000"/>
              </a:rPr>
              <a:t>Atividades iniciadas em 03/05/2024</a:t>
            </a:r>
            <a:endParaRPr lang="pt-BR" sz="1100" u="sng" dirty="0">
              <a:solidFill>
                <a:schemeClr val="tx1"/>
              </a:solidFill>
              <a:latin typeface="Barlow" panose="00000500000000000000"/>
            </a:endParaRPr>
          </a:p>
          <a:p>
            <a:pPr>
              <a:defRPr/>
            </a:pPr>
            <a:r>
              <a:rPr lang="pt-BR" sz="1200" b="1" dirty="0">
                <a:solidFill>
                  <a:schemeClr val="tx1"/>
                </a:solidFill>
                <a:latin typeface="Barlow" panose="00000500000000000000"/>
              </a:rPr>
              <a:t>Pontos de destaque:</a:t>
            </a:r>
          </a:p>
          <a:p>
            <a:pPr marL="542925" lvl="1" indent="-180975">
              <a:defRPr/>
            </a:pPr>
            <a:r>
              <a:rPr lang="pt-BR" sz="1100" dirty="0">
                <a:solidFill>
                  <a:schemeClr val="tx1"/>
                </a:solidFill>
                <a:latin typeface="Barlow" panose="00000500000000000000"/>
              </a:rPr>
              <a:t>Estratégia de negociação de diferentes volumes de dados de atacado, para diferentes mercados-alvos e diferentes aplicações </a:t>
            </a:r>
          </a:p>
          <a:p>
            <a:pPr marL="542925" lvl="1" indent="-180975">
              <a:defRPr/>
            </a:pPr>
            <a:r>
              <a:rPr lang="pt-BR" sz="1100" dirty="0">
                <a:solidFill>
                  <a:schemeClr val="tx1"/>
                </a:solidFill>
                <a:latin typeface="Barlow" panose="00000500000000000000"/>
              </a:rPr>
              <a:t>Uso do espectro secundário, incluindo aquele obtido </a:t>
            </a:r>
            <a:r>
              <a:rPr lang="pt-BR" sz="1100" dirty="0" err="1">
                <a:solidFill>
                  <a:schemeClr val="tx1"/>
                </a:solidFill>
                <a:latin typeface="Barlow" panose="00000500000000000000"/>
              </a:rPr>
              <a:t>pelaRNP</a:t>
            </a:r>
            <a:r>
              <a:rPr lang="pt-BR" sz="1100" dirty="0">
                <a:solidFill>
                  <a:schemeClr val="tx1"/>
                </a:solidFill>
                <a:latin typeface="Barlow" panose="00000500000000000000"/>
              </a:rPr>
              <a:t> junto à Anatel para o Projeto </a:t>
            </a:r>
            <a:r>
              <a:rPr lang="pt-BR" sz="1100" dirty="0" err="1">
                <a:solidFill>
                  <a:schemeClr val="tx1"/>
                </a:solidFill>
                <a:latin typeface="Barlow" panose="00000500000000000000"/>
              </a:rPr>
              <a:t>OpenRAN</a:t>
            </a:r>
            <a:endParaRPr lang="pt-BR" sz="1100" dirty="0">
              <a:solidFill>
                <a:schemeClr val="tx1"/>
              </a:solidFill>
              <a:latin typeface="Barlow" panose="00000500000000000000"/>
            </a:endParaRPr>
          </a:p>
          <a:p>
            <a:pPr marL="542925" lvl="1" indent="-180975">
              <a:defRPr/>
            </a:pPr>
            <a:r>
              <a:rPr lang="pt-BR" sz="1100" dirty="0">
                <a:solidFill>
                  <a:schemeClr val="tx1"/>
                </a:solidFill>
                <a:latin typeface="Barlow" panose="00000500000000000000"/>
              </a:rPr>
              <a:t>Implantação de redes privativas nos campi das Instituições usuárias.</a:t>
            </a:r>
          </a:p>
          <a:p>
            <a:pPr marL="542925" lvl="1" indent="-180975">
              <a:defRPr/>
            </a:pPr>
            <a:r>
              <a:rPr lang="pt-BR" sz="1100" dirty="0">
                <a:solidFill>
                  <a:schemeClr val="tx1"/>
                </a:solidFill>
                <a:latin typeface="Barlow" panose="00000500000000000000"/>
              </a:rPr>
              <a:t>Integração do Serviço de Dados Móvel da MVNO 5G ao Serviço </a:t>
            </a:r>
            <a:r>
              <a:rPr lang="pt-BR" sz="1100" dirty="0" err="1">
                <a:solidFill>
                  <a:schemeClr val="tx1"/>
                </a:solidFill>
                <a:latin typeface="Barlow" panose="00000500000000000000"/>
              </a:rPr>
              <a:t>eduroam</a:t>
            </a:r>
            <a:r>
              <a:rPr lang="pt-BR" sz="1100" dirty="0">
                <a:solidFill>
                  <a:schemeClr val="tx1"/>
                </a:solidFill>
                <a:latin typeface="Barlow" panose="00000500000000000000"/>
              </a:rPr>
              <a:t> Outdoor</a:t>
            </a:r>
          </a:p>
          <a:p>
            <a:pPr marL="542925" lvl="1" indent="-180975">
              <a:defRPr/>
            </a:pPr>
            <a:r>
              <a:rPr lang="pt-BR" sz="1100" dirty="0">
                <a:solidFill>
                  <a:schemeClr val="tx1"/>
                </a:solidFill>
                <a:latin typeface="Barlow" panose="00000500000000000000"/>
              </a:rPr>
              <a:t>Estudo de mercado e </a:t>
            </a:r>
            <a:r>
              <a:rPr lang="pt-BR" sz="1100" u="sng" dirty="0">
                <a:solidFill>
                  <a:schemeClr val="tx1"/>
                </a:solidFill>
                <a:latin typeface="Barlow" panose="00000500000000000000"/>
              </a:rPr>
              <a:t>modelo de negócio para uso da tecnologia </a:t>
            </a:r>
            <a:r>
              <a:rPr lang="pt-BR" sz="1100" dirty="0">
                <a:solidFill>
                  <a:schemeClr val="tx1"/>
                </a:solidFill>
                <a:latin typeface="Barlow" panose="00000500000000000000"/>
              </a:rPr>
              <a:t>4G LTE e 5G em benefício de suas instituições usuárias (Sistema RNP), com horizonte mínimo de 5 (cinco) anos 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1B3A78A7-261C-4F9A-A1E9-7F838A70D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129" y="4413312"/>
            <a:ext cx="1953931" cy="48253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15A9707-12A2-400D-834F-645948BBA13F}"/>
              </a:ext>
            </a:extLst>
          </p:cNvPr>
          <p:cNvSpPr/>
          <p:nvPr/>
        </p:nvSpPr>
        <p:spPr>
          <a:xfrm>
            <a:off x="7077338" y="4354952"/>
            <a:ext cx="209122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700" dirty="0">
                <a:hlinkClick r:id="rId3"/>
              </a:rPr>
              <a:t>https://www.convergenciadigital.com.br/Opiniao/Internet-5G-traz-disrupcao-para-Telecomunicacoes-ate-no-modelo-de-negocio-54902.html</a:t>
            </a:r>
            <a:r>
              <a:rPr lang="es-ES_tradnl" sz="700" dirty="0"/>
              <a:t> 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D1DFC12F-B0CE-4B8F-9684-54806ECCD87F}"/>
              </a:ext>
            </a:extLst>
          </p:cNvPr>
          <p:cNvGrpSpPr/>
          <p:nvPr/>
        </p:nvGrpSpPr>
        <p:grpSpPr>
          <a:xfrm>
            <a:off x="5035217" y="1009650"/>
            <a:ext cx="4036274" cy="3074793"/>
            <a:chOff x="3669865" y="263622"/>
            <a:chExt cx="5425693" cy="3840644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412C3A39-6D05-4C74-8BB3-19043A471077}"/>
                </a:ext>
              </a:extLst>
            </p:cNvPr>
            <p:cNvSpPr/>
            <p:nvPr/>
          </p:nvSpPr>
          <p:spPr>
            <a:xfrm>
              <a:off x="3922293" y="3815940"/>
              <a:ext cx="5173265" cy="288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t-BR" sz="900" dirty="0">
                  <a:solidFill>
                    <a:schemeClr val="bg1"/>
                  </a:solidFill>
                  <a:hlinkClick r:id="rId4"/>
                </a:rPr>
                <a:t>http://blog.novaeletronica.com.br/mapa-de-todas-antenas-de-celular-erb/</a:t>
              </a:r>
              <a:r>
                <a:rPr lang="pt-BR" sz="900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28" name="Picture 2" descr="O que é Estação Rádio Base - ERB - Mapa de todas as Antenas de Celular">
              <a:extLst>
                <a:ext uri="{FF2B5EF4-FFF2-40B4-BE49-F238E27FC236}">
                  <a16:creationId xmlns:a16="http://schemas.microsoft.com/office/drawing/2014/main" id="{7D4F0A33-CFF6-489A-99BB-8A13B5E29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319" y="915627"/>
              <a:ext cx="5173266" cy="225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801B7D56-99D5-4A1C-8D28-96E6465A734C}"/>
                </a:ext>
              </a:extLst>
            </p:cNvPr>
            <p:cNvSpPr/>
            <p:nvPr/>
          </p:nvSpPr>
          <p:spPr>
            <a:xfrm>
              <a:off x="4802981" y="1859860"/>
              <a:ext cx="2900363" cy="131564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350">
                <a:solidFill>
                  <a:schemeClr val="bg1"/>
                </a:solidFill>
              </a:endParaRPr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1E5FB1E4-49BA-4BC1-A5DD-563BBC3D6A93}"/>
                </a:ext>
              </a:extLst>
            </p:cNvPr>
            <p:cNvSpPr/>
            <p:nvPr/>
          </p:nvSpPr>
          <p:spPr>
            <a:xfrm>
              <a:off x="5257800" y="2203951"/>
              <a:ext cx="1991916" cy="69056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350">
                <a:solidFill>
                  <a:schemeClr val="bg1"/>
                </a:solidFill>
              </a:endParaRPr>
            </a:p>
          </p:txBody>
        </p:sp>
        <p:pic>
          <p:nvPicPr>
            <p:cNvPr id="31" name="Imagem 21">
              <a:extLst>
                <a:ext uri="{FF2B5EF4-FFF2-40B4-BE49-F238E27FC236}">
                  <a16:creationId xmlns:a16="http://schemas.microsoft.com/office/drawing/2014/main" id="{462B5727-8CC0-4ECE-99E1-2734239A13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9042" y="2287295"/>
              <a:ext cx="1163240" cy="522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CaixaDeTexto 22">
              <a:extLst>
                <a:ext uri="{FF2B5EF4-FFF2-40B4-BE49-F238E27FC236}">
                  <a16:creationId xmlns:a16="http://schemas.microsoft.com/office/drawing/2014/main" id="{E3B4BA98-5000-43AD-A599-6B329EC889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9865" y="263622"/>
              <a:ext cx="5173265" cy="369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350" b="1" dirty="0">
                  <a:solidFill>
                    <a:srgbClr val="FF0000"/>
                  </a:solidFill>
                </a:rPr>
                <a:t>Backbone, </a:t>
              </a:r>
              <a:r>
                <a:rPr lang="pt-BR" altLang="pt-BR" sz="1350" b="1" dirty="0" err="1">
                  <a:solidFill>
                    <a:srgbClr val="FF0000"/>
                  </a:solidFill>
                </a:rPr>
                <a:t>backhaul</a:t>
              </a:r>
              <a:r>
                <a:rPr lang="pt-BR" altLang="pt-BR" sz="1350" b="1" dirty="0">
                  <a:solidFill>
                    <a:srgbClr val="FF0000"/>
                  </a:solidFill>
                </a:rPr>
                <a:t> &amp; redes metropolitanas da RNP</a:t>
              </a:r>
            </a:p>
          </p:txBody>
        </p:sp>
        <p:sp>
          <p:nvSpPr>
            <p:cNvPr id="33" name="Seta: para a Direita 32">
              <a:extLst>
                <a:ext uri="{FF2B5EF4-FFF2-40B4-BE49-F238E27FC236}">
                  <a16:creationId xmlns:a16="http://schemas.microsoft.com/office/drawing/2014/main" id="{CDDFE97B-38CA-4008-A3F0-07CF8549E6F5}"/>
                </a:ext>
              </a:extLst>
            </p:cNvPr>
            <p:cNvSpPr/>
            <p:nvPr/>
          </p:nvSpPr>
          <p:spPr>
            <a:xfrm rot="19401073">
              <a:off x="5517356" y="3114779"/>
              <a:ext cx="328613" cy="3631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350">
                <a:solidFill>
                  <a:schemeClr val="bg1"/>
                </a:solidFill>
              </a:endParaRPr>
            </a:p>
          </p:txBody>
        </p:sp>
        <p:sp>
          <p:nvSpPr>
            <p:cNvPr id="34" name="Seta: para a Direita 33">
              <a:extLst>
                <a:ext uri="{FF2B5EF4-FFF2-40B4-BE49-F238E27FC236}">
                  <a16:creationId xmlns:a16="http://schemas.microsoft.com/office/drawing/2014/main" id="{029CE68A-6135-4CCD-9410-5824E5B51D75}"/>
                </a:ext>
              </a:extLst>
            </p:cNvPr>
            <p:cNvSpPr/>
            <p:nvPr/>
          </p:nvSpPr>
          <p:spPr>
            <a:xfrm rot="17908587">
              <a:off x="5976938" y="3201695"/>
              <a:ext cx="327422" cy="3631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350">
                <a:solidFill>
                  <a:schemeClr val="bg1"/>
                </a:solidFill>
              </a:endParaRPr>
            </a:p>
          </p:txBody>
        </p:sp>
        <p:sp>
          <p:nvSpPr>
            <p:cNvPr id="35" name="Seta: para a Direita 34">
              <a:extLst>
                <a:ext uri="{FF2B5EF4-FFF2-40B4-BE49-F238E27FC236}">
                  <a16:creationId xmlns:a16="http://schemas.microsoft.com/office/drawing/2014/main" id="{0F2F1BFC-5BD4-4386-8498-34CCB78C951D}"/>
                </a:ext>
              </a:extLst>
            </p:cNvPr>
            <p:cNvSpPr/>
            <p:nvPr/>
          </p:nvSpPr>
          <p:spPr>
            <a:xfrm rot="14061767">
              <a:off x="6518077" y="3179668"/>
              <a:ext cx="327422" cy="3619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350">
                <a:solidFill>
                  <a:schemeClr val="bg1"/>
                </a:solidFill>
              </a:endParaRPr>
            </a:p>
          </p:txBody>
        </p:sp>
        <p:sp>
          <p:nvSpPr>
            <p:cNvPr id="36" name="Seta: para a Direita 35">
              <a:extLst>
                <a:ext uri="{FF2B5EF4-FFF2-40B4-BE49-F238E27FC236}">
                  <a16:creationId xmlns:a16="http://schemas.microsoft.com/office/drawing/2014/main" id="{36F2AF6A-D4DC-4A2B-B43A-8B31DAC55BDB}"/>
                </a:ext>
              </a:extLst>
            </p:cNvPr>
            <p:cNvSpPr/>
            <p:nvPr/>
          </p:nvSpPr>
          <p:spPr>
            <a:xfrm rot="13862718">
              <a:off x="6998494" y="3063582"/>
              <a:ext cx="328613" cy="3619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350">
                <a:solidFill>
                  <a:schemeClr val="bg1"/>
                </a:solidFill>
              </a:endParaRPr>
            </a:p>
          </p:txBody>
        </p:sp>
        <p:sp>
          <p:nvSpPr>
            <p:cNvPr id="37" name="Retângulo 32">
              <a:extLst>
                <a:ext uri="{FF2B5EF4-FFF2-40B4-BE49-F238E27FC236}">
                  <a16:creationId xmlns:a16="http://schemas.microsoft.com/office/drawing/2014/main" id="{5BB3E4BB-827C-4D8C-B5DE-8E8E2E7D6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0594" y="1481241"/>
              <a:ext cx="383438" cy="300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350" b="1">
                  <a:solidFill>
                    <a:schemeClr val="bg1"/>
                  </a:solidFill>
                </a:rPr>
                <a:t>5G</a:t>
              </a:r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E1A4586-A422-4C56-B944-A719E24E15D3}"/>
              </a:ext>
            </a:extLst>
          </p:cNvPr>
          <p:cNvSpPr txBox="1"/>
          <p:nvPr/>
        </p:nvSpPr>
        <p:spPr>
          <a:xfrm>
            <a:off x="5259809" y="2046254"/>
            <a:ext cx="330316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b="1" dirty="0"/>
              <a:t>...a `procura de um parceiro com visão de neutralidade de rede em 5G!!!</a:t>
            </a:r>
          </a:p>
        </p:txBody>
      </p:sp>
    </p:spTree>
    <p:extLst>
      <p:ext uri="{BB962C8B-B14F-4D97-AF65-F5344CB8AC3E}">
        <p14:creationId xmlns:p14="http://schemas.microsoft.com/office/powerpoint/2010/main" val="3825614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ítulo 1">
            <a:extLst>
              <a:ext uri="{FF2B5EF4-FFF2-40B4-BE49-F238E27FC236}">
                <a16:creationId xmlns:a16="http://schemas.microsoft.com/office/drawing/2014/main" id="{DB2EECF2-2668-41B9-983B-9E5A291C87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48169" y="252305"/>
            <a:ext cx="2447624" cy="27704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spcBef>
                <a:spcPts val="750"/>
              </a:spcBef>
            </a:pPr>
            <a:r>
              <a:rPr lang="pt-BR" altLang="pt-BR" sz="2000" b="1" dirty="0">
                <a:solidFill>
                  <a:srgbClr val="001EFF"/>
                </a:solidFill>
                <a:latin typeface="Barlow" pitchFamily="2" charset="77"/>
              </a:rPr>
              <a:t>5G e os </a:t>
            </a:r>
            <a:r>
              <a:rPr lang="pt-BR" altLang="pt-BR" sz="2000" b="1" dirty="0" err="1">
                <a:solidFill>
                  <a:srgbClr val="001EFF"/>
                </a:solidFill>
                <a:latin typeface="Barlow" pitchFamily="2" charset="77"/>
              </a:rPr>
              <a:t>ISPs</a:t>
            </a:r>
            <a:endParaRPr lang="pt-BR" altLang="pt-BR" sz="2000" b="1" dirty="0">
              <a:solidFill>
                <a:srgbClr val="001EFF"/>
              </a:solidFill>
              <a:latin typeface="Barlow" pitchFamily="2" charset="77"/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24820540-7B60-4824-9D88-DD148B86C4EB}"/>
              </a:ext>
            </a:extLst>
          </p:cNvPr>
          <p:cNvSpPr txBox="1">
            <a:spLocks/>
          </p:cNvSpPr>
          <p:nvPr/>
        </p:nvSpPr>
        <p:spPr bwMode="auto">
          <a:xfrm>
            <a:off x="1943481" y="727967"/>
            <a:ext cx="2803783" cy="3980690"/>
          </a:xfrm>
          <a:prstGeom prst="rect">
            <a:avLst/>
          </a:prstGeom>
          <a:noFill/>
          <a:ln w="3175">
            <a:solidFill>
              <a:srgbClr val="3465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5096" rIns="67491" bIns="35096"/>
          <a:lstStyle>
            <a:defPPr>
              <a:defRPr lang="pt-BR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Verdana" panose="020B0604030504040204" pitchFamily="34" charset="0"/>
              <a:buChar char="‒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atin typeface="+mn-lt"/>
              </a:defRPr>
            </a:lvl9pPr>
          </a:lstStyle>
          <a:p>
            <a:pPr>
              <a:defRPr/>
            </a:pPr>
            <a:r>
              <a:rPr lang="pt-BR" sz="1400" b="1" dirty="0" err="1">
                <a:solidFill>
                  <a:schemeClr val="tx1"/>
                </a:solidFill>
                <a:latin typeface="Barlow" panose="00000500000000000000"/>
              </a:rPr>
              <a:t>ISPs</a:t>
            </a:r>
            <a:r>
              <a:rPr lang="pt-BR" sz="1400" b="1" dirty="0">
                <a:solidFill>
                  <a:schemeClr val="tx1"/>
                </a:solidFill>
                <a:latin typeface="Barlow" panose="00000500000000000000"/>
              </a:rPr>
              <a:t> estão entrando forte em 5G</a:t>
            </a:r>
          </a:p>
          <a:p>
            <a:pPr marL="542925" lvl="1" indent="-180975">
              <a:defRPr/>
            </a:pPr>
            <a:r>
              <a:rPr lang="pt-BR" sz="1200" dirty="0" err="1">
                <a:solidFill>
                  <a:schemeClr val="tx1"/>
                </a:solidFill>
                <a:latin typeface="Barlow" panose="00000500000000000000"/>
              </a:rPr>
              <a:t>Brisanet</a:t>
            </a: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 </a:t>
            </a:r>
          </a:p>
          <a:p>
            <a:pPr marL="542925" lvl="1" indent="-180975">
              <a:defRPr/>
            </a:pPr>
            <a:r>
              <a:rPr lang="pt-BR" sz="1200" dirty="0" err="1">
                <a:solidFill>
                  <a:schemeClr val="tx1"/>
                </a:solidFill>
                <a:latin typeface="Barlow" panose="00000500000000000000"/>
              </a:rPr>
              <a:t>Americanet</a:t>
            </a: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 + Vero</a:t>
            </a:r>
          </a:p>
          <a:p>
            <a:pPr marL="542925" lvl="1" indent="-180975">
              <a:defRPr/>
            </a:pPr>
            <a:r>
              <a:rPr lang="pt-BR" sz="1200" dirty="0" err="1">
                <a:solidFill>
                  <a:schemeClr val="tx1"/>
                </a:solidFill>
                <a:latin typeface="Barlow" panose="00000500000000000000"/>
              </a:rPr>
              <a:t>Ligga</a:t>
            </a:r>
            <a:endParaRPr lang="pt-BR" sz="1200" dirty="0">
              <a:solidFill>
                <a:schemeClr val="tx1"/>
              </a:solidFill>
              <a:latin typeface="Barlow" panose="00000500000000000000"/>
            </a:endParaRPr>
          </a:p>
          <a:p>
            <a:pPr marL="542925" lvl="1" indent="-180975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Unifique</a:t>
            </a:r>
          </a:p>
          <a:p>
            <a:pPr marL="542925" lvl="1" indent="-180975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Tá Telecom,</a:t>
            </a:r>
          </a:p>
          <a:p>
            <a:pPr marL="542925" lvl="1" indent="-180975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Veloso Net</a:t>
            </a:r>
          </a:p>
          <a:p>
            <a:pPr marL="542925" lvl="1" indent="-180975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...</a:t>
            </a:r>
            <a:endParaRPr lang="pt-BR" sz="1200" u="sng" dirty="0">
              <a:solidFill>
                <a:schemeClr val="tx1"/>
              </a:solidFill>
              <a:latin typeface="Barlow" panose="00000500000000000000"/>
            </a:endParaRPr>
          </a:p>
          <a:p>
            <a:pPr>
              <a:defRPr/>
            </a:pPr>
            <a:r>
              <a:rPr lang="pt-BR" sz="1400" b="1" dirty="0" err="1">
                <a:solidFill>
                  <a:schemeClr val="tx1"/>
                </a:solidFill>
                <a:latin typeface="Barlow" panose="00000500000000000000"/>
              </a:rPr>
              <a:t>ISPs</a:t>
            </a:r>
            <a:r>
              <a:rPr lang="pt-BR" sz="1400" b="1" dirty="0">
                <a:solidFill>
                  <a:schemeClr val="tx1"/>
                </a:solidFill>
                <a:latin typeface="Barlow" panose="00000500000000000000"/>
              </a:rPr>
              <a:t> &gt;&gt; MNO, MVNO</a:t>
            </a:r>
          </a:p>
          <a:p>
            <a:pPr marL="542925" lvl="1" indent="-180975">
              <a:defRPr/>
            </a:pPr>
            <a:r>
              <a:rPr lang="pt-BR" sz="1200" dirty="0" err="1">
                <a:solidFill>
                  <a:schemeClr val="tx1"/>
                </a:solidFill>
                <a:latin typeface="Barlow" panose="00000500000000000000"/>
              </a:rPr>
              <a:t>Brisanet</a:t>
            </a: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: MNO</a:t>
            </a:r>
          </a:p>
          <a:p>
            <a:pPr marL="542925" lvl="1" indent="-180975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Unifique: MNO</a:t>
            </a:r>
          </a:p>
          <a:p>
            <a:pPr marL="542925" lvl="1" indent="-180975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Desktop: MVNO</a:t>
            </a:r>
          </a:p>
          <a:p>
            <a:pPr marL="542925" lvl="1" indent="-180975">
              <a:defRPr/>
            </a:pPr>
            <a:r>
              <a:rPr lang="pt-BR" sz="1200" dirty="0" err="1">
                <a:solidFill>
                  <a:schemeClr val="tx1"/>
                </a:solidFill>
                <a:latin typeface="Barlow" panose="00000500000000000000"/>
              </a:rPr>
              <a:t>Ligga</a:t>
            </a: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: MNO</a:t>
            </a:r>
          </a:p>
          <a:p>
            <a:pPr marL="542925" lvl="1" indent="-180975">
              <a:defRPr/>
            </a:pPr>
            <a:r>
              <a:rPr lang="pt-BR" sz="1200" dirty="0" err="1">
                <a:solidFill>
                  <a:schemeClr val="tx1"/>
                </a:solidFill>
                <a:latin typeface="Barlow" panose="00000500000000000000"/>
              </a:rPr>
              <a:t>Americanet</a:t>
            </a: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 +Vero: MNO + MVNO</a:t>
            </a:r>
          </a:p>
          <a:p>
            <a:pPr marL="542925" lvl="1" indent="-180975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Tá Telecom: MVNO</a:t>
            </a:r>
          </a:p>
          <a:p>
            <a:pPr marL="542925" lvl="1" indent="-180975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Algar: MNO + MVNO</a:t>
            </a:r>
          </a:p>
          <a:p>
            <a:pPr lvl="1">
              <a:defRPr/>
            </a:pPr>
            <a:r>
              <a:rPr lang="pt-BR" sz="1200" dirty="0">
                <a:solidFill>
                  <a:schemeClr val="tx1"/>
                </a:solidFill>
                <a:latin typeface="Barlow" panose="00000500000000000000"/>
              </a:rPr>
              <a:t>...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0272CD9-45B6-4BBF-9BEC-9780038119F3}"/>
              </a:ext>
            </a:extLst>
          </p:cNvPr>
          <p:cNvSpPr/>
          <p:nvPr/>
        </p:nvSpPr>
        <p:spPr>
          <a:xfrm>
            <a:off x="4788918" y="91863"/>
            <a:ext cx="3893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b="1" dirty="0">
                <a:latin typeface="Roboto"/>
              </a:rPr>
              <a:t>Agregadoras virtuais poderiam ajudar na expansão das redes, diz Tá Telecom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5585524-E5E8-4BB3-9B7E-E643A8063C7E}"/>
              </a:ext>
            </a:extLst>
          </p:cNvPr>
          <p:cNvSpPr/>
          <p:nvPr/>
        </p:nvSpPr>
        <p:spPr>
          <a:xfrm>
            <a:off x="4864383" y="367400"/>
            <a:ext cx="35133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>
                <a:hlinkClick r:id="rId2"/>
              </a:rPr>
              <a:t>https://teletime.com.br/23/03/2023/agregadoras-virtuais-poderiam-ajudar-na-expansao-das-redes-diz-ta-telecom/</a:t>
            </a:r>
            <a:endParaRPr lang="es-ES_tradnl" sz="9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C9336A7-B627-46D1-A3AD-5FCD3EAB67EC}"/>
              </a:ext>
            </a:extLst>
          </p:cNvPr>
          <p:cNvSpPr/>
          <p:nvPr/>
        </p:nvSpPr>
        <p:spPr>
          <a:xfrm>
            <a:off x="4864384" y="2178338"/>
            <a:ext cx="3886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900" b="1" dirty="0">
                <a:latin typeface="Roboto"/>
              </a:rPr>
              <a:t>Vero expande MVNO e oferece Wi-Fi 6 a todos os clientes de banda larga fixa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633D638-4B99-474F-8EC7-D26E9C9C00A5}"/>
              </a:ext>
            </a:extLst>
          </p:cNvPr>
          <p:cNvSpPr/>
          <p:nvPr/>
        </p:nvSpPr>
        <p:spPr>
          <a:xfrm>
            <a:off x="4906021" y="2409172"/>
            <a:ext cx="351330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>
                <a:hlinkClick r:id="rId3"/>
              </a:rPr>
              <a:t>https://www.mobiletime.com.br/noticias/22/04/2024/vero-apresenta-novo-portfolio-expansao-de-mvno-e-wi-fi-6-em-todos-os-planos-de-banda-larga/</a:t>
            </a:r>
            <a:endParaRPr lang="es-ES_tradnl" sz="9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E81580E-E530-4243-9780-56B6739F8349}"/>
              </a:ext>
            </a:extLst>
          </p:cNvPr>
          <p:cNvSpPr/>
          <p:nvPr/>
        </p:nvSpPr>
        <p:spPr>
          <a:xfrm>
            <a:off x="4906022" y="2835399"/>
            <a:ext cx="25661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900" b="1" dirty="0">
                <a:latin typeface="Roboto"/>
              </a:rPr>
              <a:t>Unifique inicia nesta semana piloto 5G em Santa Catarina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8F0B509-AF3E-4F2E-AA59-793C888A52AA}"/>
              </a:ext>
            </a:extLst>
          </p:cNvPr>
          <p:cNvSpPr/>
          <p:nvPr/>
        </p:nvSpPr>
        <p:spPr>
          <a:xfrm>
            <a:off x="4906021" y="3103307"/>
            <a:ext cx="35133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>
                <a:hlinkClick r:id="rId4"/>
              </a:rPr>
              <a:t>https://teletime.com.br/09/11/2023/unifique-inicia-nesta-semana-piloto-5g-em-santa-catarina/</a:t>
            </a:r>
            <a:r>
              <a:rPr lang="es-ES_tradnl" sz="900" dirty="0"/>
              <a:t>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396BE5A-8E6C-4002-BEDE-9CBB032AD959}"/>
              </a:ext>
            </a:extLst>
          </p:cNvPr>
          <p:cNvSpPr/>
          <p:nvPr/>
        </p:nvSpPr>
        <p:spPr>
          <a:xfrm>
            <a:off x="4788918" y="838960"/>
            <a:ext cx="3693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b="1" dirty="0">
                <a:latin typeface="Roboto"/>
              </a:rPr>
              <a:t>Juntas, Vero e </a:t>
            </a:r>
            <a:r>
              <a:rPr lang="pt-BR" sz="900" b="1" dirty="0" err="1">
                <a:latin typeface="Roboto"/>
              </a:rPr>
              <a:t>Americanet</a:t>
            </a:r>
            <a:r>
              <a:rPr lang="pt-BR" sz="900" b="1" dirty="0">
                <a:latin typeface="Roboto"/>
              </a:rPr>
              <a:t> miram mercado móvel, rede neutra e capital paulista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20878A6-FFBF-4776-A5BA-E443D9F60216}"/>
              </a:ext>
            </a:extLst>
          </p:cNvPr>
          <p:cNvSpPr/>
          <p:nvPr/>
        </p:nvSpPr>
        <p:spPr>
          <a:xfrm>
            <a:off x="4864383" y="1231189"/>
            <a:ext cx="35133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>
                <a:hlinkClick r:id="rId5"/>
              </a:rPr>
              <a:t>https://teletime.com.br/12/07/2023/juntas-vero-e-americanet-miram-mercado-movel-rede-neutra-e-capital-paulista/</a:t>
            </a:r>
            <a:r>
              <a:rPr lang="es-ES_tradnl" sz="900" dirty="0"/>
              <a:t>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B19A41E-51D2-4EC9-844B-922A49C124A7}"/>
              </a:ext>
            </a:extLst>
          </p:cNvPr>
          <p:cNvSpPr/>
          <p:nvPr/>
        </p:nvSpPr>
        <p:spPr>
          <a:xfrm>
            <a:off x="4927697" y="3741917"/>
            <a:ext cx="352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>
                <a:hlinkClick r:id="rId6"/>
              </a:rPr>
              <a:t>https://telesintese.com.br/do-norte-ao-sul-unifique-e-ligga-buscam-parceiros-locais-para-o-5g/</a:t>
            </a:r>
            <a:r>
              <a:rPr lang="es-ES_tradnl" sz="900" dirty="0"/>
              <a:t>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91E76EE-98DB-4EA7-A471-044DF5CA4289}"/>
              </a:ext>
            </a:extLst>
          </p:cNvPr>
          <p:cNvSpPr/>
          <p:nvPr/>
        </p:nvSpPr>
        <p:spPr>
          <a:xfrm>
            <a:off x="4947658" y="3532797"/>
            <a:ext cx="401536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b="1" dirty="0">
                <a:latin typeface="Roboto"/>
              </a:rPr>
              <a:t>Do Norte ao Sul: </a:t>
            </a:r>
            <a:r>
              <a:rPr lang="pt-BR" sz="900" b="1" dirty="0" err="1">
                <a:latin typeface="Roboto"/>
              </a:rPr>
              <a:t>Ligga</a:t>
            </a:r>
            <a:r>
              <a:rPr lang="pt-BR" sz="900" b="1" dirty="0">
                <a:latin typeface="Roboto"/>
              </a:rPr>
              <a:t> e Unifique buscam parceiros locais para o 5G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DE3B03E6-612E-4649-BDF9-37A9634C79DF}"/>
              </a:ext>
            </a:extLst>
          </p:cNvPr>
          <p:cNvSpPr/>
          <p:nvPr/>
        </p:nvSpPr>
        <p:spPr>
          <a:xfrm>
            <a:off x="4856135" y="1632222"/>
            <a:ext cx="2344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b="1" dirty="0">
                <a:latin typeface="Roboto"/>
              </a:rPr>
              <a:t>Desktop lança operação móvel em MVNO com a TIM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9B176E8-AEA7-4430-AD50-76DA0ECE1A6B}"/>
              </a:ext>
            </a:extLst>
          </p:cNvPr>
          <p:cNvSpPr/>
          <p:nvPr/>
        </p:nvSpPr>
        <p:spPr>
          <a:xfrm>
            <a:off x="4864384" y="1887726"/>
            <a:ext cx="3577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>
                <a:hlinkClick r:id="rId7"/>
              </a:rPr>
              <a:t>https://telesintese.com.br/desktop-lanca-operacao-movel-em-mvno-com-a-tim/</a:t>
            </a:r>
            <a:r>
              <a:rPr lang="es-ES_tradnl" sz="900" dirty="0"/>
              <a:t>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1A20B88-865F-461D-9540-3E9514C95B4F}"/>
              </a:ext>
            </a:extLst>
          </p:cNvPr>
          <p:cNvSpPr/>
          <p:nvPr/>
        </p:nvSpPr>
        <p:spPr>
          <a:xfrm>
            <a:off x="4962409" y="4588135"/>
            <a:ext cx="398337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>
                <a:hlinkClick r:id="rId8"/>
              </a:rPr>
              <a:t>https://www.convergenciadigital.com.br/Telecom/Associacao-NEO%3A-Ha-um-movimento-para-brecar-a-ida-dos-provedores-regionais-para-a-telefonia-movel-65954.html</a:t>
            </a:r>
            <a:r>
              <a:rPr lang="es-ES_tradnl" sz="900" dirty="0"/>
              <a:t> 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C47EF24-8874-48D0-B086-8739D0024174}"/>
              </a:ext>
            </a:extLst>
          </p:cNvPr>
          <p:cNvSpPr/>
          <p:nvPr/>
        </p:nvSpPr>
        <p:spPr>
          <a:xfrm>
            <a:off x="4947661" y="4184318"/>
            <a:ext cx="3983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b="1" dirty="0">
                <a:latin typeface="Roboto"/>
              </a:rPr>
              <a:t>Associação NEO: Há um movimento para brecar a ida dos provedores regionais para a telefonia móvel</a:t>
            </a:r>
          </a:p>
        </p:txBody>
      </p:sp>
    </p:spTree>
    <p:extLst>
      <p:ext uri="{BB962C8B-B14F-4D97-AF65-F5344CB8AC3E}">
        <p14:creationId xmlns:p14="http://schemas.microsoft.com/office/powerpoint/2010/main" val="543780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3C9A74D-9176-5B42-6B7A-5438764AECA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038424" y="248493"/>
            <a:ext cx="3429112" cy="318549"/>
          </a:xfrm>
        </p:spPr>
        <p:txBody>
          <a:bodyPr wrap="none" anchor="b">
            <a:spAutoFit/>
          </a:bodyPr>
          <a:lstStyle/>
          <a:p>
            <a:pPr algn="ctr"/>
            <a:r>
              <a:rPr lang="pt-BR" sz="1800" b="1">
                <a:solidFill>
                  <a:schemeClr val="bg1"/>
                </a:solidFill>
                <a:latin typeface="Barlow" panose="00000500000000000000" pitchFamily="2" charset="0"/>
                <a:ea typeface="+mn-ea"/>
                <a:cs typeface="+mn-cs"/>
              </a:rPr>
              <a:t>Projeto Luminárias Inteligentes 5G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52CE73D-EFFA-4DF7-AC9E-3453CADAE6A9}"/>
              </a:ext>
            </a:extLst>
          </p:cNvPr>
          <p:cNvSpPr/>
          <p:nvPr/>
        </p:nvSpPr>
        <p:spPr>
          <a:xfrm>
            <a:off x="1967265" y="787784"/>
            <a:ext cx="2843483" cy="3340402"/>
          </a:xfrm>
          <a:prstGeom prst="rect">
            <a:avLst/>
          </a:prstGeom>
          <a:ln w="3175">
            <a:solidFill>
              <a:srgbClr val="3465A4"/>
            </a:solidFill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r>
              <a:rPr lang="pt-BR" sz="1400" b="1" dirty="0">
                <a:latin typeface="Barlow" panose="00000500000000000000"/>
              </a:rPr>
              <a:t>ANATEL avalia uso de espectro pelos provedores</a:t>
            </a:r>
          </a:p>
          <a:p>
            <a:pPr marL="514350" lvl="1" indent="-171450">
              <a:lnSpc>
                <a:spcPct val="90000"/>
              </a:lnSpc>
              <a:spcBef>
                <a:spcPts val="375"/>
              </a:spcBef>
              <a:buFont typeface="Verdana" panose="020B0604030504040204" pitchFamily="34" charset="0"/>
              <a:buChar char="‒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r>
              <a:rPr lang="pt-BR" sz="1200" dirty="0">
                <a:latin typeface="Barlow" panose="00000500000000000000"/>
              </a:rPr>
              <a:t>Provedores já usam espectro secundário</a:t>
            </a:r>
          </a:p>
          <a:p>
            <a:pPr marL="514350" lvl="1" indent="-171450">
              <a:lnSpc>
                <a:spcPct val="90000"/>
              </a:lnSpc>
              <a:spcBef>
                <a:spcPts val="375"/>
              </a:spcBef>
              <a:buFont typeface="Verdana" panose="020B0604030504040204" pitchFamily="34" charset="0"/>
              <a:buChar char="‒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r>
              <a:rPr lang="pt-BR" sz="1200" dirty="0">
                <a:latin typeface="Barlow" panose="00000500000000000000"/>
              </a:rPr>
              <a:t>ABRINT apresenta proposta à consulta pública para atualização do PGMC, para fomentar a competição também aos mercados de telefonia móvel e secundário de espectro.</a:t>
            </a: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r>
              <a:rPr lang="pt-BR" sz="1400" b="1" dirty="0">
                <a:latin typeface="Barlow" panose="00000500000000000000"/>
              </a:rPr>
              <a:t>Exemplo de provedor com operação 5G fazendo uso de espectro secundário em áreas remotas</a:t>
            </a:r>
          </a:p>
          <a:p>
            <a:pPr marL="514350" lvl="1" indent="-171450">
              <a:lnSpc>
                <a:spcPct val="90000"/>
              </a:lnSpc>
              <a:spcBef>
                <a:spcPts val="375"/>
              </a:spcBef>
              <a:buFont typeface="Verdana" panose="020B0604030504040204" pitchFamily="34" charset="0"/>
              <a:buChar char="‒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r>
              <a:rPr lang="pt-BR" sz="1200" dirty="0" err="1">
                <a:latin typeface="Barlow" panose="00000500000000000000"/>
              </a:rPr>
              <a:t>Velosonet</a:t>
            </a:r>
            <a:r>
              <a:rPr lang="pt-BR" sz="1200" dirty="0">
                <a:latin typeface="Barlow" panose="00000500000000000000"/>
              </a:rPr>
              <a:t>, em cidades do Amazonas – Região Norte (atualmente 37 comunidades)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6456F40-BDC3-4DF7-9087-2D1FFD5EA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842" y="328047"/>
            <a:ext cx="3653903" cy="604477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B5BD0544-C3AF-4442-821E-491A2E6FEEA3}"/>
              </a:ext>
            </a:extLst>
          </p:cNvPr>
          <p:cNvSpPr/>
          <p:nvPr/>
        </p:nvSpPr>
        <p:spPr>
          <a:xfrm>
            <a:off x="4952967" y="1018966"/>
            <a:ext cx="3298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>
                <a:hlinkClick r:id="rId3"/>
              </a:rPr>
              <a:t>https://www.pontoisp.com.br/conheca-a-proposta-da-abrint-para-o-novo-pgmc/</a:t>
            </a:r>
            <a:r>
              <a:rPr lang="es-ES_tradnl" sz="900" dirty="0"/>
              <a:t> 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994392C0-51EA-47DE-A6AD-C7412C8E2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5" y="1462873"/>
            <a:ext cx="1555747" cy="172705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BB7E4A35-C9C9-4582-84C3-6E9092B3F1BB}"/>
              </a:ext>
            </a:extLst>
          </p:cNvPr>
          <p:cNvSpPr/>
          <p:nvPr/>
        </p:nvSpPr>
        <p:spPr>
          <a:xfrm>
            <a:off x="4918787" y="3216823"/>
            <a:ext cx="158576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>
                <a:hlinkClick r:id="rId5"/>
              </a:rPr>
              <a:t>https://www.youtube.com/watch?v=DrVHObH0Nmw</a:t>
            </a:r>
            <a:endParaRPr lang="es-ES_tradnl" sz="900" dirty="0"/>
          </a:p>
          <a:p>
            <a:endParaRPr lang="es-ES_tradnl" sz="900" dirty="0"/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A5D375F5-F14A-4ABA-A04E-62217C7E016F}"/>
              </a:ext>
            </a:extLst>
          </p:cNvPr>
          <p:cNvSpPr txBox="1">
            <a:spLocks noChangeArrowheads="1"/>
          </p:cNvSpPr>
          <p:nvPr/>
        </p:nvSpPr>
        <p:spPr>
          <a:xfrm>
            <a:off x="2004070" y="281816"/>
            <a:ext cx="2567930" cy="5228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pt-BR" altLang="pt-BR" sz="2000" b="1">
                <a:solidFill>
                  <a:srgbClr val="001EFF"/>
                </a:solidFill>
                <a:latin typeface="Barlow" pitchFamily="2" charset="77"/>
              </a:rPr>
              <a:t>5G e os ISPs</a:t>
            </a:r>
            <a:endParaRPr lang="pt-BR" altLang="pt-BR" sz="2000" b="1" dirty="0">
              <a:solidFill>
                <a:srgbClr val="001EFF"/>
              </a:solidFill>
              <a:latin typeface="Barlow" pitchFamily="2" charset="77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9038F19D-31D0-4E10-9221-86A9221B9F08}"/>
              </a:ext>
            </a:extLst>
          </p:cNvPr>
          <p:cNvSpPr/>
          <p:nvPr/>
        </p:nvSpPr>
        <p:spPr>
          <a:xfrm>
            <a:off x="2068081" y="4531717"/>
            <a:ext cx="3094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>
                <a:hlinkClick r:id="rId6"/>
              </a:rPr>
              <a:t>https://teletime.com.br/27/11/2023/para-viabilizar-projeto-movel-com-huawei-veloso-net-utiliza-espectro-secundario/</a:t>
            </a:r>
            <a:endParaRPr lang="es-ES_tradnl" sz="900" dirty="0"/>
          </a:p>
          <a:p>
            <a:endParaRPr lang="pt-BR" sz="900" dirty="0"/>
          </a:p>
          <a:p>
            <a:r>
              <a:rPr lang="es-ES_tradnl" sz="900" dirty="0">
                <a:hlinkClick r:id="rId7"/>
              </a:rPr>
              <a:t>https://www.youtube.com/watch?v=xJFfogc24io</a:t>
            </a:r>
            <a:r>
              <a:rPr lang="es-ES_tradnl" sz="900" dirty="0"/>
              <a:t> 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76BB3D8C-2665-4E6D-A661-2A0AA8F471CD}"/>
              </a:ext>
            </a:extLst>
          </p:cNvPr>
          <p:cNvSpPr/>
          <p:nvPr/>
        </p:nvSpPr>
        <p:spPr>
          <a:xfrm>
            <a:off x="2029982" y="4199909"/>
            <a:ext cx="294473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>
                <a:solidFill>
                  <a:srgbClr val="333333"/>
                </a:solidFill>
                <a:latin typeface="Noticia Text"/>
              </a:rPr>
              <a:t>Para viabilizar projeto móvel com </a:t>
            </a:r>
            <a:r>
              <a:rPr lang="pt-BR" sz="1000" b="1" dirty="0" err="1">
                <a:solidFill>
                  <a:srgbClr val="333333"/>
                </a:solidFill>
                <a:latin typeface="Noticia Text"/>
              </a:rPr>
              <a:t>Huawei</a:t>
            </a:r>
            <a:r>
              <a:rPr lang="pt-BR" sz="1000" b="1" dirty="0">
                <a:solidFill>
                  <a:srgbClr val="333333"/>
                </a:solidFill>
                <a:latin typeface="Noticia Text"/>
              </a:rPr>
              <a:t>, Veloso.NET utiliza espectro secundário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093CD32F-5A39-4070-8DDE-D9784F65C439}"/>
              </a:ext>
            </a:extLst>
          </p:cNvPr>
          <p:cNvSpPr/>
          <p:nvPr/>
        </p:nvSpPr>
        <p:spPr>
          <a:xfrm>
            <a:off x="5000625" y="4570914"/>
            <a:ext cx="40667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>
                <a:hlinkClick r:id="rId8"/>
              </a:rPr>
              <a:t>https://www.convergenciadigital.com.br/Telecom/Anatel%3A-Espectro-secundario-e-estrategia-para-antecipar-5G-ate-2026-64058.html?UserActiveTemplate=mobile#google_vignette</a:t>
            </a:r>
            <a:endParaRPr lang="es-ES_tradnl" sz="900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BE868CE4-3E60-415B-8958-3A48EF2C5D89}"/>
              </a:ext>
            </a:extLst>
          </p:cNvPr>
          <p:cNvSpPr/>
          <p:nvPr/>
        </p:nvSpPr>
        <p:spPr>
          <a:xfrm>
            <a:off x="5000626" y="4208180"/>
            <a:ext cx="36398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>
                <a:solidFill>
                  <a:srgbClr val="333333"/>
                </a:solidFill>
                <a:latin typeface="Noticia Text"/>
              </a:rPr>
              <a:t>Anatel: Espectro secundário é estratégia para antecipar 5G até 2026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32C23B9E-4E86-48BA-A899-494538F77BED}"/>
              </a:ext>
            </a:extLst>
          </p:cNvPr>
          <p:cNvSpPr/>
          <p:nvPr/>
        </p:nvSpPr>
        <p:spPr>
          <a:xfrm>
            <a:off x="5000626" y="3612491"/>
            <a:ext cx="3639820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25" b="1" dirty="0">
                <a:latin typeface="Roboto"/>
              </a:rPr>
              <a:t>Diversificar banda larga e MVNO: as estratégias da </a:t>
            </a:r>
            <a:r>
              <a:rPr lang="pt-BR" sz="825" b="1" dirty="0" err="1">
                <a:latin typeface="Roboto"/>
              </a:rPr>
              <a:t>Ligga</a:t>
            </a:r>
            <a:r>
              <a:rPr lang="pt-BR" sz="825" b="1" dirty="0">
                <a:latin typeface="Roboto"/>
              </a:rPr>
              <a:t> para 2024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FD736E03-58C1-4DF5-B9F9-9D875783293A}"/>
              </a:ext>
            </a:extLst>
          </p:cNvPr>
          <p:cNvSpPr/>
          <p:nvPr/>
        </p:nvSpPr>
        <p:spPr>
          <a:xfrm>
            <a:off x="5000625" y="3808698"/>
            <a:ext cx="344994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>
                <a:hlinkClick r:id="rId9"/>
              </a:rPr>
              <a:t>https://teletime.com.br/13/03/2024/diversificar-banda-larga-e-mvno-as-estrategias-da-ligga-para-2024/</a:t>
            </a:r>
            <a:endParaRPr lang="es-ES_tradnl" sz="900" dirty="0"/>
          </a:p>
          <a:p>
            <a:endParaRPr lang="es-ES_tradnl" sz="9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701917D-7233-433E-A3B6-A78B292EC2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1398" y="1281649"/>
            <a:ext cx="1404178" cy="204182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9E707DF-7454-41EB-80CD-1DE7CB3C7B28}"/>
              </a:ext>
            </a:extLst>
          </p:cNvPr>
          <p:cNvSpPr/>
          <p:nvPr/>
        </p:nvSpPr>
        <p:spPr>
          <a:xfrm>
            <a:off x="6787892" y="3280733"/>
            <a:ext cx="21750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>
                <a:hlinkClick r:id="rId11"/>
              </a:rPr>
              <a:t>https://www.youtube.com/watch?v=Dlrkv5WCT0w</a:t>
            </a:r>
            <a:endParaRPr lang="es-ES_tradnl" sz="900" dirty="0"/>
          </a:p>
        </p:txBody>
      </p:sp>
    </p:spTree>
    <p:extLst>
      <p:ext uri="{BB962C8B-B14F-4D97-AF65-F5344CB8AC3E}">
        <p14:creationId xmlns:p14="http://schemas.microsoft.com/office/powerpoint/2010/main" val="1468825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3C9A74D-9176-5B42-6B7A-5438764AECA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038424" y="248493"/>
            <a:ext cx="3429112" cy="318549"/>
          </a:xfrm>
        </p:spPr>
        <p:txBody>
          <a:bodyPr wrap="none" anchor="b">
            <a:spAutoFit/>
          </a:bodyPr>
          <a:lstStyle/>
          <a:p>
            <a:pPr algn="ctr"/>
            <a:r>
              <a:rPr lang="pt-BR" sz="1800" b="1">
                <a:solidFill>
                  <a:schemeClr val="bg1"/>
                </a:solidFill>
                <a:latin typeface="Barlow" panose="00000500000000000000" pitchFamily="2" charset="0"/>
                <a:ea typeface="+mn-ea"/>
                <a:cs typeface="+mn-cs"/>
              </a:rPr>
              <a:t>Projeto Luminárias Inteligentes 5G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38C7B8B-FB70-4FAB-AF14-9C7E5922900D}"/>
              </a:ext>
            </a:extLst>
          </p:cNvPr>
          <p:cNvSpPr/>
          <p:nvPr/>
        </p:nvSpPr>
        <p:spPr>
          <a:xfrm>
            <a:off x="2139763" y="787732"/>
            <a:ext cx="3133476" cy="2113399"/>
          </a:xfrm>
          <a:prstGeom prst="rect">
            <a:avLst/>
          </a:prstGeom>
          <a:ln w="3175">
            <a:solidFill>
              <a:srgbClr val="3465A4"/>
            </a:solidFill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r>
              <a:rPr lang="pt-BR" sz="1400" b="1" dirty="0">
                <a:latin typeface="Barlow" panose="00000500000000000000"/>
              </a:rPr>
              <a:t>Estudo, planejamento, acompanhamento e implantação </a:t>
            </a:r>
          </a:p>
          <a:p>
            <a:pPr marL="514350" lvl="1" indent="-171450">
              <a:lnSpc>
                <a:spcPct val="90000"/>
              </a:lnSpc>
              <a:spcBef>
                <a:spcPts val="375"/>
              </a:spcBef>
              <a:buFont typeface="Verdana" panose="020B0604030504040204" pitchFamily="34" charset="0"/>
              <a:buChar char="‒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r>
              <a:rPr lang="pt-BR" sz="1200" dirty="0">
                <a:latin typeface="Barlow" panose="00000500000000000000"/>
              </a:rPr>
              <a:t>Antenas 5G integradas às luminárias inteligentes</a:t>
            </a:r>
          </a:p>
          <a:p>
            <a:pPr marL="514350" lvl="1" indent="-171450">
              <a:lnSpc>
                <a:spcPct val="90000"/>
              </a:lnSpc>
              <a:spcBef>
                <a:spcPts val="375"/>
              </a:spcBef>
              <a:buFont typeface="Verdana" panose="020B0604030504040204" pitchFamily="34" charset="0"/>
              <a:buChar char="‒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r>
              <a:rPr lang="pt-BR" sz="1200" dirty="0">
                <a:latin typeface="Barlow" panose="00000500000000000000"/>
              </a:rPr>
              <a:t>Município de Campo Formoso/BA,</a:t>
            </a:r>
          </a:p>
          <a:p>
            <a:pPr marL="514350" lvl="1" indent="-171450">
              <a:lnSpc>
                <a:spcPct val="90000"/>
              </a:lnSpc>
              <a:spcBef>
                <a:spcPts val="375"/>
              </a:spcBef>
              <a:buFont typeface="Verdana" panose="020B0604030504040204" pitchFamily="34" charset="0"/>
              <a:buChar char="‒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r>
              <a:rPr lang="pt-BR" sz="1200" dirty="0">
                <a:latin typeface="Barlow" panose="00000500000000000000"/>
              </a:rPr>
              <a:t>Estruturação de um modelo de negócio para sua sustentabilidade.</a:t>
            </a:r>
            <a:endParaRPr lang="pt-BR" dirty="0">
              <a:latin typeface="Barlow" panose="00000500000000000000"/>
            </a:endParaRP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r>
              <a:rPr lang="pt-BR" sz="1400" b="1" dirty="0">
                <a:latin typeface="Barlow" panose="00000500000000000000"/>
              </a:rPr>
              <a:t>Prazo: 24 meses</a:t>
            </a: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r>
              <a:rPr lang="pt-BR" sz="1400" b="1" dirty="0">
                <a:latin typeface="Barlow" panose="00000500000000000000"/>
              </a:rPr>
              <a:t>Edital publicado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08FEA9D-35C1-49D0-962C-81E7D1122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617" y="587793"/>
            <a:ext cx="3435168" cy="3307175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546D7DF4-FD01-4706-BB66-333C555C4D7A}"/>
              </a:ext>
            </a:extLst>
          </p:cNvPr>
          <p:cNvSpPr/>
          <p:nvPr/>
        </p:nvSpPr>
        <p:spPr>
          <a:xfrm>
            <a:off x="6969807" y="4009778"/>
            <a:ext cx="2019978" cy="1142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900" b="1" dirty="0">
                <a:latin typeface="Barlow Medium" pitchFamily="2" charset="77"/>
              </a:rPr>
              <a:t>Campo Formoso/BA.</a:t>
            </a:r>
          </a:p>
          <a:p>
            <a:pPr algn="just"/>
            <a:r>
              <a:rPr lang="pt-BR" sz="525" dirty="0">
                <a:latin typeface="Barlow Medium" pitchFamily="2" charset="77"/>
              </a:rPr>
              <a:t>	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pt-BR" sz="900" dirty="0">
                <a:latin typeface="Barlow Medium" pitchFamily="2" charset="77"/>
              </a:rPr>
              <a:t>População: 71.754 hab.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pt-BR" sz="900" dirty="0">
                <a:latin typeface="Barlow Medium" pitchFamily="2" charset="77"/>
              </a:rPr>
              <a:t>IDH: 0,613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pt-BR" sz="900" dirty="0">
                <a:latin typeface="Barlow Medium" pitchFamily="2" charset="77"/>
              </a:rPr>
              <a:t>PIB per capita: R$ 18.42,89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pt-BR" sz="900" dirty="0">
                <a:latin typeface="Barlow Medium" pitchFamily="2" charset="77"/>
              </a:rPr>
              <a:t>Distância a Salvador: 401 km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pt-BR" sz="900" dirty="0">
                <a:latin typeface="Barlow Medium" pitchFamily="2" charset="77"/>
              </a:rPr>
              <a:t>Municípios Limítrofes: Senhor do Bomfim/BA e Juazeiro/BA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88DF3B4-1066-4A90-9420-01E816253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485" y="3936469"/>
            <a:ext cx="1401742" cy="112407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181A6A0D-918C-413A-98B7-BC4025A9C19B}"/>
              </a:ext>
            </a:extLst>
          </p:cNvPr>
          <p:cNvSpPr txBox="1">
            <a:spLocks noChangeArrowheads="1"/>
          </p:cNvSpPr>
          <p:nvPr/>
        </p:nvSpPr>
        <p:spPr>
          <a:xfrm>
            <a:off x="2139763" y="269244"/>
            <a:ext cx="4350241" cy="2770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67" b="1" i="0">
                <a:solidFill>
                  <a:srgbClr val="001EFF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r>
              <a:rPr lang="pt-BR" altLang="pt-BR" sz="2000" dirty="0"/>
              <a:t>Projeto Luminárias Inteligentes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E5DC7F3-B9FE-434C-B522-87D21E2102DA}"/>
              </a:ext>
            </a:extLst>
          </p:cNvPr>
          <p:cNvSpPr/>
          <p:nvPr/>
        </p:nvSpPr>
        <p:spPr>
          <a:xfrm>
            <a:off x="1945566" y="4135263"/>
            <a:ext cx="332767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>
                <a:hlinkClick r:id="rId4"/>
              </a:rPr>
              <a:t>https://sis-publique.convergenciadigital.com.br/Internet-Movel/RNP-busca-parceiros-para-5G-em-luminarias-publicas-65780.html</a:t>
            </a:r>
            <a:r>
              <a:rPr lang="es-ES_tradnl" sz="900" dirty="0"/>
              <a:t>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1D389A3-9507-4150-83E8-972CD4DF5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2646" y="3239508"/>
            <a:ext cx="3133476" cy="67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73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3C9A74D-9176-5B42-6B7A-5438764AECA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038424" y="248493"/>
            <a:ext cx="3429112" cy="318549"/>
          </a:xfrm>
        </p:spPr>
        <p:txBody>
          <a:bodyPr wrap="none" anchor="b">
            <a:spAutoFit/>
          </a:bodyPr>
          <a:lstStyle/>
          <a:p>
            <a:pPr algn="ctr"/>
            <a:r>
              <a:rPr lang="pt-BR" sz="1800" b="1">
                <a:solidFill>
                  <a:schemeClr val="bg1"/>
                </a:solidFill>
                <a:latin typeface="Barlow" panose="00000500000000000000" pitchFamily="2" charset="0"/>
                <a:ea typeface="+mn-ea"/>
                <a:cs typeface="+mn-cs"/>
              </a:rPr>
              <a:t>Projeto Luminárias Inteligentes 5G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81A6A0D-918C-413A-98B7-BC4025A9C19B}"/>
              </a:ext>
            </a:extLst>
          </p:cNvPr>
          <p:cNvSpPr txBox="1">
            <a:spLocks noChangeArrowheads="1"/>
          </p:cNvSpPr>
          <p:nvPr/>
        </p:nvSpPr>
        <p:spPr>
          <a:xfrm>
            <a:off x="2117295" y="319322"/>
            <a:ext cx="4350241" cy="2770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67" b="1" i="0">
                <a:solidFill>
                  <a:srgbClr val="001EFF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r>
              <a:rPr lang="pt-BR" altLang="pt-BR" sz="2000" dirty="0"/>
              <a:t>Projeto Luminárias Inteligentes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52CE73D-EFFA-4DF7-AC9E-3453CADAE6A9}"/>
              </a:ext>
            </a:extLst>
          </p:cNvPr>
          <p:cNvSpPr/>
          <p:nvPr/>
        </p:nvSpPr>
        <p:spPr>
          <a:xfrm>
            <a:off x="1987370" y="984981"/>
            <a:ext cx="2765610" cy="2533001"/>
          </a:xfrm>
          <a:prstGeom prst="rect">
            <a:avLst/>
          </a:prstGeom>
          <a:ln w="3175">
            <a:solidFill>
              <a:srgbClr val="3465A4"/>
            </a:solidFill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</a:pPr>
            <a:r>
              <a:rPr lang="pt-BR" sz="1400" b="1" dirty="0">
                <a:latin typeface="Barlow" panose="00000500000000000000"/>
              </a:rPr>
              <a:t>Conceito de Street </a:t>
            </a:r>
            <a:r>
              <a:rPr lang="pt-BR" sz="1400" b="1" dirty="0" err="1">
                <a:latin typeface="Barlow" panose="00000500000000000000"/>
              </a:rPr>
              <a:t>Level</a:t>
            </a:r>
            <a:r>
              <a:rPr lang="pt-BR" sz="1400" b="1" dirty="0">
                <a:latin typeface="Barlow" panose="00000500000000000000"/>
              </a:rPr>
              <a:t> </a:t>
            </a:r>
            <a:r>
              <a:rPr lang="pt-BR" sz="1400" b="1" dirty="0" err="1">
                <a:latin typeface="Barlow" panose="00000500000000000000"/>
              </a:rPr>
              <a:t>Solutions</a:t>
            </a:r>
            <a:r>
              <a:rPr lang="pt-BR" sz="1400" b="1" dirty="0">
                <a:latin typeface="Barlow" panose="00000500000000000000"/>
              </a:rPr>
              <a:t> (SLS)</a:t>
            </a:r>
          </a:p>
          <a:p>
            <a:pPr marL="514350" lvl="1" indent="-171450">
              <a:lnSpc>
                <a:spcPct val="90000"/>
              </a:lnSpc>
              <a:spcBef>
                <a:spcPts val="375"/>
              </a:spcBef>
              <a:buFont typeface="Verdana" panose="020B0604030504040204" pitchFamily="34" charset="0"/>
              <a:buChar char="‒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</a:pPr>
            <a:r>
              <a:rPr lang="pt-BR" sz="1200" dirty="0">
                <a:latin typeface="Barlow" panose="00000500000000000000"/>
              </a:rPr>
              <a:t>Infraestrutura de telecomunicações para 4G e 5G, integrados ao mobiliário urbano</a:t>
            </a:r>
          </a:p>
          <a:p>
            <a:pPr marL="514350" lvl="1" indent="-171450">
              <a:lnSpc>
                <a:spcPct val="90000"/>
              </a:lnSpc>
              <a:spcBef>
                <a:spcPts val="375"/>
              </a:spcBef>
              <a:buFont typeface="Verdana" panose="020B0604030504040204" pitchFamily="34" charset="0"/>
              <a:buChar char="‒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</a:pPr>
            <a:r>
              <a:rPr lang="pt-BR" sz="1200" dirty="0">
                <a:latin typeface="Barlow" panose="00000500000000000000"/>
              </a:rPr>
              <a:t>Objetivo principal é expandir a cobertura, melhorar a qualidade e eficiência da rede móvel para os usuários.</a:t>
            </a: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</a:pPr>
            <a:r>
              <a:rPr lang="pt-BR" sz="1400" b="1" dirty="0">
                <a:latin typeface="Barlow" panose="00000500000000000000"/>
              </a:rPr>
              <a:t>Infraestrutura deve interessar a:</a:t>
            </a:r>
          </a:p>
          <a:p>
            <a:pPr marL="514350" lvl="1" indent="-171450">
              <a:lnSpc>
                <a:spcPct val="90000"/>
              </a:lnSpc>
              <a:spcBef>
                <a:spcPts val="375"/>
              </a:spcBef>
              <a:buFont typeface="Verdana" panose="020B0604030504040204" pitchFamily="34" charset="0"/>
              <a:buChar char="‒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</a:pPr>
            <a:r>
              <a:rPr lang="pt-BR" sz="1200" dirty="0" err="1">
                <a:latin typeface="Barlow" panose="00000500000000000000"/>
              </a:rPr>
              <a:t>MNOs</a:t>
            </a:r>
            <a:endParaRPr lang="pt-BR" sz="1200" dirty="0">
              <a:latin typeface="Barlow" panose="00000500000000000000"/>
            </a:endParaRPr>
          </a:p>
          <a:p>
            <a:pPr marL="514350" lvl="1" indent="-171450">
              <a:lnSpc>
                <a:spcPct val="90000"/>
              </a:lnSpc>
              <a:spcBef>
                <a:spcPts val="375"/>
              </a:spcBef>
              <a:buFont typeface="Verdana" panose="020B0604030504040204" pitchFamily="34" charset="0"/>
              <a:buChar char="‒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</a:pPr>
            <a:r>
              <a:rPr lang="pt-BR" sz="1200" dirty="0">
                <a:latin typeface="Barlow" panose="00000500000000000000"/>
              </a:rPr>
              <a:t>Torreiras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15D3612-6EC9-43E4-9D8B-C12065772B2D}"/>
              </a:ext>
            </a:extLst>
          </p:cNvPr>
          <p:cNvSpPr/>
          <p:nvPr/>
        </p:nvSpPr>
        <p:spPr>
          <a:xfrm>
            <a:off x="5135584" y="3484559"/>
            <a:ext cx="3859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>
                <a:hlinkClick r:id="rId2"/>
              </a:rPr>
              <a:t>https://www.convergenciadigital.com.br/Internet-Movel/QMC-Telecom-vai-ter-4G-e-5G-em-mais-de-180-mil-postes-em-Belo-Horizonte-65136.html</a:t>
            </a:r>
            <a:r>
              <a:rPr lang="es-ES_tradnl" sz="900" dirty="0"/>
              <a:t>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DBB9CEF-C161-4B08-98CE-10EF0C60C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051" y="2591094"/>
            <a:ext cx="4000499" cy="740081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083517E7-CDE7-4485-84C4-400952BB1063}"/>
              </a:ext>
            </a:extLst>
          </p:cNvPr>
          <p:cNvSpPr/>
          <p:nvPr/>
        </p:nvSpPr>
        <p:spPr>
          <a:xfrm>
            <a:off x="5135584" y="1892326"/>
            <a:ext cx="385948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hlinkClick r:id="rId4"/>
              </a:rPr>
              <a:t>https://www.brametal.com.br/voce-ja-ouviu-falar-sobre-street-level-solutions-sls-e-como-isso-impacta-no-seu-dia-a-dia/</a:t>
            </a:r>
            <a:endParaRPr lang="pt-BR" sz="900" dirty="0"/>
          </a:p>
          <a:p>
            <a:endParaRPr lang="pt-BR" sz="900" dirty="0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C92FC574-7828-4EB4-893D-41B17D8A9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051" y="1096093"/>
            <a:ext cx="3982940" cy="74008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B68286A-DE2A-4C92-B0DA-A48048C45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8" y="3913421"/>
            <a:ext cx="1112160" cy="103187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CBF48ED-BCE5-485E-82EE-9BB057A95B0E}"/>
              </a:ext>
            </a:extLst>
          </p:cNvPr>
          <p:cNvSpPr/>
          <p:nvPr/>
        </p:nvSpPr>
        <p:spPr>
          <a:xfrm>
            <a:off x="4285188" y="427183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900" dirty="0">
                <a:hlinkClick r:id="rId7"/>
              </a:rPr>
              <a:t>https://www.mobiletime.com.br/noticias/10/04/2024/rnp-prepara-teste-de-luminaria-conectada-neutra-na-bahia/</a:t>
            </a:r>
            <a:r>
              <a:rPr lang="es-ES_tradnl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0553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E1B5D43-2D31-BB5B-8844-186CED838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2656" y="2008064"/>
            <a:ext cx="3013365" cy="334737"/>
          </a:xfrm>
        </p:spPr>
        <p:txBody>
          <a:bodyPr/>
          <a:lstStyle/>
          <a:p>
            <a:r>
              <a:rPr lang="pt-BR" dirty="0"/>
              <a:t>OBRIGADO (A)!</a:t>
            </a: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AADC3C6A-1F75-A005-C9D4-BD96DBDCD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2655" y="2579565"/>
            <a:ext cx="3013364" cy="334737"/>
          </a:xfrm>
        </p:spPr>
        <p:txBody>
          <a:bodyPr/>
          <a:lstStyle/>
          <a:p>
            <a:r>
              <a:rPr lang="pt-BR" dirty="0">
                <a:hlinkClick r:id="rId3"/>
              </a:rPr>
              <a:t>eduardo.grizendi@rnp.br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3675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90E05F8-C945-4B28-9C49-9C9F83F4D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551" y="1448424"/>
            <a:ext cx="7117375" cy="1971432"/>
          </a:xfrm>
          <a:prstGeom prst="rect">
            <a:avLst/>
          </a:prstGeom>
        </p:spPr>
      </p:pic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EEF136FA-7873-4513-879A-1F2FA4FF9353}"/>
              </a:ext>
            </a:extLst>
          </p:cNvPr>
          <p:cNvSpPr txBox="1">
            <a:spLocks/>
          </p:cNvSpPr>
          <p:nvPr/>
        </p:nvSpPr>
        <p:spPr>
          <a:xfrm>
            <a:off x="498147" y="1007995"/>
            <a:ext cx="8412956" cy="255985"/>
          </a:xfrm>
        </p:spPr>
        <p:txBody>
          <a:bodyPr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0" i="0">
                <a:solidFill>
                  <a:srgbClr val="001EFF"/>
                </a:solidFill>
                <a:latin typeface="Barlow" pitchFamily="2" charset="77"/>
              </a:defRPr>
            </a:lvl1pPr>
            <a:lvl2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38C5046-B6F9-4E17-8554-0F6D224B6435}"/>
              </a:ext>
            </a:extLst>
          </p:cNvPr>
          <p:cNvSpPr/>
          <p:nvPr/>
        </p:nvSpPr>
        <p:spPr>
          <a:xfrm>
            <a:off x="1982448" y="282979"/>
            <a:ext cx="4698391" cy="369332"/>
          </a:xfrm>
          <a:prstGeom prst="rect">
            <a:avLst/>
          </a:prstGeom>
        </p:spPr>
        <p:txBody>
          <a:bodyPr/>
          <a:lstStyle/>
          <a:p>
            <a:pPr defTabSz="914378">
              <a:lnSpc>
                <a:spcPct val="90000"/>
              </a:lnSpc>
              <a:spcBef>
                <a:spcPct val="0"/>
              </a:spcBef>
            </a:pPr>
            <a:r>
              <a:rPr lang="pt-BR" sz="2000" b="1" dirty="0">
                <a:solidFill>
                  <a:srgbClr val="001EFF"/>
                </a:solidFill>
                <a:latin typeface="Barlow" pitchFamily="2" charset="77"/>
                <a:ea typeface="+mj-ea"/>
                <a:cs typeface="+mj-cs"/>
              </a:rPr>
              <a:t>Programa Conecta e Capacita do MCTI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866AAB2-76C3-4A74-9569-6E13CECF7521}"/>
              </a:ext>
            </a:extLst>
          </p:cNvPr>
          <p:cNvSpPr txBox="1"/>
          <p:nvPr/>
        </p:nvSpPr>
        <p:spPr>
          <a:xfrm>
            <a:off x="1976418" y="3469406"/>
            <a:ext cx="3602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Infovias</a:t>
            </a:r>
            <a:r>
              <a:rPr lang="pt-BR" dirty="0"/>
              <a:t>: conectividade com equidade, abrangência e escalável</a:t>
            </a:r>
          </a:p>
          <a:p>
            <a:r>
              <a:rPr lang="pt-BR" b="1" dirty="0" err="1"/>
              <a:t>SoC</a:t>
            </a:r>
            <a:r>
              <a:rPr lang="pt-BR" dirty="0"/>
              <a:t>: Nacional e Regionais</a:t>
            </a:r>
            <a:endParaRPr lang="es-ES_tradnl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7EFB890-4535-44CF-B458-BF1AE5BF666E}"/>
              </a:ext>
            </a:extLst>
          </p:cNvPr>
          <p:cNvSpPr txBox="1"/>
          <p:nvPr/>
        </p:nvSpPr>
        <p:spPr>
          <a:xfrm>
            <a:off x="5578828" y="3604300"/>
            <a:ext cx="438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= 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02AA8A5-720D-476E-BE25-2720B9B0C4F4}"/>
              </a:ext>
            </a:extLst>
          </p:cNvPr>
          <p:cNvSpPr txBox="1"/>
          <p:nvPr/>
        </p:nvSpPr>
        <p:spPr>
          <a:xfrm>
            <a:off x="6017272" y="3478690"/>
            <a:ext cx="3001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Plataforma digital </a:t>
            </a:r>
            <a:r>
              <a:rPr lang="pt-BR" dirty="0"/>
              <a:t>com </a:t>
            </a:r>
            <a:r>
              <a:rPr lang="pt-BR" b="1" dirty="0"/>
              <a:t>segurança cibernética </a:t>
            </a:r>
            <a:r>
              <a:rPr lang="pt-BR" dirty="0"/>
              <a:t>embutida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29882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Conteúdo 3">
            <a:extLst>
              <a:ext uri="{FF2B5EF4-FFF2-40B4-BE49-F238E27FC236}">
                <a16:creationId xmlns:a16="http://schemas.microsoft.com/office/drawing/2014/main" id="{580F161B-13BD-47BE-828A-A20C1C678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28" y="1147764"/>
            <a:ext cx="4461272" cy="43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pt-BR" altLang="pt-BR" sz="1800" b="1">
              <a:solidFill>
                <a:srgbClr val="000000"/>
              </a:solidFill>
            </a:endParaRPr>
          </a:p>
        </p:txBody>
      </p:sp>
      <p:pic>
        <p:nvPicPr>
          <p:cNvPr id="34819" name="Picture 4">
            <a:extLst>
              <a:ext uri="{FF2B5EF4-FFF2-40B4-BE49-F238E27FC236}">
                <a16:creationId xmlns:a16="http://schemas.microsoft.com/office/drawing/2014/main" id="{2A682FAB-D7BE-4C6B-9EF9-8390EB9B9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05" y="714602"/>
            <a:ext cx="2108852" cy="95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0">
            <a:extLst>
              <a:ext uri="{FF2B5EF4-FFF2-40B4-BE49-F238E27FC236}">
                <a16:creationId xmlns:a16="http://schemas.microsoft.com/office/drawing/2014/main" id="{E43BC138-C1BA-4029-92B1-59B956F35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211" y="3846836"/>
            <a:ext cx="1730927" cy="10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4">
            <a:extLst>
              <a:ext uri="{FF2B5EF4-FFF2-40B4-BE49-F238E27FC236}">
                <a16:creationId xmlns:a16="http://schemas.microsoft.com/office/drawing/2014/main" id="{48F67F4E-E0DE-4249-8D17-D9CF1C67F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396" y="3556161"/>
            <a:ext cx="1482406" cy="136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tângulo 15">
            <a:extLst>
              <a:ext uri="{FF2B5EF4-FFF2-40B4-BE49-F238E27FC236}">
                <a16:creationId xmlns:a16="http://schemas.microsoft.com/office/drawing/2014/main" id="{1EDCD7B7-F1E8-4C85-A3FD-3023066A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4945" y="1637455"/>
            <a:ext cx="5212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750" b="1" err="1">
                <a:solidFill>
                  <a:srgbClr val="000000"/>
                </a:solidFill>
              </a:rPr>
              <a:t>RePEPE</a:t>
            </a:r>
            <a:r>
              <a:rPr lang="pt-BR" altLang="pt-BR" sz="1350" b="1"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34823" name="Retângulo 16">
            <a:extLst>
              <a:ext uri="{FF2B5EF4-FFF2-40B4-BE49-F238E27FC236}">
                <a16:creationId xmlns:a16="http://schemas.microsoft.com/office/drawing/2014/main" id="{B23884E7-1F2E-420F-A8B2-2ED0C5058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896" y="4914901"/>
            <a:ext cx="59663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750" b="1">
                <a:solidFill>
                  <a:srgbClr val="000000"/>
                </a:solidFill>
              </a:rPr>
              <a:t>Infovia TO</a:t>
            </a:r>
          </a:p>
        </p:txBody>
      </p:sp>
      <p:sp>
        <p:nvSpPr>
          <p:cNvPr id="34824" name="Retângulo 17">
            <a:extLst>
              <a:ext uri="{FF2B5EF4-FFF2-40B4-BE49-F238E27FC236}">
                <a16:creationId xmlns:a16="http://schemas.microsoft.com/office/drawing/2014/main" id="{46EFDDA7-C495-424E-8998-216D4EB0D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717" y="4958954"/>
            <a:ext cx="61427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750" b="1">
                <a:solidFill>
                  <a:srgbClr val="000000"/>
                </a:solidFill>
              </a:rPr>
              <a:t>Infovia MT</a:t>
            </a:r>
          </a:p>
        </p:txBody>
      </p:sp>
      <p:sp>
        <p:nvSpPr>
          <p:cNvPr id="34825" name="Retângulo 18">
            <a:extLst>
              <a:ext uri="{FF2B5EF4-FFF2-40B4-BE49-F238E27FC236}">
                <a16:creationId xmlns:a16="http://schemas.microsoft.com/office/drawing/2014/main" id="{AC20EEB0-EE92-4615-9F66-888BB4170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3200" y="4958954"/>
            <a:ext cx="57900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750" b="1">
                <a:solidFill>
                  <a:srgbClr val="000000"/>
                </a:solidFill>
              </a:rPr>
              <a:t>Infovia SC</a:t>
            </a:r>
            <a:endParaRPr lang="pt-BR" altLang="pt-BR" sz="750">
              <a:solidFill>
                <a:srgbClr val="000000"/>
              </a:solidFill>
            </a:endParaRPr>
          </a:p>
        </p:txBody>
      </p:sp>
      <p:pic>
        <p:nvPicPr>
          <p:cNvPr id="34827" name="Picture 12">
            <a:extLst>
              <a:ext uri="{FF2B5EF4-FFF2-40B4-BE49-F238E27FC236}">
                <a16:creationId xmlns:a16="http://schemas.microsoft.com/office/drawing/2014/main" id="{57829B50-208B-4630-882B-ABD6534DD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55" y="3573659"/>
            <a:ext cx="1614674" cy="133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9" name="Retângulo 22">
            <a:extLst>
              <a:ext uri="{FF2B5EF4-FFF2-40B4-BE49-F238E27FC236}">
                <a16:creationId xmlns:a16="http://schemas.microsoft.com/office/drawing/2014/main" id="{6CE126C8-57E7-4B96-819E-2D420C5E8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817" y="4958954"/>
            <a:ext cx="591829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750" b="1">
                <a:solidFill>
                  <a:srgbClr val="000000"/>
                </a:solidFill>
              </a:rPr>
              <a:t>Infovia RR</a:t>
            </a:r>
          </a:p>
        </p:txBody>
      </p:sp>
      <p:sp>
        <p:nvSpPr>
          <p:cNvPr id="34830" name="Retângulo 23">
            <a:extLst>
              <a:ext uri="{FF2B5EF4-FFF2-40B4-BE49-F238E27FC236}">
                <a16:creationId xmlns:a16="http://schemas.microsoft.com/office/drawing/2014/main" id="{FB08FBF0-5ABB-4DD5-A3DD-27D48E28A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064" y="4944452"/>
            <a:ext cx="58221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750" b="1">
                <a:solidFill>
                  <a:srgbClr val="000000"/>
                </a:solidFill>
              </a:rPr>
              <a:t>Infovia RS</a:t>
            </a:r>
          </a:p>
        </p:txBody>
      </p:sp>
      <p:pic>
        <p:nvPicPr>
          <p:cNvPr id="34831" name="Picture 2" descr="REPAD_FASE_I_e_II">
            <a:extLst>
              <a:ext uri="{FF2B5EF4-FFF2-40B4-BE49-F238E27FC236}">
                <a16:creationId xmlns:a16="http://schemas.microsoft.com/office/drawing/2014/main" id="{EEE755C9-7C49-4A16-8D52-55E7ED743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413" y="2390309"/>
            <a:ext cx="1603290" cy="89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2" name="Retângulo 24">
            <a:extLst>
              <a:ext uri="{FF2B5EF4-FFF2-40B4-BE49-F238E27FC236}">
                <a16:creationId xmlns:a16="http://schemas.microsoft.com/office/drawing/2014/main" id="{FA048727-EFFF-43BE-9E6A-D2E920AC4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4130" y="3373732"/>
            <a:ext cx="1014413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750" b="1">
                <a:solidFill>
                  <a:srgbClr val="000000"/>
                </a:solidFill>
              </a:rPr>
              <a:t>Infovia PB</a:t>
            </a:r>
          </a:p>
        </p:txBody>
      </p:sp>
      <p:pic>
        <p:nvPicPr>
          <p:cNvPr id="34833" name="Imagem 3">
            <a:extLst>
              <a:ext uri="{FF2B5EF4-FFF2-40B4-BE49-F238E27FC236}">
                <a16:creationId xmlns:a16="http://schemas.microsoft.com/office/drawing/2014/main" id="{9523116A-C4A7-457D-813C-E847FE566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667" y="3905729"/>
            <a:ext cx="1794542" cy="10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4" name="Retângulo 28">
            <a:extLst>
              <a:ext uri="{FF2B5EF4-FFF2-40B4-BE49-F238E27FC236}">
                <a16:creationId xmlns:a16="http://schemas.microsoft.com/office/drawing/2014/main" id="{C2209F0E-7B6A-4344-BD35-6E2DB321B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922" y="3211551"/>
            <a:ext cx="60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750" b="1">
                <a:solidFill>
                  <a:srgbClr val="000000"/>
                </a:solidFill>
              </a:rPr>
              <a:t>Infovia GO</a:t>
            </a:r>
            <a:endParaRPr lang="pt-BR" altLang="pt-BR" sz="1350" b="1">
              <a:solidFill>
                <a:srgbClr val="000000"/>
              </a:solidFill>
            </a:endParaRPr>
          </a:p>
        </p:txBody>
      </p:sp>
      <p:sp>
        <p:nvSpPr>
          <p:cNvPr id="27" name="Espaço Reservado para Conteúdo 3">
            <a:extLst>
              <a:ext uri="{FF2B5EF4-FFF2-40B4-BE49-F238E27FC236}">
                <a16:creationId xmlns:a16="http://schemas.microsoft.com/office/drawing/2014/main" id="{38DFC1A6-47E9-49B2-80D0-879A4E92B1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68012" y="145005"/>
            <a:ext cx="2612233" cy="514494"/>
          </a:xfrm>
        </p:spPr>
        <p:txBody>
          <a:bodyPr>
            <a:normAutofit/>
          </a:bodyPr>
          <a:lstStyle/>
          <a:p>
            <a:r>
              <a:rPr lang="pt-BR" sz="2000" dirty="0">
                <a:solidFill>
                  <a:srgbClr val="001EFF"/>
                </a:solidFill>
                <a:latin typeface="Barlow" pitchFamily="2" charset="77"/>
                <a:ea typeface="+mj-ea"/>
                <a:cs typeface="+mj-cs"/>
              </a:rPr>
              <a:t>Infovias Estaduais</a:t>
            </a:r>
          </a:p>
        </p:txBody>
      </p:sp>
      <p:sp>
        <p:nvSpPr>
          <p:cNvPr id="34837" name="CaixaDeTexto 25">
            <a:extLst>
              <a:ext uri="{FF2B5EF4-FFF2-40B4-BE49-F238E27FC236}">
                <a16:creationId xmlns:a16="http://schemas.microsoft.com/office/drawing/2014/main" id="{DA0E8820-7C52-404F-B36A-C2BC76E55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6333" y="5103020"/>
            <a:ext cx="33694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B3621FC-D414-4D17-AD5F-C21A4EE9E2D3}" type="slidenum">
              <a:rPr lang="pt-BR" altLang="pt-BR" sz="1050">
                <a:solidFill>
                  <a:srgbClr val="001EFF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</a:t>
            </a:fld>
            <a:endParaRPr lang="pt-BR" altLang="pt-BR" sz="1050">
              <a:solidFill>
                <a:srgbClr val="001EFF"/>
              </a:solidFill>
            </a:endParaRPr>
          </a:p>
        </p:txBody>
      </p:sp>
      <p:sp>
        <p:nvSpPr>
          <p:cNvPr id="34839" name="Retângulo 29">
            <a:extLst>
              <a:ext uri="{FF2B5EF4-FFF2-40B4-BE49-F238E27FC236}">
                <a16:creationId xmlns:a16="http://schemas.microsoft.com/office/drawing/2014/main" id="{E1FFA495-2FE5-43F9-93B3-94837F7EE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719" y="3198121"/>
            <a:ext cx="63030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750" b="1">
                <a:solidFill>
                  <a:srgbClr val="000000"/>
                </a:solidFill>
              </a:rPr>
              <a:t>Infovia AC</a:t>
            </a:r>
            <a:r>
              <a:rPr lang="pt-BR" altLang="pt-BR" sz="1350" b="1">
                <a:solidFill>
                  <a:srgbClr val="000000"/>
                </a:solidFill>
              </a:rPr>
              <a:t> </a:t>
            </a:r>
          </a:p>
        </p:txBody>
      </p:sp>
      <p:pic>
        <p:nvPicPr>
          <p:cNvPr id="34840" name="Imagem 30">
            <a:extLst>
              <a:ext uri="{FF2B5EF4-FFF2-40B4-BE49-F238E27FC236}">
                <a16:creationId xmlns:a16="http://schemas.microsoft.com/office/drawing/2014/main" id="{7C3244F0-18BB-4C46-A6CE-162EC7C4C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761" y="2419251"/>
            <a:ext cx="1295335" cy="112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1" name="Retângulo 31">
            <a:extLst>
              <a:ext uri="{FF2B5EF4-FFF2-40B4-BE49-F238E27FC236}">
                <a16:creationId xmlns:a16="http://schemas.microsoft.com/office/drawing/2014/main" id="{A32B0BA0-9FE8-433D-8CA6-C14493BE7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5885" y="3573660"/>
            <a:ext cx="60305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750" b="1">
                <a:solidFill>
                  <a:srgbClr val="000000"/>
                </a:solidFill>
              </a:rPr>
              <a:t>Infovia RO</a:t>
            </a:r>
          </a:p>
        </p:txBody>
      </p:sp>
      <p:sp>
        <p:nvSpPr>
          <p:cNvPr id="34843" name="Retângulo 33">
            <a:extLst>
              <a:ext uri="{FF2B5EF4-FFF2-40B4-BE49-F238E27FC236}">
                <a16:creationId xmlns:a16="http://schemas.microsoft.com/office/drawing/2014/main" id="{C0D22577-3503-4950-AB18-F531A944F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5732" y="1198364"/>
            <a:ext cx="591829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750" b="1">
                <a:solidFill>
                  <a:srgbClr val="000000"/>
                </a:solidFill>
              </a:rPr>
              <a:t>Infovia AP</a:t>
            </a:r>
          </a:p>
        </p:txBody>
      </p:sp>
      <p:pic>
        <p:nvPicPr>
          <p:cNvPr id="34844" name="Imagem 34">
            <a:extLst>
              <a:ext uri="{FF2B5EF4-FFF2-40B4-BE49-F238E27FC236}">
                <a16:creationId xmlns:a16="http://schemas.microsoft.com/office/drawing/2014/main" id="{ACB5FA98-3D3D-4C92-ADE7-48F1975DC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57" y="546682"/>
            <a:ext cx="1471091" cy="146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5" name="Retângulo 35">
            <a:extLst>
              <a:ext uri="{FF2B5EF4-FFF2-40B4-BE49-F238E27FC236}">
                <a16:creationId xmlns:a16="http://schemas.microsoft.com/office/drawing/2014/main" id="{C71E5FF1-8199-4956-A389-59503C33A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579" y="2080023"/>
            <a:ext cx="623889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750" b="1">
                <a:solidFill>
                  <a:srgbClr val="000000"/>
                </a:solidFill>
              </a:rPr>
              <a:t>Infovia MA</a:t>
            </a: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38107068-7BF9-42A8-8857-F1417D7590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7466" y="84876"/>
            <a:ext cx="1920208" cy="1149247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31" name="Imagem 3">
            <a:extLst>
              <a:ext uri="{FF2B5EF4-FFF2-40B4-BE49-F238E27FC236}">
                <a16:creationId xmlns:a16="http://schemas.microsoft.com/office/drawing/2014/main" id="{E6DA37D4-4265-4FE5-BA02-8F32A6CCA0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396" y="1059098"/>
            <a:ext cx="1669690" cy="102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tângulo 19">
            <a:extLst>
              <a:ext uri="{FF2B5EF4-FFF2-40B4-BE49-F238E27FC236}">
                <a16:creationId xmlns:a16="http://schemas.microsoft.com/office/drawing/2014/main" id="{CB1A1D37-DEBF-40BC-80CB-58DCBB9FD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9401" y="2106333"/>
            <a:ext cx="59503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750" b="1">
                <a:solidFill>
                  <a:srgbClr val="000000"/>
                </a:solidFill>
              </a:rPr>
              <a:t>Infovia BA</a:t>
            </a:r>
          </a:p>
        </p:txBody>
      </p:sp>
      <p:pic>
        <p:nvPicPr>
          <p:cNvPr id="34" name="Imagem 3">
            <a:extLst>
              <a:ext uri="{FF2B5EF4-FFF2-40B4-BE49-F238E27FC236}">
                <a16:creationId xmlns:a16="http://schemas.microsoft.com/office/drawing/2014/main" id="{1455453E-70AB-45E1-9B72-855FA6DFF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675" y="1387144"/>
            <a:ext cx="1403675" cy="102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Retângulo 19">
            <a:extLst>
              <a:ext uri="{FF2B5EF4-FFF2-40B4-BE49-F238E27FC236}">
                <a16:creationId xmlns:a16="http://schemas.microsoft.com/office/drawing/2014/main" id="{58D4ACB3-DF00-4812-9E5E-FC38BA13F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1580" y="1188726"/>
            <a:ext cx="821059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750" b="1">
                <a:solidFill>
                  <a:srgbClr val="000000"/>
                </a:solidFill>
              </a:rPr>
              <a:t>Infovia Potiguar</a:t>
            </a:r>
          </a:p>
        </p:txBody>
      </p:sp>
      <p:sp>
        <p:nvSpPr>
          <p:cNvPr id="36" name="Retângulo 24">
            <a:extLst>
              <a:ext uri="{FF2B5EF4-FFF2-40B4-BE49-F238E27FC236}">
                <a16:creationId xmlns:a16="http://schemas.microsoft.com/office/drawing/2014/main" id="{A04919D8-D44F-4B65-A09A-F25C698A2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8194" y="2436487"/>
            <a:ext cx="1014413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750" b="1">
                <a:solidFill>
                  <a:srgbClr val="000000"/>
                </a:solidFill>
              </a:rPr>
              <a:t>Infovia PR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5EA911A-E9C0-440A-8F13-435AB4868E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14650" y="39437"/>
            <a:ext cx="1228970" cy="116872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D67A56C-B76D-45BB-AA9A-7683850532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31858" y="1820299"/>
            <a:ext cx="1095278" cy="1204332"/>
          </a:xfrm>
          <a:prstGeom prst="rect">
            <a:avLst/>
          </a:prstGeom>
        </p:spPr>
      </p:pic>
      <p:sp>
        <p:nvSpPr>
          <p:cNvPr id="44" name="Retângulo 24">
            <a:extLst>
              <a:ext uri="{FF2B5EF4-FFF2-40B4-BE49-F238E27FC236}">
                <a16:creationId xmlns:a16="http://schemas.microsoft.com/office/drawing/2014/main" id="{1B9B72EA-C394-46D8-934F-9FCDE7D68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0996" y="3198123"/>
            <a:ext cx="89586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750" b="1">
                <a:solidFill>
                  <a:srgbClr val="000000"/>
                </a:solidFill>
              </a:rPr>
              <a:t>Infovia PI</a:t>
            </a:r>
          </a:p>
        </p:txBody>
      </p:sp>
      <p:sp>
        <p:nvSpPr>
          <p:cNvPr id="46" name="Retângulo 24">
            <a:extLst>
              <a:ext uri="{FF2B5EF4-FFF2-40B4-BE49-F238E27FC236}">
                <a16:creationId xmlns:a16="http://schemas.microsoft.com/office/drawing/2014/main" id="{BC1CF54B-BA81-4294-91C1-58A9A7E30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7332" y="3590179"/>
            <a:ext cx="1014413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750" b="1">
                <a:solidFill>
                  <a:srgbClr val="000000"/>
                </a:solidFill>
              </a:rPr>
              <a:t>Infovia 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ACFBA41-54BA-4B4C-A55F-4A8928E30B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11" y="1992051"/>
            <a:ext cx="1416137" cy="117428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90E222F-4790-431A-8199-0565F3A8372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35609" y="2631362"/>
            <a:ext cx="1457939" cy="98339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5A39DB6-879B-4F52-842E-97953153DA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92227" y="2139488"/>
            <a:ext cx="1331007" cy="108532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45F63F9-1398-41A1-9125-CB899F78D46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7578" y="3614752"/>
            <a:ext cx="1300763" cy="128530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9A05FA0-727A-433C-8926-52198509D095}"/>
              </a:ext>
            </a:extLst>
          </p:cNvPr>
          <p:cNvSpPr/>
          <p:nvPr/>
        </p:nvSpPr>
        <p:spPr>
          <a:xfrm>
            <a:off x="1559455" y="2058520"/>
            <a:ext cx="723182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_tradnl" sz="3600" dirty="0">
                <a:solidFill>
                  <a:srgbClr val="FF0000"/>
                </a:solidFill>
              </a:rPr>
              <a:t>https://www.rnp.br/sistema-rnp/fornecedores/infovia-tocantins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ts val="750"/>
              </a:spcBef>
            </a:pPr>
            <a:endParaRPr lang="pt-BR" sz="2000" dirty="0">
              <a:solidFill>
                <a:srgbClr val="001EFF"/>
              </a:solidFill>
              <a:latin typeface="Barlow" pitchFamily="2" charset="77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36157" y="1527874"/>
            <a:ext cx="2668705" cy="20877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378">
              <a:spcBef>
                <a:spcPts val="3"/>
              </a:spcBef>
              <a:defRPr/>
            </a:pPr>
            <a:endParaRPr sz="2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84781" indent="-172081" defTabSz="914378">
              <a:lnSpc>
                <a:spcPts val="2055"/>
              </a:lnSpc>
              <a:buFont typeface="Arial"/>
              <a:buChar char="•"/>
              <a:tabLst>
                <a:tab pos="185415" algn="l"/>
              </a:tabLst>
              <a:defRPr/>
            </a:pP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32 </a:t>
            </a:r>
            <a:r>
              <a:rPr sz="1600" b="1" spc="-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600" b="1" spc="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laces</a:t>
            </a:r>
            <a:r>
              <a:rPr sz="1600" b="1" spc="-5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10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0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z="1600" b="1"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pa</a:t>
            </a:r>
            <a:r>
              <a:rPr sz="1600" b="1" spc="-4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600" b="1" spc="-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R="522592" algn="ctr" defTabSz="914378">
              <a:lnSpc>
                <a:spcPts val="2055"/>
              </a:lnSpc>
              <a:defRPr/>
            </a:pP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backbone</a:t>
            </a:r>
            <a:r>
              <a:rPr sz="1600" b="1" spc="-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da</a:t>
            </a:r>
            <a:r>
              <a:rPr sz="1600" b="1" spc="-4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-4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600" b="1" spc="-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Ipê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84781" marR="5080" indent="-172081" defTabSz="914378">
              <a:lnSpc>
                <a:spcPts val="1939"/>
              </a:lnSpc>
              <a:spcBef>
                <a:spcPts val="835"/>
              </a:spcBef>
              <a:buFont typeface="Arial"/>
              <a:buChar char="•"/>
              <a:tabLst>
                <a:tab pos="185415" algn="l"/>
              </a:tabLst>
              <a:defRPr/>
            </a:pPr>
            <a:r>
              <a:rPr sz="1600" b="1" spc="-7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tuali</a:t>
            </a:r>
            <a:r>
              <a:rPr sz="1600" b="1" spc="-20" dirty="0">
                <a:solidFill>
                  <a:prstClr val="black"/>
                </a:solidFill>
                <a:latin typeface="Calibri"/>
                <a:cs typeface="Calibri"/>
              </a:rPr>
              <a:t>z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ção </a:t>
            </a:r>
            <a:r>
              <a:rPr sz="1600" b="1" spc="-5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600" b="1" spc="-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quip</a:t>
            </a:r>
            <a:r>
              <a:rPr sz="1600" b="1" spc="-2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600" b="1" spc="-5" dirty="0">
                <a:solidFill>
                  <a:prstClr val="black"/>
                </a:solidFill>
                <a:latin typeface="Calibri"/>
                <a:cs typeface="Calibri"/>
              </a:rPr>
              <a:t>me</a:t>
            </a:r>
            <a:r>
              <a:rPr sz="1600" b="1" spc="-25" dirty="0">
                <a:solidFill>
                  <a:prstClr val="black"/>
                </a:solidFill>
                <a:latin typeface="Calibri"/>
                <a:cs typeface="Calibri"/>
              </a:rPr>
              <a:t>nt</a:t>
            </a:r>
            <a:r>
              <a:rPr sz="1600" b="1" spc="-2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s IP</a:t>
            </a:r>
            <a:r>
              <a:rPr sz="1600" b="1" spc="-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1600" b="1" spc="-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600" b="1" spc="-5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os</a:t>
            </a:r>
            <a:r>
              <a:rPr sz="1600" b="1" spc="-3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os 27</a:t>
            </a:r>
            <a:r>
              <a:rPr sz="1600" b="1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600" b="1" spc="-3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s </a:t>
            </a:r>
            <a:r>
              <a:rPr sz="1600" b="1" spc="-2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600" b="1" spc="-15" dirty="0">
                <a:solidFill>
                  <a:prstClr val="black"/>
                </a:solidFill>
                <a:latin typeface="Calibri"/>
                <a:cs typeface="Calibri"/>
              </a:rPr>
              <a:t>NP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84781" marR="129536" indent="-172081" defTabSz="914378">
              <a:lnSpc>
                <a:spcPts val="1939"/>
              </a:lnSpc>
              <a:spcBef>
                <a:spcPts val="810"/>
              </a:spcBef>
              <a:buFont typeface="Arial"/>
              <a:buChar char="•"/>
              <a:tabLst>
                <a:tab pos="185415" algn="l"/>
              </a:tabLst>
              <a:defRPr/>
            </a:pPr>
            <a:r>
              <a:rPr sz="1600" b="1" spc="-4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600" b="1" spc="-15" dirty="0">
                <a:solidFill>
                  <a:prstClr val="black"/>
                </a:solidFill>
                <a:latin typeface="Calibri"/>
                <a:cs typeface="Calibri"/>
              </a:rPr>
              <a:t>vi</a:t>
            </a:r>
            <a:r>
              <a:rPr sz="1600" b="1" spc="-2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ali</a:t>
            </a:r>
            <a:r>
              <a:rPr sz="1600" b="1" spc="-30" dirty="0">
                <a:solidFill>
                  <a:prstClr val="black"/>
                </a:solidFill>
                <a:latin typeface="Calibri"/>
                <a:cs typeface="Calibri"/>
              </a:rPr>
              <a:t>z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600" b="1" spc="-25" dirty="0">
                <a:solidFill>
                  <a:prstClr val="black"/>
                </a:solidFill>
                <a:latin typeface="Calibri"/>
                <a:cs typeface="Calibri"/>
              </a:rPr>
              <a:t>ç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ão </a:t>
            </a:r>
            <a:r>
              <a:rPr sz="1600" b="1" spc="-5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1600" b="1" spc="-2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600" b="1" spc="-3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600" b="1" spc="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600" b="1" spc="-2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600" b="1" spc="-3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os </a:t>
            </a:r>
            <a:r>
              <a:rPr sz="1600" b="1" spc="-5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e 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dad</a:t>
            </a:r>
            <a:r>
              <a:rPr sz="1600" b="1" spc="-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600" b="1" spc="-3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 9</a:t>
            </a:r>
            <a:r>
              <a:rPr sz="1600" b="1"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600" b="1" spc="-3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1600" b="1" spc="-1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600" b="1" spc="-15" dirty="0">
                <a:solidFill>
                  <a:prstClr val="black"/>
                </a:solidFill>
                <a:latin typeface="Calibri"/>
                <a:cs typeface="Calibri"/>
              </a:rPr>
              <a:t>NP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04862" y="1094642"/>
            <a:ext cx="4368800" cy="39323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8"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4720272-CF08-4F64-A2D2-A8B73508414F}"/>
              </a:ext>
            </a:extLst>
          </p:cNvPr>
          <p:cNvSpPr/>
          <p:nvPr/>
        </p:nvSpPr>
        <p:spPr>
          <a:xfrm>
            <a:off x="2036157" y="748268"/>
            <a:ext cx="3656578" cy="36933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pt-BR" sz="2000" b="1" dirty="0">
                <a:solidFill>
                  <a:srgbClr val="001EFF"/>
                </a:solidFill>
                <a:latin typeface="Barlow" pitchFamily="2" charset="77"/>
                <a:ea typeface="+mj-ea"/>
                <a:cs typeface="+mj-cs"/>
              </a:rPr>
              <a:t>Infovia Nacional – Rede Ipê 2026</a:t>
            </a:r>
            <a:endParaRPr lang="es-ES_tradnl" sz="2000" b="1" dirty="0">
              <a:solidFill>
                <a:srgbClr val="001EFF"/>
              </a:solidFill>
              <a:latin typeface="Barlow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0224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50B50C-5A53-6DD0-7F59-710201ADD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8385" y="241741"/>
            <a:ext cx="4342993" cy="35506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spcBef>
                <a:spcPts val="563"/>
              </a:spcBef>
            </a:pPr>
            <a:r>
              <a:rPr lang="pt-BR" sz="2000" b="1" dirty="0">
                <a:solidFill>
                  <a:srgbClr val="001EFF"/>
                </a:solidFill>
                <a:latin typeface="Barlow" pitchFamily="2" charset="77"/>
              </a:rPr>
              <a:t>Rede de e-Ciência 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8CC97FE1-C251-4A8F-A8AD-D3880970E3B4}"/>
              </a:ext>
            </a:extLst>
          </p:cNvPr>
          <p:cNvGrpSpPr/>
          <p:nvPr/>
        </p:nvGrpSpPr>
        <p:grpSpPr>
          <a:xfrm>
            <a:off x="5044135" y="787469"/>
            <a:ext cx="4051343" cy="3877970"/>
            <a:chOff x="4712332" y="-94534"/>
            <a:chExt cx="7016573" cy="6963685"/>
          </a:xfrm>
        </p:grpSpPr>
        <p:pic>
          <p:nvPicPr>
            <p:cNvPr id="55" name="Imagem 54">
              <a:extLst>
                <a:ext uri="{FF2B5EF4-FFF2-40B4-BE49-F238E27FC236}">
                  <a16:creationId xmlns:a16="http://schemas.microsoft.com/office/drawing/2014/main" id="{6E964668-BEEB-4877-B505-E5D39BAD7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12332" y="-94534"/>
              <a:ext cx="7016573" cy="6963685"/>
            </a:xfrm>
            <a:prstGeom prst="rect">
              <a:avLst/>
            </a:prstGeom>
          </p:spPr>
        </p:pic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F3A8D45C-001D-43A8-A821-569DECD6C29E}"/>
                </a:ext>
              </a:extLst>
            </p:cNvPr>
            <p:cNvCxnSpPr>
              <a:cxnSpLocks/>
            </p:cNvCxnSpPr>
            <p:nvPr/>
          </p:nvCxnSpPr>
          <p:spPr>
            <a:xfrm>
              <a:off x="9544050" y="4400550"/>
              <a:ext cx="73025" cy="563245"/>
            </a:xfrm>
            <a:prstGeom prst="line">
              <a:avLst/>
            </a:prstGeom>
            <a:ln w="28575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7277D5B9-7201-4ED1-8893-20A1513B13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01050" y="5791200"/>
              <a:ext cx="390525" cy="390525"/>
            </a:xfrm>
            <a:prstGeom prst="line">
              <a:avLst/>
            </a:prstGeom>
            <a:ln w="28575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DB72D200-782E-42E6-8513-9AC439521B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01050" y="5381625"/>
              <a:ext cx="285751" cy="800100"/>
            </a:xfrm>
            <a:prstGeom prst="line">
              <a:avLst/>
            </a:prstGeom>
            <a:ln w="28575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566C395B-32C7-4832-8FA4-9C43B473B03D}"/>
                </a:ext>
              </a:extLst>
            </p:cNvPr>
            <p:cNvCxnSpPr>
              <a:cxnSpLocks/>
            </p:cNvCxnSpPr>
            <p:nvPr/>
          </p:nvCxnSpPr>
          <p:spPr>
            <a:xfrm>
              <a:off x="10524604" y="1601470"/>
              <a:ext cx="568846" cy="461010"/>
            </a:xfrm>
            <a:prstGeom prst="line">
              <a:avLst/>
            </a:prstGeom>
            <a:ln w="28575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FFE94D81-34FF-4BDD-B001-0FEEAD4928D6}"/>
                </a:ext>
              </a:extLst>
            </p:cNvPr>
            <p:cNvCxnSpPr>
              <a:cxnSpLocks/>
            </p:cNvCxnSpPr>
            <p:nvPr/>
          </p:nvCxnSpPr>
          <p:spPr>
            <a:xfrm>
              <a:off x="8915400" y="1133475"/>
              <a:ext cx="54496" cy="2526030"/>
            </a:xfrm>
            <a:prstGeom prst="line">
              <a:avLst/>
            </a:prstGeom>
            <a:ln w="28575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C0274107-E784-4478-94C5-E1516E0EE339}"/>
                </a:ext>
              </a:extLst>
            </p:cNvPr>
            <p:cNvCxnSpPr>
              <a:cxnSpLocks/>
            </p:cNvCxnSpPr>
            <p:nvPr/>
          </p:nvCxnSpPr>
          <p:spPr>
            <a:xfrm>
              <a:off x="7658100" y="3659505"/>
              <a:ext cx="1311796" cy="0"/>
            </a:xfrm>
            <a:prstGeom prst="line">
              <a:avLst/>
            </a:prstGeom>
            <a:ln w="28575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4B0C69FA-BE33-446D-9794-DC010E22C4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86700" y="3677920"/>
              <a:ext cx="1028700" cy="836930"/>
            </a:xfrm>
            <a:prstGeom prst="line">
              <a:avLst/>
            </a:prstGeom>
            <a:ln w="28575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tângulo 3">
            <a:extLst>
              <a:ext uri="{FF2B5EF4-FFF2-40B4-BE49-F238E27FC236}">
                <a16:creationId xmlns:a16="http://schemas.microsoft.com/office/drawing/2014/main" id="{4686262B-62C8-45E0-B4AE-C81BFC195B4E}"/>
              </a:ext>
            </a:extLst>
          </p:cNvPr>
          <p:cNvSpPr/>
          <p:nvPr/>
        </p:nvSpPr>
        <p:spPr>
          <a:xfrm>
            <a:off x="1954992" y="1074207"/>
            <a:ext cx="3165511" cy="330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1500" dirty="0"/>
              <a:t>Implantação da nova rede de alto desempenho para e-Ciência</a:t>
            </a:r>
          </a:p>
          <a:p>
            <a:pPr marL="514337" lvl="1" indent="-171446" algn="just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‒"/>
            </a:pPr>
            <a:r>
              <a:rPr lang="pt-BR" sz="1200" dirty="0">
                <a:latin typeface="Barlow" panose="00000500000000000000"/>
                <a:ea typeface="Verdana" panose="020B0604030504040204" pitchFamily="34" charset="0"/>
              </a:rPr>
              <a:t>Topologia final depende do resultado do Edital de Seleção para Adesão à Rede de e-Ciência</a:t>
            </a:r>
          </a:p>
          <a:p>
            <a:pPr marL="257175" lvl="1" indent="-25717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pt-BR" sz="1500" dirty="0"/>
              <a:t>Ações em organizações usuárias, PoPs e </a:t>
            </a:r>
            <a:r>
              <a:rPr lang="pt-BR" sz="1500" dirty="0" err="1"/>
              <a:t>CNDs</a:t>
            </a:r>
            <a:r>
              <a:rPr lang="pt-BR" sz="1500" dirty="0"/>
              <a:t> para evolução da maturidade em segurança e privacidade: </a:t>
            </a:r>
          </a:p>
          <a:p>
            <a:pPr marL="514337" lvl="1" indent="-171446" algn="just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‒"/>
            </a:pPr>
            <a:r>
              <a:rPr lang="pt-BR" sz="1200" dirty="0">
                <a:latin typeface="Barlow" panose="00000500000000000000"/>
                <a:ea typeface="Verdana" panose="020B0604030504040204" pitchFamily="34" charset="0"/>
              </a:rPr>
              <a:t>INPE/CPTEC, </a:t>
            </a:r>
          </a:p>
          <a:p>
            <a:pPr marL="514337" lvl="1" indent="-171446" algn="just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‒"/>
            </a:pPr>
            <a:r>
              <a:rPr lang="pt-BR" sz="1200" dirty="0">
                <a:latin typeface="Barlow" panose="00000500000000000000"/>
                <a:ea typeface="Verdana" panose="020B0604030504040204" pitchFamily="34" charset="0"/>
              </a:rPr>
              <a:t>LNCC, </a:t>
            </a:r>
          </a:p>
          <a:p>
            <a:pPr marL="514337" lvl="1" indent="-171446" algn="just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‒"/>
            </a:pPr>
            <a:r>
              <a:rPr lang="pt-BR" sz="1200" dirty="0">
                <a:latin typeface="Barlow" panose="00000500000000000000"/>
                <a:ea typeface="Verdana" panose="020B0604030504040204" pitchFamily="34" charset="0"/>
              </a:rPr>
              <a:t>SENAI-CIMATEC, </a:t>
            </a:r>
          </a:p>
          <a:p>
            <a:pPr marL="514337" lvl="1" indent="-171446" algn="just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‒"/>
            </a:pPr>
            <a:r>
              <a:rPr lang="pt-BR" sz="1200" dirty="0">
                <a:latin typeface="Barlow" panose="00000500000000000000"/>
                <a:ea typeface="Verdana" panose="020B0604030504040204" pitchFamily="34" charset="0"/>
              </a:rPr>
              <a:t>PoPs BA, RJ e SP, </a:t>
            </a:r>
          </a:p>
          <a:p>
            <a:pPr marL="514337" lvl="1" indent="-171446" algn="just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‒"/>
            </a:pPr>
            <a:r>
              <a:rPr lang="pt-BR" sz="1200" dirty="0">
                <a:latin typeface="Barlow" panose="00000500000000000000"/>
                <a:ea typeface="Verdana" panose="020B0604030504040204" pitchFamily="34" charset="0"/>
              </a:rPr>
              <a:t>CND (SP)</a:t>
            </a:r>
          </a:p>
          <a:p>
            <a:r>
              <a:rPr lang="pt-BR" sz="1500" dirty="0">
                <a:latin typeface="Barlow"/>
              </a:rPr>
              <a:t> </a:t>
            </a:r>
            <a:endParaRPr lang="es-ES_tradnl" sz="1500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C354152-4AB0-465D-92AB-9D7B78D06096}"/>
              </a:ext>
            </a:extLst>
          </p:cNvPr>
          <p:cNvSpPr txBox="1"/>
          <p:nvPr/>
        </p:nvSpPr>
        <p:spPr>
          <a:xfrm>
            <a:off x="4485625" y="4101702"/>
            <a:ext cx="21275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pt-BR" sz="1000" dirty="0">
                <a:latin typeface="Calibri" panose="020F0502020204030204"/>
              </a:rPr>
              <a:t>Enlaces de 100 </a:t>
            </a:r>
            <a:r>
              <a:rPr lang="pt-BR" sz="1000" dirty="0" err="1">
                <a:latin typeface="Calibri" panose="020F0502020204030204"/>
              </a:rPr>
              <a:t>Gbps</a:t>
            </a:r>
            <a:r>
              <a:rPr lang="pt-BR" sz="1000" dirty="0">
                <a:latin typeface="Calibri" panose="020F0502020204030204"/>
              </a:rPr>
              <a:t> dedicados</a:t>
            </a:r>
          </a:p>
          <a:p>
            <a:pPr defTabSz="685800">
              <a:defRPr/>
            </a:pPr>
            <a:r>
              <a:rPr lang="pt-BR" sz="1000" dirty="0">
                <a:latin typeface="Calibri" panose="020F0502020204030204"/>
              </a:rPr>
              <a:t>“</a:t>
            </a:r>
            <a:r>
              <a:rPr lang="pt-BR" sz="1000" dirty="0" err="1">
                <a:latin typeface="Calibri" panose="020F0502020204030204"/>
              </a:rPr>
              <a:t>Super</a:t>
            </a:r>
            <a:r>
              <a:rPr lang="pt-BR" sz="1000" dirty="0">
                <a:latin typeface="Calibri" panose="020F0502020204030204"/>
              </a:rPr>
              <a:t> core” de 200 </a:t>
            </a:r>
            <a:r>
              <a:rPr lang="pt-BR" sz="1000" dirty="0" err="1">
                <a:latin typeface="Calibri" panose="020F0502020204030204"/>
              </a:rPr>
              <a:t>Gbps</a:t>
            </a:r>
            <a:endParaRPr lang="pt-BR" sz="1000" dirty="0">
              <a:latin typeface="Calibri" panose="020F0502020204030204"/>
            </a:endParaRPr>
          </a:p>
          <a:p>
            <a:pPr defTabSz="685800">
              <a:defRPr/>
            </a:pPr>
            <a:r>
              <a:rPr lang="pt-BR" sz="1000" dirty="0">
                <a:latin typeface="Calibri" panose="020F0502020204030204"/>
              </a:rPr>
              <a:t>Enlaces de 100 </a:t>
            </a:r>
            <a:r>
              <a:rPr lang="pt-BR" sz="1000" dirty="0" err="1">
                <a:latin typeface="Calibri" panose="020F0502020204030204"/>
              </a:rPr>
              <a:t>Gbps</a:t>
            </a:r>
            <a:r>
              <a:rPr lang="pt-BR" sz="1000" dirty="0">
                <a:latin typeface="Calibri" panose="020F0502020204030204"/>
              </a:rPr>
              <a:t> compartilhados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9110A059-28E0-487E-B02B-93F424DA804C}"/>
              </a:ext>
            </a:extLst>
          </p:cNvPr>
          <p:cNvCxnSpPr>
            <a:cxnSpLocks/>
          </p:cNvCxnSpPr>
          <p:nvPr/>
        </p:nvCxnSpPr>
        <p:spPr>
          <a:xfrm flipH="1">
            <a:off x="4186255" y="4551908"/>
            <a:ext cx="208360" cy="0"/>
          </a:xfrm>
          <a:prstGeom prst="line">
            <a:avLst/>
          </a:prstGeom>
          <a:ln w="28575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E56D1510-4FFC-4574-9713-95B499AEF006}"/>
              </a:ext>
            </a:extLst>
          </p:cNvPr>
          <p:cNvCxnSpPr>
            <a:cxnSpLocks/>
          </p:cNvCxnSpPr>
          <p:nvPr/>
        </p:nvCxnSpPr>
        <p:spPr>
          <a:xfrm flipH="1">
            <a:off x="4179881" y="4189559"/>
            <a:ext cx="208360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68244BCA-D8B9-401C-B56F-B30ED6344114}"/>
              </a:ext>
            </a:extLst>
          </p:cNvPr>
          <p:cNvCxnSpPr>
            <a:cxnSpLocks/>
          </p:cNvCxnSpPr>
          <p:nvPr/>
        </p:nvCxnSpPr>
        <p:spPr>
          <a:xfrm flipH="1">
            <a:off x="4179881" y="4361801"/>
            <a:ext cx="208360" cy="0"/>
          </a:xfrm>
          <a:prstGeom prst="line">
            <a:avLst/>
          </a:prstGeom>
          <a:ln w="38100">
            <a:solidFill>
              <a:srgbClr val="001E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083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2E77D347-8A2A-48CB-9D62-5C12693EC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33" y="762771"/>
            <a:ext cx="3343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pt-BR" altLang="en-US" sz="1200" b="1" u="sng" dirty="0">
                <a:latin typeface="Barlow"/>
                <a:ea typeface="Verdana" panose="020B0604030504040204" pitchFamily="34" charset="0"/>
                <a:cs typeface="Arial" panose="020B0604020202020204" pitchFamily="34" charset="0"/>
              </a:rPr>
              <a:t>Nordeste:</a:t>
            </a:r>
            <a:br>
              <a:rPr lang="pt-BR" altLang="en-US" sz="1050" dirty="0">
                <a:latin typeface="Barlow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t-BR" altLang="en-US" sz="1200" dirty="0">
                <a:solidFill>
                  <a:srgbClr val="FF0000"/>
                </a:solidFill>
                <a:latin typeface="Barlow"/>
                <a:ea typeface="Verdana" panose="020B0604030504040204" pitchFamily="34" charset="0"/>
                <a:cs typeface="Arial" panose="020B0604020202020204" pitchFamily="34" charset="0"/>
              </a:rPr>
              <a:t>CHESF</a:t>
            </a:r>
            <a:r>
              <a:rPr lang="pt-BR" altLang="en-US" sz="1200" dirty="0">
                <a:latin typeface="Barlow"/>
                <a:ea typeface="Verdana" panose="020B0604030504040204" pitchFamily="34" charset="0"/>
                <a:cs typeface="Arial" panose="020B0604020202020204" pitchFamily="34" charset="0"/>
              </a:rPr>
              <a:t>  (2016)</a:t>
            </a:r>
          </a:p>
          <a:p>
            <a:pPr>
              <a:buClr>
                <a:srgbClr val="000000"/>
              </a:buClr>
              <a:buSzPct val="100000"/>
            </a:pPr>
            <a:r>
              <a:rPr lang="pt-BR" altLang="en-US" sz="1200" u="sng" dirty="0" err="1">
                <a:latin typeface="Barlow"/>
                <a:ea typeface="Verdana" panose="020B0604030504040204" pitchFamily="34" charset="0"/>
                <a:cs typeface="Arial" panose="020B0604020202020204" pitchFamily="34" charset="0"/>
              </a:rPr>
              <a:t>ISPs</a:t>
            </a:r>
            <a:r>
              <a:rPr lang="pt-BR" altLang="en-US" sz="1200" u="sng" dirty="0">
                <a:latin typeface="Barlow"/>
                <a:ea typeface="Verdana" panose="020B0604030504040204" pitchFamily="34" charset="0"/>
                <a:cs typeface="Arial" panose="020B0604020202020204" pitchFamily="34" charset="0"/>
              </a:rPr>
              <a:t> (swap)</a:t>
            </a:r>
          </a:p>
          <a:p>
            <a:pPr>
              <a:buClr>
                <a:srgbClr val="000000"/>
              </a:buClr>
              <a:buSzPct val="100000"/>
            </a:pPr>
            <a:endParaRPr lang="pt-BR" altLang="en-US" sz="1200" dirty="0">
              <a:latin typeface="Barlow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3D7A252-91AB-49B9-AFAF-CDA961295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9902" y="1453118"/>
            <a:ext cx="355044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en-US" sz="1050" b="1" u="sng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Sudeste &amp; </a:t>
            </a:r>
            <a:r>
              <a:rPr lang="pt-BR" altLang="en-US" sz="1050" b="1" u="sng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Centroeste</a:t>
            </a:r>
            <a:r>
              <a:rPr lang="pt-BR" altLang="en-US" sz="1050" b="1" u="sng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en-US" sz="1050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Furnas </a:t>
            </a:r>
            <a:r>
              <a:rPr lang="pt-BR" altLang="en-US" sz="10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pt-BR" altLang="en-US" sz="1050" dirty="0">
                <a:latin typeface="Barlow" panose="00000500000000000000"/>
                <a:ea typeface="Verdana" panose="020B0604030504040204" pitchFamily="34" charset="0"/>
                <a:cs typeface="Arial" panose="020B0604020202020204" pitchFamily="34" charset="0"/>
              </a:rPr>
              <a:t>2017)</a:t>
            </a:r>
          </a:p>
          <a:p>
            <a:pPr>
              <a:buClr>
                <a:srgbClr val="000000"/>
              </a:buClr>
              <a:buSzPct val="100000"/>
            </a:pPr>
            <a:r>
              <a:rPr lang="pt-BR" altLang="en-US" sz="1050" u="sng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ISPs</a:t>
            </a:r>
            <a:r>
              <a:rPr lang="pt-BR" altLang="en-US" sz="1050" u="sng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</a:t>
            </a:r>
            <a:r>
              <a:rPr lang="pt-BR" altLang="en-US" sz="1050" u="sng" dirty="0">
                <a:latin typeface="Barlow"/>
                <a:ea typeface="Verdana" panose="020B0604030504040204" pitchFamily="34" charset="0"/>
                <a:cs typeface="Arial" panose="020B0604020202020204" pitchFamily="34" charset="0"/>
              </a:rPr>
              <a:t>swap</a:t>
            </a:r>
            <a:r>
              <a:rPr lang="pt-BR" altLang="en-US" sz="1050" u="sng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en-US" sz="105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85CB9D9-8AEE-4281-9949-79A139555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261" y="2135545"/>
            <a:ext cx="333017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en-US" sz="1050" b="1" u="sng" dirty="0">
                <a:latin typeface="Barlow" panose="00000500000000000000"/>
                <a:ea typeface="Verdana" panose="020B0604030504040204" pitchFamily="34" charset="0"/>
                <a:cs typeface="Arial" panose="020B0604020202020204" pitchFamily="34" charset="0"/>
              </a:rPr>
              <a:t>Sul &amp; </a:t>
            </a:r>
            <a:r>
              <a:rPr lang="pt-BR" altLang="en-US" sz="1050" b="1" u="sng" dirty="0" err="1">
                <a:latin typeface="Barlow" panose="00000500000000000000"/>
                <a:ea typeface="Verdana" panose="020B0604030504040204" pitchFamily="34" charset="0"/>
                <a:cs typeface="Arial" panose="020B0604020202020204" pitchFamily="34" charset="0"/>
              </a:rPr>
              <a:t>Centrooeste</a:t>
            </a:r>
            <a:r>
              <a:rPr lang="pt-BR" altLang="en-US" sz="1050" b="1" u="sng" dirty="0">
                <a:latin typeface="Barlow" panose="00000500000000000000"/>
                <a:ea typeface="Verdana" panose="020B0604030504040204" pitchFamily="34" charset="0"/>
                <a:cs typeface="Arial" panose="020B0604020202020204" pitchFamily="34" charset="0"/>
              </a:rPr>
              <a:t> :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en-US" sz="1050" dirty="0">
                <a:solidFill>
                  <a:srgbClr val="FF0000"/>
                </a:solidFill>
                <a:latin typeface="Barlow" panose="00000500000000000000"/>
                <a:ea typeface="Verdana" panose="020B0604030504040204" pitchFamily="34" charset="0"/>
                <a:cs typeface="Arial" panose="020B0604020202020204" pitchFamily="34" charset="0"/>
              </a:rPr>
              <a:t>Furnas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50" dirty="0" err="1">
                <a:solidFill>
                  <a:srgbClr val="FF0000"/>
                </a:solidFill>
                <a:latin typeface="Barlow" panose="00000500000000000000"/>
                <a:ea typeface="Verdana" panose="020B0604030504040204" pitchFamily="34" charset="0"/>
                <a:cs typeface="Arial" panose="020B0604020202020204" pitchFamily="34" charset="0"/>
              </a:rPr>
              <a:t>Taesa</a:t>
            </a:r>
            <a:endParaRPr lang="pt-BR" altLang="en-US" sz="1050" dirty="0">
              <a:solidFill>
                <a:srgbClr val="FF0000"/>
              </a:solidFill>
              <a:latin typeface="Barlow" panose="0000050000000000000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rgbClr val="000000"/>
              </a:buClr>
              <a:buSzPct val="100000"/>
            </a:pPr>
            <a:r>
              <a:rPr lang="pt-BR" altLang="en-US" sz="1050" dirty="0">
                <a:solidFill>
                  <a:srgbClr val="FF0000"/>
                </a:solidFill>
                <a:latin typeface="Barlow" panose="00000500000000000000"/>
                <a:ea typeface="Verdana" panose="020B0604030504040204" pitchFamily="34" charset="0"/>
                <a:cs typeface="Arial" panose="020B0604020202020204" pitchFamily="34" charset="0"/>
              </a:rPr>
              <a:t>Eletrosul </a:t>
            </a:r>
            <a:r>
              <a:rPr lang="pt-BR" altLang="en-US" sz="1050" dirty="0">
                <a:latin typeface="Barlow" panose="00000500000000000000"/>
                <a:ea typeface="Verdana" panose="020B0604030504040204" pitchFamily="34" charset="0"/>
                <a:cs typeface="Arial" panose="020B0604020202020204" pitchFamily="34" charset="0"/>
              </a:rPr>
              <a:t>(2018)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en-US" sz="1200" u="sng" dirty="0" err="1">
                <a:latin typeface="Barlow"/>
                <a:ea typeface="Verdana" panose="020B0604030504040204" pitchFamily="34" charset="0"/>
                <a:cs typeface="Arial" panose="020B0604020202020204" pitchFamily="34" charset="0"/>
              </a:rPr>
              <a:t>ISPs</a:t>
            </a:r>
            <a:r>
              <a:rPr lang="pt-BR" altLang="en-US" sz="1200" u="sng" dirty="0">
                <a:latin typeface="Barlow"/>
                <a:ea typeface="Verdana" panose="020B0604030504040204" pitchFamily="34" charset="0"/>
                <a:cs typeface="Arial" panose="020B0604020202020204" pitchFamily="34" charset="0"/>
              </a:rPr>
              <a:t> (swap)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D5238B2-AFAA-4F04-A756-7B9CB82C4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21" y="3267469"/>
            <a:ext cx="35763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en-US" sz="1050" b="1" u="sng" dirty="0">
                <a:latin typeface="Barlow" panose="00000500000000000000"/>
                <a:ea typeface="Verdana" panose="020B0604030504040204" pitchFamily="34" charset="0"/>
                <a:cs typeface="Arial" panose="020B0604020202020204" pitchFamily="34" charset="0"/>
              </a:rPr>
              <a:t>Norte &amp;</a:t>
            </a:r>
            <a:r>
              <a:rPr lang="pt-BR" altLang="en-US" sz="1050" b="1" u="sng" dirty="0">
                <a:solidFill>
                  <a:srgbClr val="000000"/>
                </a:solidFill>
                <a:latin typeface="Barlow" panose="0000050000000000000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BR" altLang="en-US" sz="1050" b="1" u="sng" dirty="0" err="1">
                <a:solidFill>
                  <a:srgbClr val="000000"/>
                </a:solidFill>
                <a:latin typeface="Barlow" panose="00000500000000000000"/>
                <a:ea typeface="Verdana" panose="020B0604030504040204" pitchFamily="34" charset="0"/>
                <a:cs typeface="Arial" panose="020B0604020202020204" pitchFamily="34" charset="0"/>
              </a:rPr>
              <a:t>Centrooeste</a:t>
            </a:r>
            <a:r>
              <a:rPr lang="pt-BR" altLang="en-US" sz="1050" b="1" u="sng" dirty="0">
                <a:solidFill>
                  <a:srgbClr val="000000"/>
                </a:solidFill>
                <a:latin typeface="Barlow" panose="0000050000000000000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pt-BR" altLang="en-US" sz="1050" b="1" u="sng" dirty="0">
              <a:latin typeface="Barlow" panose="0000050000000000000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rgbClr val="000000"/>
              </a:buClr>
              <a:buSzPct val="100000"/>
            </a:pPr>
            <a:r>
              <a:rPr lang="pt-BR" altLang="en-US" sz="1050" dirty="0" err="1">
                <a:solidFill>
                  <a:srgbClr val="FF0000"/>
                </a:solidFill>
                <a:latin typeface="Barlow" panose="00000500000000000000"/>
                <a:ea typeface="Verdana" panose="020B0604030504040204" pitchFamily="34" charset="0"/>
                <a:cs typeface="Arial" panose="020B0604020202020204" pitchFamily="34" charset="0"/>
              </a:rPr>
              <a:t>Taesa</a:t>
            </a:r>
            <a:r>
              <a:rPr lang="pt-BR" altLang="en-US" sz="1050" dirty="0">
                <a:solidFill>
                  <a:srgbClr val="FF0000"/>
                </a:solidFill>
                <a:latin typeface="Barlow" panose="0000050000000000000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BR" altLang="en-US" sz="1050" dirty="0">
                <a:latin typeface="Barlow" panose="00000500000000000000"/>
                <a:ea typeface="Verdana" panose="020B0604030504040204" pitchFamily="34" charset="0"/>
                <a:cs typeface="Arial" panose="020B0604020202020204" pitchFamily="34" charset="0"/>
              </a:rPr>
              <a:t>(2019)</a:t>
            </a:r>
          </a:p>
          <a:p>
            <a:pPr>
              <a:buClr>
                <a:srgbClr val="000000"/>
              </a:buClr>
              <a:buSzPct val="100000"/>
            </a:pPr>
            <a:r>
              <a:rPr lang="pt-BR" altLang="en-US" sz="1050" dirty="0">
                <a:solidFill>
                  <a:srgbClr val="FF0000"/>
                </a:solidFill>
                <a:latin typeface="Barlow" panose="00000500000000000000"/>
                <a:ea typeface="Verdana" panose="020B0604030504040204" pitchFamily="34" charset="0"/>
                <a:cs typeface="Arial" panose="020B0604020202020204" pitchFamily="34" charset="0"/>
              </a:rPr>
              <a:t>IE Madeira </a:t>
            </a:r>
            <a:r>
              <a:rPr lang="pt-BR" altLang="en-US" sz="1050" dirty="0">
                <a:latin typeface="Barlow" panose="00000500000000000000"/>
                <a:ea typeface="Verdana" panose="020B0604030504040204" pitchFamily="34" charset="0"/>
                <a:cs typeface="Arial" panose="020B0604020202020204" pitchFamily="34" charset="0"/>
              </a:rPr>
              <a:t>(2020)</a:t>
            </a:r>
          </a:p>
          <a:p>
            <a:pPr>
              <a:buClr>
                <a:srgbClr val="000000"/>
              </a:buClr>
              <a:buSzPct val="100000"/>
            </a:pPr>
            <a:r>
              <a:rPr lang="pt-BR" altLang="en-US" sz="1050" dirty="0" err="1">
                <a:latin typeface="Barlow" panose="00000500000000000000"/>
                <a:ea typeface="Verdana" panose="020B0604030504040204" pitchFamily="34" charset="0"/>
                <a:cs typeface="Arial" panose="020B0604020202020204" pitchFamily="34" charset="0"/>
              </a:rPr>
              <a:t>Telebras</a:t>
            </a:r>
            <a:r>
              <a:rPr lang="pt-BR" altLang="en-US" sz="1050" dirty="0">
                <a:latin typeface="Barlow" panose="00000500000000000000"/>
                <a:ea typeface="Verdana" panose="020B0604030504040204" pitchFamily="34" charset="0"/>
                <a:cs typeface="Arial" panose="020B0604020202020204" pitchFamily="34" charset="0"/>
              </a:rPr>
              <a:t> (2019)</a:t>
            </a:r>
          </a:p>
          <a:p>
            <a:pPr>
              <a:buClr>
                <a:srgbClr val="000000"/>
              </a:buClr>
              <a:buSzPct val="100000"/>
            </a:pPr>
            <a:r>
              <a:rPr lang="pt-BR" altLang="en-US" sz="1200" u="sng" dirty="0" err="1">
                <a:latin typeface="Barlow"/>
                <a:ea typeface="Verdana" panose="020B0604030504040204" pitchFamily="34" charset="0"/>
                <a:cs typeface="Arial" panose="020B0604020202020204" pitchFamily="34" charset="0"/>
              </a:rPr>
              <a:t>ISPs</a:t>
            </a:r>
            <a:r>
              <a:rPr lang="pt-BR" altLang="en-US" sz="1200" u="sng" dirty="0">
                <a:latin typeface="Barlow"/>
                <a:ea typeface="Verdana" panose="020B0604030504040204" pitchFamily="34" charset="0"/>
                <a:cs typeface="Arial" panose="020B0604020202020204" pitchFamily="34" charset="0"/>
              </a:rPr>
              <a:t> (swap)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4A02AFE-129A-44E3-B8AB-3D6D595DA8CC}"/>
              </a:ext>
            </a:extLst>
          </p:cNvPr>
          <p:cNvSpPr/>
          <p:nvPr/>
        </p:nvSpPr>
        <p:spPr>
          <a:xfrm>
            <a:off x="2074833" y="4544649"/>
            <a:ext cx="275034" cy="1321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>
              <a:solidFill>
                <a:srgbClr val="FF0000"/>
              </a:solidFill>
            </a:endParaRPr>
          </a:p>
        </p:txBody>
      </p:sp>
      <p:sp>
        <p:nvSpPr>
          <p:cNvPr id="22535" name="CaixaDeTexto 4">
            <a:extLst>
              <a:ext uri="{FF2B5EF4-FFF2-40B4-BE49-F238E27FC236}">
                <a16:creationId xmlns:a16="http://schemas.microsoft.com/office/drawing/2014/main" id="{9AA75A80-B129-44AE-8AA0-DC56E0E56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7018" y="4461291"/>
            <a:ext cx="129758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1100" dirty="0">
                <a:latin typeface="Barlow" panose="00000500000000000000"/>
              </a:rPr>
              <a:t>Empresas Eléctricas</a:t>
            </a:r>
          </a:p>
        </p:txBody>
      </p:sp>
      <p:sp>
        <p:nvSpPr>
          <p:cNvPr id="22536" name="Espaço Reservado para Texto 2">
            <a:extLst>
              <a:ext uri="{FF2B5EF4-FFF2-40B4-BE49-F238E27FC236}">
                <a16:creationId xmlns:a16="http://schemas.microsoft.com/office/drawing/2014/main" id="{FD5F0143-D829-4E16-869A-2A9DD8BCF942}"/>
              </a:ext>
            </a:extLst>
          </p:cNvPr>
          <p:cNvSpPr txBox="1">
            <a:spLocks/>
          </p:cNvSpPr>
          <p:nvPr/>
        </p:nvSpPr>
        <p:spPr bwMode="auto">
          <a:xfrm>
            <a:off x="2035009" y="177091"/>
            <a:ext cx="6644721" cy="3742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defPPr>
              <a:defRPr lang="pt-BR"/>
            </a:defPPr>
            <a:lvl1pPr marR="0" indent="0" defTabSz="9144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rgbClr val="001EFF"/>
                </a:solidFill>
                <a:latin typeface="Barlow" pitchFamily="2" charset="77"/>
                <a:ea typeface="+mj-ea"/>
                <a:cs typeface="+mj-cs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Barlow ExtraBold" panose="00000900000000000000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Barlow ExtraBold" panose="00000900000000000000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Barlow ExtraBold" panose="00000900000000000000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Barlow ExtraBold" panose="00000900000000000000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t-BR" altLang="en-US" dirty="0"/>
              <a:t>Parceria com as Elétricas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27F76948-B4C8-4870-94B5-D9DF84E0D411}"/>
              </a:ext>
            </a:extLst>
          </p:cNvPr>
          <p:cNvGrpSpPr/>
          <p:nvPr/>
        </p:nvGrpSpPr>
        <p:grpSpPr>
          <a:xfrm>
            <a:off x="4060598" y="589294"/>
            <a:ext cx="5045043" cy="4554206"/>
            <a:chOff x="5962744" y="1186289"/>
            <a:chExt cx="6681766" cy="5971208"/>
          </a:xfrm>
        </p:grpSpPr>
        <p:pic>
          <p:nvPicPr>
            <p:cNvPr id="32" name="Imagem 3">
              <a:extLst>
                <a:ext uri="{FF2B5EF4-FFF2-40B4-BE49-F238E27FC236}">
                  <a16:creationId xmlns:a16="http://schemas.microsoft.com/office/drawing/2014/main" id="{5EB80C6A-F5E7-4451-B9B4-B71F86C12C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2744" y="1186289"/>
              <a:ext cx="6681766" cy="597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10707ED3-6FCD-4934-AA53-ADDA1253F784}"/>
                </a:ext>
              </a:extLst>
            </p:cNvPr>
            <p:cNvSpPr/>
            <p:nvPr/>
          </p:nvSpPr>
          <p:spPr>
            <a:xfrm rot="414364">
              <a:off x="7809856" y="2128809"/>
              <a:ext cx="2465624" cy="237412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pt-BR" sz="1431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2C94B6F3-7360-4DE6-A759-D84D88724374}"/>
                </a:ext>
              </a:extLst>
            </p:cNvPr>
            <p:cNvSpPr/>
            <p:nvPr/>
          </p:nvSpPr>
          <p:spPr>
            <a:xfrm rot="20159358">
              <a:off x="8924690" y="4129622"/>
              <a:ext cx="1883101" cy="106197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pt-BR" sz="1431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903F5CEB-F27C-4E1B-BC1F-C8FE0720F166}"/>
                </a:ext>
              </a:extLst>
            </p:cNvPr>
            <p:cNvSpPr/>
            <p:nvPr/>
          </p:nvSpPr>
          <p:spPr>
            <a:xfrm rot="1774256">
              <a:off x="8540651" y="4408126"/>
              <a:ext cx="830251" cy="126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pt-BR" sz="1431"/>
            </a:p>
          </p:txBody>
        </p: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0DDAC9EC-37B9-4B7F-AD9F-5A512C0CDA8C}"/>
                </a:ext>
              </a:extLst>
            </p:cNvPr>
            <p:cNvSpPr/>
            <p:nvPr/>
          </p:nvSpPr>
          <p:spPr>
            <a:xfrm rot="2273425">
              <a:off x="9928664" y="2327448"/>
              <a:ext cx="1108075" cy="17250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pt-BR" sz="1431"/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9155AD29-EFF7-43AB-B29B-7056227F449F}"/>
                </a:ext>
              </a:extLst>
            </p:cNvPr>
            <p:cNvSpPr/>
            <p:nvPr/>
          </p:nvSpPr>
          <p:spPr>
            <a:xfrm rot="5160954">
              <a:off x="8986919" y="2479689"/>
              <a:ext cx="920212" cy="18700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pt-BR" sz="1431"/>
            </a:p>
          </p:txBody>
        </p:sp>
        <p:sp>
          <p:nvSpPr>
            <p:cNvPr id="39" name="Retângulo 31">
              <a:extLst>
                <a:ext uri="{FF2B5EF4-FFF2-40B4-BE49-F238E27FC236}">
                  <a16:creationId xmlns:a16="http://schemas.microsoft.com/office/drawing/2014/main" id="{29120C1F-F7EB-4F17-A529-B2D6B5BEE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98200" y="2446338"/>
              <a:ext cx="720140" cy="302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pt-BR" sz="900" b="1">
                  <a:solidFill>
                    <a:srgbClr val="FF0000"/>
                  </a:solidFill>
                  <a:latin typeface="Verdana" panose="020B0604030504040204" pitchFamily="34" charset="0"/>
                </a:rPr>
                <a:t>Chesf</a:t>
              </a:r>
              <a:endParaRPr lang="pt-BR" altLang="pt-BR" sz="900" b="1">
                <a:solidFill>
                  <a:srgbClr val="FF0000"/>
                </a:solidFill>
              </a:endParaRPr>
            </a:p>
          </p:txBody>
        </p:sp>
        <p:sp>
          <p:nvSpPr>
            <p:cNvPr id="40" name="Retângulo 32">
              <a:extLst>
                <a:ext uri="{FF2B5EF4-FFF2-40B4-BE49-F238E27FC236}">
                  <a16:creationId xmlns:a16="http://schemas.microsoft.com/office/drawing/2014/main" id="{CB737F6D-AB74-4068-9C53-EB1E99FF7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3857" y="2367621"/>
              <a:ext cx="981275" cy="302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pt-BR" sz="900" b="1" err="1">
                  <a:latin typeface="Verdana" panose="020B0604030504040204" pitchFamily="34" charset="0"/>
                </a:rPr>
                <a:t>Telebras</a:t>
              </a:r>
              <a:endParaRPr lang="en-US" altLang="pt-BR" sz="900" b="1">
                <a:latin typeface="Verdana" panose="020B0604030504040204" pitchFamily="34" charset="0"/>
              </a:endParaRPr>
            </a:p>
          </p:txBody>
        </p:sp>
        <p:sp>
          <p:nvSpPr>
            <p:cNvPr id="41" name="Retângulo 33">
              <a:extLst>
                <a:ext uri="{FF2B5EF4-FFF2-40B4-BE49-F238E27FC236}">
                  <a16:creationId xmlns:a16="http://schemas.microsoft.com/office/drawing/2014/main" id="{362D5423-C666-4BF9-8A24-5A716E287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9513" y="3097072"/>
              <a:ext cx="745616" cy="302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pt-BR" sz="900" b="1" err="1">
                  <a:solidFill>
                    <a:srgbClr val="FF0000"/>
                  </a:solidFill>
                  <a:latin typeface="Verdana" panose="020B0604030504040204" pitchFamily="34" charset="0"/>
                </a:rPr>
                <a:t>Taesa</a:t>
              </a:r>
              <a:endParaRPr lang="pt-BR" altLang="pt-BR" sz="900" b="1">
                <a:solidFill>
                  <a:srgbClr val="FF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42" name="Retângulo 34">
              <a:extLst>
                <a:ext uri="{FF2B5EF4-FFF2-40B4-BE49-F238E27FC236}">
                  <a16:creationId xmlns:a16="http://schemas.microsoft.com/office/drawing/2014/main" id="{0C74A989-89BA-4D6A-98F3-FF2803621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37800" y="4764088"/>
              <a:ext cx="1028700" cy="302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pt-BR" sz="900" b="1">
                  <a:solidFill>
                    <a:srgbClr val="FF0000"/>
                  </a:solidFill>
                  <a:latin typeface="Verdana" panose="020B0604030504040204" pitchFamily="34" charset="0"/>
                </a:rPr>
                <a:t>Furnas</a:t>
              </a:r>
              <a:endParaRPr lang="pt-BR" altLang="pt-BR" sz="900" b="1">
                <a:solidFill>
                  <a:srgbClr val="FF0000"/>
                </a:solidFill>
              </a:endParaRPr>
            </a:p>
          </p:txBody>
        </p:sp>
        <p:sp>
          <p:nvSpPr>
            <p:cNvPr id="43" name="Retângulo 35">
              <a:extLst>
                <a:ext uri="{FF2B5EF4-FFF2-40B4-BE49-F238E27FC236}">
                  <a16:creationId xmlns:a16="http://schemas.microsoft.com/office/drawing/2014/main" id="{F608D17C-A1B9-4A62-8A02-A06B4DC1F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5809" y="5779011"/>
              <a:ext cx="1077913" cy="302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pt-BR" sz="900" b="1">
                  <a:solidFill>
                    <a:srgbClr val="FF0000"/>
                  </a:solidFill>
                  <a:latin typeface="Verdana" panose="020B0604030504040204" pitchFamily="34" charset="0"/>
                </a:rPr>
                <a:t>Eletrosul</a:t>
              </a:r>
              <a:endParaRPr lang="pt-BR" altLang="pt-BR" sz="900" b="1">
                <a:solidFill>
                  <a:srgbClr val="FF0000"/>
                </a:solidFill>
              </a:endParaRPr>
            </a:p>
          </p:txBody>
        </p:sp>
        <p:sp>
          <p:nvSpPr>
            <p:cNvPr id="44" name="Retângulo 36">
              <a:extLst>
                <a:ext uri="{FF2B5EF4-FFF2-40B4-BE49-F238E27FC236}">
                  <a16:creationId xmlns:a16="http://schemas.microsoft.com/office/drawing/2014/main" id="{641C4F6F-3C70-48B9-8D0E-2F7F83DFD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3325" y="2430897"/>
              <a:ext cx="639463" cy="302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pt-BR" sz="900" b="1">
                  <a:highlight>
                    <a:srgbClr val="FFFF00"/>
                  </a:highlight>
                  <a:latin typeface="Verdana" panose="020B0604030504040204" pitchFamily="34" charset="0"/>
                </a:rPr>
                <a:t>ISPs</a:t>
              </a:r>
            </a:p>
          </p:txBody>
        </p:sp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9172C29D-CF6E-4FE1-BCDD-E3CA1CC65001}"/>
                </a:ext>
              </a:extLst>
            </p:cNvPr>
            <p:cNvSpPr/>
            <p:nvPr/>
          </p:nvSpPr>
          <p:spPr>
            <a:xfrm rot="7907244">
              <a:off x="7902076" y="3039168"/>
              <a:ext cx="903523" cy="174015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defRPr/>
              </a:pPr>
              <a:endParaRPr lang="pt-BR" sz="1431"/>
            </a:p>
          </p:txBody>
        </p:sp>
        <p:sp>
          <p:nvSpPr>
            <p:cNvPr id="46" name="Retângulo 38">
              <a:extLst>
                <a:ext uri="{FF2B5EF4-FFF2-40B4-BE49-F238E27FC236}">
                  <a16:creationId xmlns:a16="http://schemas.microsoft.com/office/drawing/2014/main" id="{1E88811D-FFC1-4893-AB5B-BCD81B1BD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3363" y="3854244"/>
              <a:ext cx="1579563" cy="302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pt-BR" sz="900" b="1">
                  <a:solidFill>
                    <a:srgbClr val="FF0000"/>
                  </a:solidFill>
                  <a:latin typeface="Verdana" panose="020B0604030504040204" pitchFamily="34" charset="0"/>
                </a:rPr>
                <a:t>IE Madeira</a:t>
              </a:r>
              <a:endParaRPr lang="pt-BR" altLang="pt-BR" sz="900" b="1">
                <a:solidFill>
                  <a:srgbClr val="FF0000"/>
                </a:solidFill>
              </a:endParaRPr>
            </a:p>
          </p:txBody>
        </p:sp>
        <p:sp>
          <p:nvSpPr>
            <p:cNvPr id="47" name="Retângulo 36">
              <a:extLst>
                <a:ext uri="{FF2B5EF4-FFF2-40B4-BE49-F238E27FC236}">
                  <a16:creationId xmlns:a16="http://schemas.microsoft.com/office/drawing/2014/main" id="{99FB295A-810E-4D3E-8692-CE33CA762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61260" y="4668101"/>
              <a:ext cx="639463" cy="302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pt-BR" sz="900" b="1">
                  <a:highlight>
                    <a:srgbClr val="FFFF00"/>
                  </a:highlight>
                  <a:latin typeface="Verdana" panose="020B0604030504040204" pitchFamily="34" charset="0"/>
                </a:rPr>
                <a:t>ISPs</a:t>
              </a:r>
            </a:p>
          </p:txBody>
        </p:sp>
        <p:sp>
          <p:nvSpPr>
            <p:cNvPr id="48" name="Retângulo 36">
              <a:extLst>
                <a:ext uri="{FF2B5EF4-FFF2-40B4-BE49-F238E27FC236}">
                  <a16:creationId xmlns:a16="http://schemas.microsoft.com/office/drawing/2014/main" id="{00E0BCBE-0D23-424F-82D1-92E383F9E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9139" y="3653538"/>
              <a:ext cx="639463" cy="302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pt-BR" sz="900" b="1">
                  <a:highlight>
                    <a:srgbClr val="FFFF00"/>
                  </a:highlight>
                  <a:latin typeface="Verdana" panose="020B0604030504040204" pitchFamily="34" charset="0"/>
                </a:rPr>
                <a:t>ISPs</a:t>
              </a:r>
            </a:p>
          </p:txBody>
        </p:sp>
        <p:sp>
          <p:nvSpPr>
            <p:cNvPr id="49" name="Elipse 48">
              <a:extLst>
                <a:ext uri="{FF2B5EF4-FFF2-40B4-BE49-F238E27FC236}">
                  <a16:creationId xmlns:a16="http://schemas.microsoft.com/office/drawing/2014/main" id="{A49A7073-8716-464F-8230-79C601460682}"/>
                </a:ext>
              </a:extLst>
            </p:cNvPr>
            <p:cNvSpPr/>
            <p:nvPr/>
          </p:nvSpPr>
          <p:spPr>
            <a:xfrm rot="18022513">
              <a:off x="6462180" y="2296040"/>
              <a:ext cx="1943314" cy="834444"/>
            </a:xfrm>
            <a:prstGeom prst="ellipse">
              <a:avLst/>
            </a:prstGeom>
            <a:noFill/>
            <a:ln w="254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</a:pPr>
              <a:endParaRPr lang="pt-BR" sz="1431">
                <a:highlight>
                  <a:srgbClr val="FFFF00"/>
                </a:highlight>
              </a:endParaRPr>
            </a:p>
          </p:txBody>
        </p:sp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ACD6E86D-0847-4F6B-9F82-711378053145}"/>
                </a:ext>
              </a:extLst>
            </p:cNvPr>
            <p:cNvSpPr/>
            <p:nvPr/>
          </p:nvSpPr>
          <p:spPr>
            <a:xfrm rot="17925317">
              <a:off x="9288510" y="3609694"/>
              <a:ext cx="1579169" cy="669276"/>
            </a:xfrm>
            <a:prstGeom prst="ellipse">
              <a:avLst/>
            </a:prstGeom>
            <a:noFill/>
            <a:ln w="254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pt-BR" sz="1431">
                <a:highlight>
                  <a:srgbClr val="FFFF00"/>
                </a:highlight>
              </a:endParaRPr>
            </a:p>
          </p:txBody>
        </p:sp>
        <p:sp>
          <p:nvSpPr>
            <p:cNvPr id="51" name="Retângulo 36">
              <a:extLst>
                <a:ext uri="{FF2B5EF4-FFF2-40B4-BE49-F238E27FC236}">
                  <a16:creationId xmlns:a16="http://schemas.microsoft.com/office/drawing/2014/main" id="{23DDAA79-0945-4A00-B0E5-116A3C6C6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4259" y="2697604"/>
              <a:ext cx="639463" cy="302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pt-BR" sz="900" b="1">
                  <a:highlight>
                    <a:srgbClr val="FFFF00"/>
                  </a:highlight>
                  <a:latin typeface="Verdana" panose="020B0604030504040204" pitchFamily="34" charset="0"/>
                </a:rPr>
                <a:t>ISPs</a:t>
              </a:r>
            </a:p>
          </p:txBody>
        </p:sp>
        <p:sp>
          <p:nvSpPr>
            <p:cNvPr id="52" name="Elipse 51">
              <a:extLst>
                <a:ext uri="{FF2B5EF4-FFF2-40B4-BE49-F238E27FC236}">
                  <a16:creationId xmlns:a16="http://schemas.microsoft.com/office/drawing/2014/main" id="{2A68015E-D857-477C-8252-AFF9C6364A3B}"/>
                </a:ext>
              </a:extLst>
            </p:cNvPr>
            <p:cNvSpPr/>
            <p:nvPr/>
          </p:nvSpPr>
          <p:spPr>
            <a:xfrm rot="19888525">
              <a:off x="8694675" y="4508327"/>
              <a:ext cx="1579169" cy="669276"/>
            </a:xfrm>
            <a:prstGeom prst="ellipse">
              <a:avLst/>
            </a:prstGeom>
            <a:noFill/>
            <a:ln w="254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pt-BR" sz="1431">
                <a:highlight>
                  <a:srgbClr val="FFFF00"/>
                </a:highlight>
              </a:endParaRPr>
            </a:p>
          </p:txBody>
        </p:sp>
        <p:sp>
          <p:nvSpPr>
            <p:cNvPr id="53" name="Elipse 52">
              <a:extLst>
                <a:ext uri="{FF2B5EF4-FFF2-40B4-BE49-F238E27FC236}">
                  <a16:creationId xmlns:a16="http://schemas.microsoft.com/office/drawing/2014/main" id="{10685D0C-F362-4507-B084-D7672CF89170}"/>
                </a:ext>
              </a:extLst>
            </p:cNvPr>
            <p:cNvSpPr/>
            <p:nvPr/>
          </p:nvSpPr>
          <p:spPr>
            <a:xfrm rot="722664">
              <a:off x="8801799" y="2503284"/>
              <a:ext cx="1975889" cy="669276"/>
            </a:xfrm>
            <a:prstGeom prst="ellipse">
              <a:avLst/>
            </a:prstGeom>
            <a:noFill/>
            <a:ln w="254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pt-BR" sz="1431">
                <a:highlight>
                  <a:srgbClr val="FFFF00"/>
                </a:highlight>
              </a:endParaRPr>
            </a:p>
          </p:txBody>
        </p:sp>
      </p:grpSp>
      <p:sp>
        <p:nvSpPr>
          <p:cNvPr id="31" name="Elipse 30">
            <a:extLst>
              <a:ext uri="{FF2B5EF4-FFF2-40B4-BE49-F238E27FC236}">
                <a16:creationId xmlns:a16="http://schemas.microsoft.com/office/drawing/2014/main" id="{780A993B-9E1F-4158-A187-1A8868F03F96}"/>
              </a:ext>
            </a:extLst>
          </p:cNvPr>
          <p:cNvSpPr/>
          <p:nvPr/>
        </p:nvSpPr>
        <p:spPr>
          <a:xfrm rot="13512241">
            <a:off x="5056333" y="2339398"/>
            <a:ext cx="1482155" cy="630044"/>
          </a:xfrm>
          <a:prstGeom prst="ellipse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</a:pPr>
            <a:endParaRPr lang="pt-BR" sz="1431">
              <a:highlight>
                <a:srgbClr val="FFFF00"/>
              </a:highlight>
            </a:endParaRPr>
          </a:p>
        </p:txBody>
      </p:sp>
      <p:sp>
        <p:nvSpPr>
          <p:cNvPr id="38" name="Retângulo 36">
            <a:extLst>
              <a:ext uri="{FF2B5EF4-FFF2-40B4-BE49-F238E27FC236}">
                <a16:creationId xmlns:a16="http://schemas.microsoft.com/office/drawing/2014/main" id="{11AAF3FC-993E-4BCA-9603-FB48B3ADE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4040" y="2482399"/>
            <a:ext cx="48282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pt-BR" sz="900" b="1">
                <a:highlight>
                  <a:srgbClr val="FFFF00"/>
                </a:highlight>
                <a:latin typeface="Verdana" panose="020B0604030504040204" pitchFamily="34" charset="0"/>
              </a:rPr>
              <a:t>ISPs</a:t>
            </a:r>
          </a:p>
        </p:txBody>
      </p:sp>
      <p:sp>
        <p:nvSpPr>
          <p:cNvPr id="54" name="Espaço Reservado para Número de Slide 1">
            <a:extLst>
              <a:ext uri="{FF2B5EF4-FFF2-40B4-BE49-F238E27FC236}">
                <a16:creationId xmlns:a16="http://schemas.microsoft.com/office/drawing/2014/main" id="{B5DACDBD-B1C5-4DC7-A91E-876AAAAC3882}"/>
              </a:ext>
            </a:extLst>
          </p:cNvPr>
          <p:cNvSpPr txBox="1">
            <a:spLocks/>
          </p:cNvSpPr>
          <p:nvPr/>
        </p:nvSpPr>
        <p:spPr bwMode="auto">
          <a:xfrm>
            <a:off x="1781939" y="4703002"/>
            <a:ext cx="2133600" cy="14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6" rIns="68571" bIns="34286" numCol="1" rtlCol="0" anchor="t" anchorCtr="0" compatLnSpc="1">
            <a:prstTxWarp prst="textNoShape">
              <a:avLst/>
            </a:prstTxWarp>
          </a:bodyPr>
          <a:lstStyle>
            <a:defPPr>
              <a:defRPr lang="en-BR"/>
            </a:defPPr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lang="pt-BR" sz="1200">
                <a:solidFill>
                  <a:srgbClr val="7F7F7F"/>
                </a:solidFill>
                <a:latin typeface="Calibri" panose="020F0502020204030204" pitchFamily="34" charset="0"/>
                <a:cs typeface="AR PL KaitiM GB" charset="0"/>
              </a:defRPr>
            </a:lvl1pPr>
            <a:lvl2pPr marL="590491" indent="-226990">
              <a:defRPr>
                <a:solidFill>
                  <a:schemeClr val="bg1"/>
                </a:solidFill>
                <a:latin typeface="Calibri" panose="020F0502020204030204" pitchFamily="34" charset="0"/>
                <a:cs typeface="AR PL KaitiM GB" charset="0"/>
              </a:defRPr>
            </a:lvl2pPr>
            <a:lvl3pPr marL="907959" indent="-180957">
              <a:defRPr>
                <a:solidFill>
                  <a:schemeClr val="bg1"/>
                </a:solidFill>
                <a:latin typeface="Calibri" panose="020F0502020204030204" pitchFamily="34" charset="0"/>
                <a:cs typeface="AR PL KaitiM GB" charset="0"/>
              </a:defRPr>
            </a:lvl3pPr>
            <a:lvl4pPr marL="1271461" indent="-180957">
              <a:defRPr>
                <a:solidFill>
                  <a:schemeClr val="bg1"/>
                </a:solidFill>
                <a:latin typeface="Calibri" panose="020F0502020204030204" pitchFamily="34" charset="0"/>
                <a:cs typeface="AR PL KaitiM GB" charset="0"/>
              </a:defRPr>
            </a:lvl4pPr>
            <a:lvl5pPr marL="1634961" indent="-180957">
              <a:defRPr>
                <a:solidFill>
                  <a:schemeClr val="bg1"/>
                </a:solidFill>
                <a:latin typeface="Calibri" panose="020F0502020204030204" pitchFamily="34" charset="0"/>
                <a:cs typeface="AR PL KaitiM GB" charset="0"/>
              </a:defRPr>
            </a:lvl5pPr>
            <a:lvl6pPr marL="2092116" indent="-180957" defTabSz="4571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cs typeface="AR PL KaitiM GB" charset="0"/>
              </a:defRPr>
            </a:lvl6pPr>
            <a:lvl7pPr marL="2549270" indent="-180957" defTabSz="4571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cs typeface="AR PL KaitiM GB" charset="0"/>
              </a:defRPr>
            </a:lvl7pPr>
            <a:lvl8pPr marL="3006424" indent="-180957" defTabSz="4571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cs typeface="AR PL KaitiM GB" charset="0"/>
              </a:defRPr>
            </a:lvl8pPr>
            <a:lvl9pPr marL="3463579" indent="-180957" defTabSz="4571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cs typeface="AR PL KaitiM GB" charset="0"/>
              </a:defRPr>
            </a:lvl9pPr>
          </a:lstStyle>
          <a:p>
            <a:fld id="{0EF5A707-12EA-4A98-8461-36EA8E35E3D1}" type="slidenum">
              <a:rPr lang="pt-BR" altLang="pt-BR" sz="900"/>
              <a:pPr/>
              <a:t>7</a:t>
            </a:fld>
            <a:endParaRPr lang="pt-BR" altLang="pt-BR" sz="900"/>
          </a:p>
        </p:txBody>
      </p:sp>
    </p:spTree>
    <p:extLst>
      <p:ext uri="{BB962C8B-B14F-4D97-AF65-F5344CB8AC3E}">
        <p14:creationId xmlns:p14="http://schemas.microsoft.com/office/powerpoint/2010/main" val="4243703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92B9B6F-6AAD-4837-A1C5-1BB0FB1CBA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04102" cy="276999"/>
          </a:xfrm>
        </p:spPr>
        <p:txBody>
          <a:bodyPr/>
          <a:lstStyle/>
          <a:p>
            <a:r>
              <a:rPr lang="pt-BR" b="1" dirty="0">
                <a:latin typeface="Barlow" panose="00000500000000000000" pitchFamily="2" charset="0"/>
              </a:rPr>
              <a:t>Parceria com as Elétricas</a:t>
            </a: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43E6E6-5F50-438E-A113-1F2440A6E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367" y="924215"/>
            <a:ext cx="5431712" cy="3831625"/>
          </a:xfrm>
          <a:prstGeom prst="rect">
            <a:avLst/>
          </a:prstGeom>
        </p:spPr>
      </p:pic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40D7FA64-3E37-495C-9B59-C494481A0F77}"/>
              </a:ext>
            </a:extLst>
          </p:cNvPr>
          <p:cNvSpPr txBox="1">
            <a:spLocks/>
          </p:cNvSpPr>
          <p:nvPr/>
        </p:nvSpPr>
        <p:spPr bwMode="auto">
          <a:xfrm>
            <a:off x="2020863" y="191768"/>
            <a:ext cx="6644721" cy="3742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defPPr>
              <a:defRPr lang="pt-BR"/>
            </a:defPPr>
            <a:lvl1pPr marR="0" indent="0" defTabSz="9144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rgbClr val="001EFF"/>
                </a:solidFill>
                <a:latin typeface="Barlow" pitchFamily="2" charset="77"/>
                <a:ea typeface="+mj-ea"/>
                <a:cs typeface="+mj-cs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Barlow ExtraBold" panose="00000900000000000000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Barlow ExtraBold" panose="00000900000000000000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Barlow ExtraBold" panose="00000900000000000000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Barlow ExtraBold" panose="00000900000000000000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t-BR" altLang="en-US" dirty="0"/>
              <a:t>Parceria com as Elétricas</a:t>
            </a:r>
          </a:p>
        </p:txBody>
      </p:sp>
    </p:spTree>
    <p:extLst>
      <p:ext uri="{BB962C8B-B14F-4D97-AF65-F5344CB8AC3E}">
        <p14:creationId xmlns:p14="http://schemas.microsoft.com/office/powerpoint/2010/main" val="4034731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>
            <a:extLst>
              <a:ext uri="{FF2B5EF4-FFF2-40B4-BE49-F238E27FC236}">
                <a16:creationId xmlns:a16="http://schemas.microsoft.com/office/drawing/2014/main" id="{329DA1BD-3A1F-4840-A9FF-840BF7FC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167" y="266759"/>
            <a:ext cx="2580445" cy="42757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>
              <a:spcBef>
                <a:spcPts val="750"/>
              </a:spcBef>
              <a:buFont typeface="Arial" panose="020B0604020202020204" pitchFamily="34" charset="0"/>
            </a:pPr>
            <a:r>
              <a:rPr lang="pt-BR" altLang="pt-BR" sz="2000" dirty="0">
                <a:solidFill>
                  <a:srgbClr val="001EFF"/>
                </a:solidFill>
                <a:latin typeface="Barlow" pitchFamily="2" charset="77"/>
              </a:rPr>
              <a:t>Parceria com </a:t>
            </a:r>
            <a:r>
              <a:rPr lang="pt-BR" altLang="pt-BR" sz="2000" dirty="0" err="1">
                <a:solidFill>
                  <a:srgbClr val="001EFF"/>
                </a:solidFill>
                <a:latin typeface="Barlow" pitchFamily="2" charset="77"/>
              </a:rPr>
              <a:t>ISPs</a:t>
            </a:r>
            <a:endParaRPr lang="pt-BR" altLang="pt-BR" sz="2000" dirty="0">
              <a:solidFill>
                <a:srgbClr val="001EFF"/>
              </a:solidFill>
              <a:latin typeface="Barlow" pitchFamily="2" charset="77"/>
            </a:endParaRPr>
          </a:p>
        </p:txBody>
      </p:sp>
      <p:sp>
        <p:nvSpPr>
          <p:cNvPr id="27" name="Espaço Reservado para Conteúdo 2">
            <a:extLst>
              <a:ext uri="{FF2B5EF4-FFF2-40B4-BE49-F238E27FC236}">
                <a16:creationId xmlns:a16="http://schemas.microsoft.com/office/drawing/2014/main" id="{594D2F97-D87F-4B73-9A70-BF0EEF690808}"/>
              </a:ext>
            </a:extLst>
          </p:cNvPr>
          <p:cNvSpPr>
            <a:spLocks/>
          </p:cNvSpPr>
          <p:nvPr/>
        </p:nvSpPr>
        <p:spPr bwMode="auto">
          <a:xfrm>
            <a:off x="2123166" y="727216"/>
            <a:ext cx="6841049" cy="40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14308" indent="-214308" algn="just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pt-BR" altLang="pt-BR" sz="1400" b="1" dirty="0">
                <a:latin typeface="Barlow" panose="00000500000000000000"/>
                <a:ea typeface="Verdana" panose="020B0604030504040204" pitchFamily="34" charset="0"/>
              </a:rPr>
              <a:t>Construção conjunta</a:t>
            </a:r>
          </a:p>
          <a:p>
            <a:pPr marL="514337" lvl="1" indent="-171446" algn="just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‒"/>
            </a:pPr>
            <a:r>
              <a:rPr lang="pt-BR" altLang="pt-BR" sz="1100" dirty="0">
                <a:latin typeface="Barlow" panose="00000500000000000000"/>
                <a:ea typeface="Verdana" panose="020B0604030504040204" pitchFamily="34" charset="0"/>
              </a:rPr>
              <a:t>RNP: cabo óptico , Parceiro: serviço de lançamento</a:t>
            </a:r>
          </a:p>
          <a:p>
            <a:pPr marL="514337" lvl="1" indent="-171446" algn="just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‒"/>
            </a:pPr>
            <a:r>
              <a:rPr lang="pt-BR" altLang="pt-BR" sz="1100" dirty="0">
                <a:latin typeface="Barlow" panose="00000500000000000000"/>
                <a:ea typeface="Verdana" panose="020B0604030504040204" pitchFamily="34" charset="0"/>
              </a:rPr>
              <a:t>Divisão dos pares de fibra do cabo óptico entre RNP e Parceiro</a:t>
            </a:r>
          </a:p>
          <a:p>
            <a:pPr marL="214308" lvl="1" indent="-214308" algn="just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pt-BR" altLang="pt-BR" sz="1400" b="1" dirty="0">
                <a:latin typeface="Barlow" panose="00000500000000000000"/>
                <a:ea typeface="Verdana" panose="020B0604030504040204" pitchFamily="34" charset="0"/>
              </a:rPr>
              <a:t>Iluminação conjunta</a:t>
            </a:r>
          </a:p>
          <a:p>
            <a:pPr marL="514337" lvl="1" indent="-171446" algn="just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‒"/>
            </a:pPr>
            <a:r>
              <a:rPr lang="pt-BR" altLang="pt-BR" sz="1100" dirty="0">
                <a:latin typeface="Barlow" panose="00000500000000000000"/>
                <a:ea typeface="Verdana" panose="020B0604030504040204" pitchFamily="34" charset="0"/>
              </a:rPr>
              <a:t>RNP: par de fibra ou iluminação,</a:t>
            </a:r>
          </a:p>
          <a:p>
            <a:pPr marL="514337" lvl="1" indent="-171446" algn="just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‒"/>
            </a:pPr>
            <a:r>
              <a:rPr lang="pt-BR" altLang="pt-BR" sz="1100" dirty="0">
                <a:latin typeface="Barlow" panose="00000500000000000000"/>
                <a:ea typeface="Verdana" panose="020B0604030504040204" pitchFamily="34" charset="0"/>
              </a:rPr>
              <a:t>Parceiro: iluminação ou par de fibra</a:t>
            </a:r>
          </a:p>
          <a:p>
            <a:pPr marL="514337" lvl="1" indent="-171446" algn="just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‒"/>
            </a:pPr>
            <a:r>
              <a:rPr lang="pt-BR" altLang="pt-BR" sz="1100" dirty="0">
                <a:latin typeface="Barlow" panose="00000500000000000000"/>
                <a:ea typeface="Verdana" panose="020B0604030504040204" pitchFamily="34" charset="0"/>
              </a:rPr>
              <a:t>Divisão do espectro/canais entre RNP e Parceiro</a:t>
            </a:r>
            <a:endParaRPr lang="pt-BR" altLang="pt-BR" sz="1400" b="1" dirty="0">
              <a:latin typeface="Barlow" panose="00000500000000000000"/>
              <a:ea typeface="Verdana" panose="020B0604030504040204" pitchFamily="34" charset="0"/>
            </a:endParaRPr>
          </a:p>
          <a:p>
            <a:pPr marL="214308" lvl="1" indent="-214308" algn="just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pt-BR" altLang="pt-BR" sz="1400" b="1" dirty="0">
                <a:latin typeface="Barlow" panose="00000500000000000000"/>
                <a:ea typeface="Verdana" panose="020B0604030504040204" pitchFamily="34" charset="0"/>
              </a:rPr>
              <a:t>Equipagem de rota óptica</a:t>
            </a:r>
          </a:p>
          <a:p>
            <a:pPr marL="514337" lvl="1" indent="-171446" algn="just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‒"/>
            </a:pPr>
            <a:r>
              <a:rPr lang="pt-BR" altLang="pt-BR" sz="1100" dirty="0">
                <a:latin typeface="Barlow" panose="00000500000000000000"/>
                <a:ea typeface="Verdana" panose="020B0604030504040204" pitchFamily="34" charset="0"/>
              </a:rPr>
              <a:t>RNP: investimento duplicado na ocupação de canais ópticos de Provedor para seu uso (RNP) e  para o Provedor</a:t>
            </a:r>
          </a:p>
          <a:p>
            <a:pPr marL="514337" lvl="1" indent="-171446" algn="just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‒"/>
            </a:pPr>
            <a:r>
              <a:rPr lang="pt-BR" altLang="pt-BR" sz="1100" dirty="0">
                <a:latin typeface="Barlow" panose="00000500000000000000"/>
                <a:ea typeface="Verdana" panose="020B0604030504040204" pitchFamily="34" charset="0"/>
              </a:rPr>
              <a:t>Provedor: investimento duplicado na ocupação de canais ópticos da RNP para seu uso (Provedor), e para a RNP</a:t>
            </a:r>
          </a:p>
          <a:p>
            <a:pPr marL="214308" lvl="1" indent="-214308" algn="just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pt-BR" altLang="pt-BR" sz="1400" b="1" dirty="0">
                <a:latin typeface="Barlow" panose="00000500000000000000"/>
                <a:ea typeface="Verdana" panose="020B0604030504040204" pitchFamily="34" charset="0"/>
              </a:rPr>
              <a:t>Permuta de fibras X manutenção na mesma localidade</a:t>
            </a:r>
          </a:p>
          <a:p>
            <a:pPr marL="514337" lvl="1" indent="-171446" algn="just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‒"/>
            </a:pPr>
            <a:r>
              <a:rPr lang="pt-BR" altLang="pt-BR" sz="1100" dirty="0">
                <a:latin typeface="Barlow" panose="00000500000000000000"/>
                <a:ea typeface="Verdana" panose="020B0604030504040204" pitchFamily="34" charset="0"/>
              </a:rPr>
              <a:t>RNP: cessão de 1 (um) par de fibras, Parceiro: serviço de manutenção</a:t>
            </a:r>
          </a:p>
          <a:p>
            <a:pPr marL="214308" lvl="1" indent="-214308" algn="just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pt-BR" altLang="pt-BR" sz="1400" b="1" dirty="0">
                <a:latin typeface="Barlow" panose="00000500000000000000"/>
                <a:ea typeface="Verdana" panose="020B0604030504040204" pitchFamily="34" charset="0"/>
              </a:rPr>
              <a:t>Permuta de fibras na mesma/diferente localidade(s) ou trecho de longa distância</a:t>
            </a:r>
          </a:p>
          <a:p>
            <a:pPr marL="514337" lvl="1" indent="-171446" algn="just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‒"/>
            </a:pPr>
            <a:r>
              <a:rPr lang="pt-BR" altLang="pt-BR" sz="1100" dirty="0">
                <a:latin typeface="Barlow" panose="00000500000000000000"/>
                <a:ea typeface="Verdana" panose="020B0604030504040204" pitchFamily="34" charset="0"/>
              </a:rPr>
              <a:t>Fibra x fibra (km-par)  na mesma/diferente localidade</a:t>
            </a:r>
          </a:p>
          <a:p>
            <a:pPr marL="514337" lvl="1" indent="-171446" algn="just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‒"/>
            </a:pPr>
            <a:r>
              <a:rPr lang="pt-BR" altLang="pt-BR" sz="1100" dirty="0">
                <a:latin typeface="Barlow" panose="00000500000000000000"/>
                <a:ea typeface="Verdana" panose="020B0604030504040204" pitchFamily="34" charset="0"/>
              </a:rPr>
              <a:t>Fibra x fibra (km-par) de rede metropolitana por trecho de longa distância </a:t>
            </a:r>
          </a:p>
          <a:p>
            <a:pPr marL="214308" lvl="1" indent="-214308" algn="just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pt-BR" altLang="pt-BR" sz="1400" b="1" dirty="0">
                <a:latin typeface="Barlow" panose="00000500000000000000"/>
                <a:ea typeface="Verdana" panose="020B0604030504040204" pitchFamily="34" charset="0"/>
              </a:rPr>
              <a:t>Permuta de canais ópticos em rotas ópticas de longa distância</a:t>
            </a:r>
          </a:p>
          <a:p>
            <a:pPr marL="514337" lvl="1" indent="-171446" algn="just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‒"/>
            </a:pPr>
            <a:r>
              <a:rPr lang="pt-BR" altLang="pt-BR" sz="1100" dirty="0">
                <a:latin typeface="Barlow" panose="00000500000000000000"/>
                <a:ea typeface="Verdana" panose="020B0604030504040204" pitchFamily="34" charset="0"/>
              </a:rPr>
              <a:t>Canal x Canal (km-canal) em trecho de longa distância </a:t>
            </a:r>
          </a:p>
        </p:txBody>
      </p:sp>
      <p:sp>
        <p:nvSpPr>
          <p:cNvPr id="4" name="Espaço Reservado para Número de Slide 1">
            <a:extLst>
              <a:ext uri="{FF2B5EF4-FFF2-40B4-BE49-F238E27FC236}">
                <a16:creationId xmlns:a16="http://schemas.microsoft.com/office/drawing/2014/main" id="{0C09720F-A7DD-42AC-9F20-40770107F7DC}"/>
              </a:ext>
            </a:extLst>
          </p:cNvPr>
          <p:cNvSpPr txBox="1">
            <a:spLocks/>
          </p:cNvSpPr>
          <p:nvPr/>
        </p:nvSpPr>
        <p:spPr bwMode="auto">
          <a:xfrm>
            <a:off x="179785" y="4882753"/>
            <a:ext cx="2133600" cy="14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6" rIns="68571" bIns="34286" numCol="1" rtlCol="0" anchor="t" anchorCtr="0" compatLnSpc="1">
            <a:prstTxWarp prst="textNoShape">
              <a:avLst/>
            </a:prstTxWarp>
          </a:bodyPr>
          <a:lstStyle>
            <a:defPPr>
              <a:defRPr lang="en-BR"/>
            </a:defPPr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lang="pt-BR" sz="1200">
                <a:solidFill>
                  <a:srgbClr val="7F7F7F"/>
                </a:solidFill>
                <a:latin typeface="Calibri" panose="020F0502020204030204" pitchFamily="34" charset="0"/>
                <a:cs typeface="AR PL KaitiM GB" charset="0"/>
              </a:defRPr>
            </a:lvl1pPr>
            <a:lvl2pPr marL="590491" indent="-226990">
              <a:defRPr>
                <a:solidFill>
                  <a:schemeClr val="bg1"/>
                </a:solidFill>
                <a:latin typeface="Calibri" panose="020F0502020204030204" pitchFamily="34" charset="0"/>
                <a:cs typeface="AR PL KaitiM GB" charset="0"/>
              </a:defRPr>
            </a:lvl2pPr>
            <a:lvl3pPr marL="907959" indent="-180957">
              <a:defRPr>
                <a:solidFill>
                  <a:schemeClr val="bg1"/>
                </a:solidFill>
                <a:latin typeface="Calibri" panose="020F0502020204030204" pitchFamily="34" charset="0"/>
                <a:cs typeface="AR PL KaitiM GB" charset="0"/>
              </a:defRPr>
            </a:lvl3pPr>
            <a:lvl4pPr marL="1271461" indent="-180957">
              <a:defRPr>
                <a:solidFill>
                  <a:schemeClr val="bg1"/>
                </a:solidFill>
                <a:latin typeface="Calibri" panose="020F0502020204030204" pitchFamily="34" charset="0"/>
                <a:cs typeface="AR PL KaitiM GB" charset="0"/>
              </a:defRPr>
            </a:lvl4pPr>
            <a:lvl5pPr marL="1634961" indent="-180957">
              <a:defRPr>
                <a:solidFill>
                  <a:schemeClr val="bg1"/>
                </a:solidFill>
                <a:latin typeface="Calibri" panose="020F0502020204030204" pitchFamily="34" charset="0"/>
                <a:cs typeface="AR PL KaitiM GB" charset="0"/>
              </a:defRPr>
            </a:lvl5pPr>
            <a:lvl6pPr marL="2092116" indent="-180957" defTabSz="4571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cs typeface="AR PL KaitiM GB" charset="0"/>
              </a:defRPr>
            </a:lvl6pPr>
            <a:lvl7pPr marL="2549270" indent="-180957" defTabSz="4571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cs typeface="AR PL KaitiM GB" charset="0"/>
              </a:defRPr>
            </a:lvl7pPr>
            <a:lvl8pPr marL="3006424" indent="-180957" defTabSz="4571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cs typeface="AR PL KaitiM GB" charset="0"/>
              </a:defRPr>
            </a:lvl8pPr>
            <a:lvl9pPr marL="3463579" indent="-180957" defTabSz="4571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cs typeface="AR PL KaitiM GB" charset="0"/>
              </a:defRPr>
            </a:lvl9pPr>
          </a:lstStyle>
          <a:p>
            <a:fld id="{0EF5A707-12EA-4A98-8461-36EA8E35E3D1}" type="slidenum">
              <a:rPr lang="pt-BR" altLang="pt-BR" sz="900"/>
              <a:pPr/>
              <a:t>9</a:t>
            </a:fld>
            <a:endParaRPr lang="pt-BR" altLang="pt-BR" sz="900"/>
          </a:p>
        </p:txBody>
      </p:sp>
    </p:spTree>
    <p:extLst>
      <p:ext uri="{BB962C8B-B14F-4D97-AF65-F5344CB8AC3E}">
        <p14:creationId xmlns:p14="http://schemas.microsoft.com/office/powerpoint/2010/main" val="4288896200"/>
      </p:ext>
    </p:extLst>
  </p:cSld>
  <p:clrMapOvr>
    <a:masterClrMapping/>
  </p:clrMapOvr>
</p:sld>
</file>

<file path=ppt/theme/theme1.xml><?xml version="1.0" encoding="utf-8"?>
<a:theme xmlns:a="http://schemas.openxmlformats.org/drawingml/2006/main" name="CAP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NP2024_PPT_TEMPLATE" id="{554BF481-C7E8-0840-9D31-AED33710D16C}" vid="{88487FFC-92E4-934C-890E-EEA750821F4B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NP2024_PPT_TEMPLATE" id="{554BF481-C7E8-0840-9D31-AED33710D16C}" vid="{50276561-7952-F445-89B4-A669A634B816}"/>
    </a:ext>
  </a:extLst>
</a:theme>
</file>

<file path=ppt/theme/theme3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NP2024_PPT_TEMPLATE" id="{554BF481-C7E8-0840-9D31-AED33710D16C}" vid="{2C4AFF78-D7E4-5C47-A7F9-1BD047764B63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7104934794E6468EDEC8981EF1F6C7" ma:contentTypeVersion="11" ma:contentTypeDescription="Create a new document." ma:contentTypeScope="" ma:versionID="6bf4c35bd7fc6a478303c52a4d863e77">
  <xsd:schema xmlns:xsd="http://www.w3.org/2001/XMLSchema" xmlns:xs="http://www.w3.org/2001/XMLSchema" xmlns:p="http://schemas.microsoft.com/office/2006/metadata/properties" xmlns:ns2="acb0ca89-04b1-4a15-bd5f-91668ef1c3e6" xmlns:ns3="b6c9e278-e659-4e18-9622-42c1432902e3" targetNamespace="http://schemas.microsoft.com/office/2006/metadata/properties" ma:root="true" ma:fieldsID="9261a5804beafd9be7a634f8a60a94f8" ns2:_="" ns3:_="">
    <xsd:import namespace="acb0ca89-04b1-4a15-bd5f-91668ef1c3e6"/>
    <xsd:import namespace="b6c9e278-e659-4e18-9622-42c1432902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b0ca89-04b1-4a15-bd5f-91668ef1c3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5c6d6704-c1be-48d0-823f-e0f8bcbfaa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c9e278-e659-4e18-9622-42c1432902e3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ecc9efc-ee70-44da-90dd-8fbaab9d01db}" ma:internalName="TaxCatchAll" ma:showField="CatchAllData" ma:web="b6c9e278-e659-4e18-9622-42c1432902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cb0ca89-04b1-4a15-bd5f-91668ef1c3e6">
      <Terms xmlns="http://schemas.microsoft.com/office/infopath/2007/PartnerControls"/>
    </lcf76f155ced4ddcb4097134ff3c332f>
    <TaxCatchAll xmlns="b6c9e278-e659-4e18-9622-42c1432902e3" xsi:nil="true"/>
  </documentManagement>
</p:properties>
</file>

<file path=customXml/itemProps1.xml><?xml version="1.0" encoding="utf-8"?>
<ds:datastoreItem xmlns:ds="http://schemas.openxmlformats.org/officeDocument/2006/customXml" ds:itemID="{1911A797-8BD6-4CF3-82D9-97AA447209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5E94F3-8974-48CC-9A3F-906F53B6DF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b0ca89-04b1-4a15-bd5f-91668ef1c3e6"/>
    <ds:schemaRef ds:uri="b6c9e278-e659-4e18-9622-42c1432902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412E61B-5797-4309-B5CB-87DA2ACA7691}">
  <ds:schemaRefs>
    <ds:schemaRef ds:uri="http://purl.org/dc/dcmitype/"/>
    <ds:schemaRef ds:uri="http://www.w3.org/XML/1998/namespace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documentManagement/types"/>
    <ds:schemaRef ds:uri="b6c9e278-e659-4e18-9622-42c1432902e3"/>
    <ds:schemaRef ds:uri="acb0ca89-04b1-4a15-bd5f-91668ef1c3e6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WRNP2024_PPT_TEMPLATE</Template>
  <TotalTime>527</TotalTime>
  <Words>2316</Words>
  <Application>Microsoft Office PowerPoint</Application>
  <PresentationFormat>Apresentação na tela (16:9)</PresentationFormat>
  <Paragraphs>347</Paragraphs>
  <Slides>27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27</vt:i4>
      </vt:variant>
    </vt:vector>
  </HeadingPairs>
  <TitlesOfParts>
    <vt:vector size="44" baseType="lpstr">
      <vt:lpstr>MS PGothic</vt:lpstr>
      <vt:lpstr>AR PL KaitiM GB</vt:lpstr>
      <vt:lpstr>Arial</vt:lpstr>
      <vt:lpstr>Barlow</vt:lpstr>
      <vt:lpstr>Barlow Medium</vt:lpstr>
      <vt:lpstr>Calibri</vt:lpstr>
      <vt:lpstr>Calibri Light</vt:lpstr>
      <vt:lpstr>Hiragino Kaku Gothic Std W8</vt:lpstr>
      <vt:lpstr>Hiragino Kaku Gothic StdN W8</vt:lpstr>
      <vt:lpstr>Noticia Text</vt:lpstr>
      <vt:lpstr>Roboto</vt:lpstr>
      <vt:lpstr>Times New Roman</vt:lpstr>
      <vt:lpstr>Verdana</vt:lpstr>
      <vt:lpstr>Wingdings</vt:lpstr>
      <vt:lpstr>CAPA</vt:lpstr>
      <vt:lpstr>Personalizar design</vt:lpstr>
      <vt:lpstr>1_Personalizar design</vt:lpstr>
      <vt:lpstr>Construindo a Ciberinfraestrutura para os novos desafios da RNP</vt:lpstr>
      <vt:lpstr>Tópicos </vt:lpstr>
      <vt:lpstr>Apresentação do PowerPoint</vt:lpstr>
      <vt:lpstr>Apresentação do PowerPoint</vt:lpstr>
      <vt:lpstr>Apresentação do PowerPoint</vt:lpstr>
      <vt:lpstr>Rede de e-Ciência </vt:lpstr>
      <vt:lpstr>Apresentação do PowerPoint</vt:lpstr>
      <vt:lpstr>Apresentação do PowerPoint</vt:lpstr>
      <vt:lpstr>Parceria com ISPs</vt:lpstr>
      <vt:lpstr>Segurança cibernética: SoC Central (em operação) + 6 SoC Regionais</vt:lpstr>
      <vt:lpstr>Lançamento SOC-RNP</vt:lpstr>
      <vt:lpstr>Apresentação do PowerPoint</vt:lpstr>
      <vt:lpstr>Hackers do Bem - Metas</vt:lpstr>
      <vt:lpstr>Hub HdB: Estratégia de implantação</vt:lpstr>
      <vt:lpstr>Apresentação do PowerPoint</vt:lpstr>
      <vt:lpstr>Integração PAC - PAIS</vt:lpstr>
      <vt:lpstr>Portfólio de Projetos da DEO</vt:lpstr>
      <vt:lpstr>Apresentação do PowerPoint</vt:lpstr>
      <vt:lpstr>A RNP e o 5G</vt:lpstr>
      <vt:lpstr>A RNP e o 5G</vt:lpstr>
      <vt:lpstr>RNP como MVNO 5G</vt:lpstr>
      <vt:lpstr>RNP como MVNO 5G</vt:lpstr>
      <vt:lpstr>5G e os ISPs</vt:lpstr>
      <vt:lpstr>Projeto Luminárias Inteligentes 5G</vt:lpstr>
      <vt:lpstr>Projeto Luminárias Inteligentes 5G</vt:lpstr>
      <vt:lpstr>Projeto Luminárias Inteligentes 5G</vt:lpstr>
      <vt:lpstr>OBRIGADO (A)!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Engenharia - RNP</dc:title>
  <dc:creator>Eduardo Cezar Grizendi</dc:creator>
  <cp:lastModifiedBy>Eduardo Cezar Grizendi</cp:lastModifiedBy>
  <cp:revision>19</cp:revision>
  <dcterms:created xsi:type="dcterms:W3CDTF">2024-05-14T11:45:40Z</dcterms:created>
  <dcterms:modified xsi:type="dcterms:W3CDTF">2024-05-18T00:05:20Z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0x010100D37104934794E6468EDEC8981EF1F6C7</vt:lpwstr>
  </property>
</Properties>
</file>