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6cbe07801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1e6cbe07801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6cbe07801_0_82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1e6cbe07801_0_82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6cbe07801_0_126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1e6cbe07801_0_126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6cbe07801_0_210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1e6cbe07801_0_210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6cbe07801_0_471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1e6cbe07801_0_471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6cbe07801_0_252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e6cbe07801_0_252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6cbe07801_0_294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e6cbe07801_0_294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6cbe07801_0_336:notes"/>
          <p:cNvSpPr txBox="1"/>
          <p:nvPr>
            <p:ph idx="1" type="body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1e6cbe07801_0_336:notes"/>
          <p:cNvSpPr/>
          <p:nvPr>
            <p:ph idx="2" type="sldImg"/>
          </p:nvPr>
        </p:nvSpPr>
        <p:spPr>
          <a:xfrm>
            <a:off x="141288" y="768350"/>
            <a:ext cx="68214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6cbe07801_0_4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e6cbe07801_0_4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 showMasterSp="0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 amt="76000"/>
          </a:blip>
          <a:srcRect b="11942" l="1045" r="1250" t="5413"/>
          <a:stretch/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525487" y="514691"/>
            <a:ext cx="4092900" cy="41142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0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27328" l="21563" r="21557" t="27328"/>
          <a:stretch/>
        </p:blipFill>
        <p:spPr>
          <a:xfrm>
            <a:off x="361482" y="2113567"/>
            <a:ext cx="2360855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ctrTitle"/>
          </p:nvPr>
        </p:nvSpPr>
        <p:spPr>
          <a:xfrm>
            <a:off x="4395107" y="1163241"/>
            <a:ext cx="44469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3600">
                <a:solidFill>
                  <a:srgbClr val="0062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4395107" y="3022997"/>
            <a:ext cx="4446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351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4395107" y="47695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286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3026231" y="4767263"/>
            <a:ext cx="309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erramento" showMasterSp="0">
  <p:cSld name="Encerrament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2525487" y="514691"/>
            <a:ext cx="4092900" cy="41142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0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>
            <p:ph type="ctrTitle"/>
          </p:nvPr>
        </p:nvSpPr>
        <p:spPr>
          <a:xfrm>
            <a:off x="1143000" y="841772"/>
            <a:ext cx="6860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b="1" sz="3600">
                <a:solidFill>
                  <a:srgbClr val="04D80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143000" y="2701528"/>
            <a:ext cx="68604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351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b="27328" l="21563" r="21557" t="27328"/>
          <a:stretch/>
        </p:blipFill>
        <p:spPr>
          <a:xfrm>
            <a:off x="6816889" y="4012408"/>
            <a:ext cx="2048125" cy="91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 showMasterSp="0">
  <p:cSld name="Slide de Título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2525487" y="514691"/>
            <a:ext cx="4092900" cy="41142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0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 b="27328" l="21563" r="21557" t="27328"/>
          <a:stretch/>
        </p:blipFill>
        <p:spPr>
          <a:xfrm>
            <a:off x="361482" y="2113567"/>
            <a:ext cx="2360855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ctrTitle"/>
          </p:nvPr>
        </p:nvSpPr>
        <p:spPr>
          <a:xfrm>
            <a:off x="4395107" y="1163241"/>
            <a:ext cx="44469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4395107" y="3022997"/>
            <a:ext cx="4446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351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>
            <a:off x="439510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>
            <a:off x="62641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3223968"/>
            <a:ext cx="1860286" cy="191953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88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b="0" i="0" sz="1351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88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b="0" i="0" sz="1351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88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88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88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88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0" y="984069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con&#10;&#10;Description automatically generated"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5887" y="263979"/>
            <a:ext cx="457325" cy="4626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QCrAlMM5cj21w8nxXoLTAjoGKlXt32Lb/view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H6B1iKjhBGYJZBKQ8ICpVZc5mxcIMKvI/view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3754877" y="1163241"/>
            <a:ext cx="50871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ct val="129032"/>
              <a:buFont typeface="Arial"/>
              <a:buNone/>
            </a:pPr>
            <a:r>
              <a:rPr lang="pt-BR"/>
              <a:t>III Workshop interno do projeto OpenRAN@Brasil</a:t>
            </a:r>
            <a:br>
              <a:rPr lang="pt-BR"/>
            </a:br>
            <a:br>
              <a:rPr lang="pt-BR"/>
            </a:br>
            <a:r>
              <a:rPr lang="pt-BR" sz="3100"/>
              <a:t>Meta 3 – SD-PON</a:t>
            </a:r>
            <a:endParaRPr sz="3100"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4395107" y="3022997"/>
            <a:ext cx="4446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400">
                <a:solidFill>
                  <a:srgbClr val="0062FF"/>
                </a:solidFill>
              </a:rPr>
              <a:t>Carine Mineto</a:t>
            </a:r>
            <a:endParaRPr sz="1400">
              <a:solidFill>
                <a:srgbClr val="0062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400">
                <a:solidFill>
                  <a:srgbClr val="0062FF"/>
                </a:solidFill>
              </a:rPr>
              <a:t>Julia Aline Sousa Maciel</a:t>
            </a:r>
            <a:endParaRPr sz="1400">
              <a:solidFill>
                <a:srgbClr val="0062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400">
                <a:solidFill>
                  <a:srgbClr val="0062FF"/>
                </a:solidFill>
              </a:rPr>
              <a:t>Luciano Martins</a:t>
            </a:r>
            <a:endParaRPr sz="1400">
              <a:solidFill>
                <a:srgbClr val="0062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400">
                <a:solidFill>
                  <a:srgbClr val="0062FF"/>
                </a:solidFill>
              </a:rPr>
              <a:t>Luis Gustavo Maciel Riveros</a:t>
            </a:r>
            <a:endParaRPr>
              <a:solidFill>
                <a:srgbClr val="0062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Perspectivas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650" y="1159082"/>
            <a:ext cx="3511850" cy="38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-2646" l="880" r="-880" t="51052"/>
          <a:stretch/>
        </p:blipFill>
        <p:spPr>
          <a:xfrm>
            <a:off x="5680200" y="2083838"/>
            <a:ext cx="3297350" cy="19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Fiber-to-the-x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313" y="1090450"/>
            <a:ext cx="4915374" cy="39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Arquitetura SD-PON</a:t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 rot="-1407">
            <a:off x="3273600" y="1272699"/>
            <a:ext cx="2931300" cy="47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Interface ‘Alto Nível’</a:t>
            </a: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5762575" y="4534661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4872425" y="4534649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3982275" y="4534662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3092125" y="4534650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3883955" y="3449448"/>
            <a:ext cx="1710600" cy="859200"/>
          </a:xfrm>
          <a:prstGeom prst="diamon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Olt</a:t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3927525" y="2703200"/>
            <a:ext cx="1606800" cy="447300"/>
          </a:xfrm>
          <a:prstGeom prst="parallelogram">
            <a:avLst>
              <a:gd fmla="val 25000" name="adj"/>
            </a:avLst>
          </a:prstGeom>
          <a:noFill/>
          <a:ln cap="flat" cmpd="sng" w="28575">
            <a:solidFill>
              <a:srgbClr val="00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Virtualizador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3935850" y="2003550"/>
            <a:ext cx="1606800" cy="4473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Controlador</a:t>
            </a:r>
            <a:endParaRPr/>
          </a:p>
        </p:txBody>
      </p:sp>
      <p:cxnSp>
        <p:nvCxnSpPr>
          <p:cNvPr id="121" name="Google Shape;121;p21"/>
          <p:cNvCxnSpPr>
            <a:stCxn id="117" idx="0"/>
            <a:endCxn id="122" idx="3"/>
          </p:cNvCxnSpPr>
          <p:nvPr/>
        </p:nvCxnSpPr>
        <p:spPr>
          <a:xfrm flipH="1" rot="10800000">
            <a:off x="3418975" y="4368750"/>
            <a:ext cx="377100" cy="16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1"/>
          <p:cNvCxnSpPr>
            <a:stCxn id="116" idx="0"/>
            <a:endCxn id="122" idx="5"/>
          </p:cNvCxnSpPr>
          <p:nvPr/>
        </p:nvCxnSpPr>
        <p:spPr>
          <a:xfrm rot="10800000">
            <a:off x="3924525" y="4368762"/>
            <a:ext cx="384600" cy="16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1"/>
          <p:cNvCxnSpPr>
            <a:stCxn id="115" idx="0"/>
            <a:endCxn id="125" idx="3"/>
          </p:cNvCxnSpPr>
          <p:nvPr/>
        </p:nvCxnSpPr>
        <p:spPr>
          <a:xfrm flipH="1" rot="10800000">
            <a:off x="5199275" y="4328249"/>
            <a:ext cx="376500" cy="206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1"/>
          <p:cNvCxnSpPr>
            <a:stCxn id="114" idx="0"/>
            <a:endCxn id="125" idx="5"/>
          </p:cNvCxnSpPr>
          <p:nvPr/>
        </p:nvCxnSpPr>
        <p:spPr>
          <a:xfrm rot="10800000">
            <a:off x="5704225" y="4328261"/>
            <a:ext cx="385200" cy="206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22" name="Google Shape;122;p21"/>
          <p:cNvSpPr/>
          <p:nvPr/>
        </p:nvSpPr>
        <p:spPr>
          <a:xfrm>
            <a:off x="3769521" y="4223595"/>
            <a:ext cx="181500" cy="170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5549250" y="4183050"/>
            <a:ext cx="181500" cy="170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1"/>
          <p:cNvCxnSpPr>
            <a:stCxn id="122" idx="0"/>
            <a:endCxn id="118" idx="1"/>
          </p:cNvCxnSpPr>
          <p:nvPr/>
        </p:nvCxnSpPr>
        <p:spPr>
          <a:xfrm flipH="1" rot="10800000">
            <a:off x="3860271" y="3879195"/>
            <a:ext cx="23700" cy="34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1"/>
          <p:cNvCxnSpPr>
            <a:stCxn id="125" idx="0"/>
            <a:endCxn id="118" idx="3"/>
          </p:cNvCxnSpPr>
          <p:nvPr/>
        </p:nvCxnSpPr>
        <p:spPr>
          <a:xfrm rot="10800000">
            <a:off x="5594700" y="3879150"/>
            <a:ext cx="45300" cy="303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1"/>
          <p:cNvCxnSpPr>
            <a:stCxn id="118" idx="0"/>
            <a:endCxn id="119" idx="4"/>
          </p:cNvCxnSpPr>
          <p:nvPr/>
        </p:nvCxnSpPr>
        <p:spPr>
          <a:xfrm rot="10800000">
            <a:off x="4730855" y="3150648"/>
            <a:ext cx="8400" cy="298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1"/>
          <p:cNvCxnSpPr>
            <a:stCxn id="120" idx="1"/>
            <a:endCxn id="119" idx="0"/>
          </p:cNvCxnSpPr>
          <p:nvPr/>
        </p:nvCxnSpPr>
        <p:spPr>
          <a:xfrm flipH="1">
            <a:off x="4730850" y="2450850"/>
            <a:ext cx="8400" cy="252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1"/>
          <p:cNvCxnSpPr>
            <a:stCxn id="119" idx="2"/>
            <a:endCxn id="113" idx="3"/>
          </p:cNvCxnSpPr>
          <p:nvPr/>
        </p:nvCxnSpPr>
        <p:spPr>
          <a:xfrm flipH="1" rot="10800000">
            <a:off x="5478412" y="1511150"/>
            <a:ext cx="726600" cy="1415700"/>
          </a:xfrm>
          <a:prstGeom prst="bentConnector3">
            <a:avLst>
              <a:gd fmla="val 13275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1"/>
          <p:cNvCxnSpPr>
            <a:stCxn id="120" idx="3"/>
            <a:endCxn id="113" idx="2"/>
          </p:cNvCxnSpPr>
          <p:nvPr/>
        </p:nvCxnSpPr>
        <p:spPr>
          <a:xfrm rot="10800000">
            <a:off x="4739250" y="1750650"/>
            <a:ext cx="0" cy="25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Arquitetura SD-PON</a:t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rot="-1407">
            <a:off x="3273600" y="1272699"/>
            <a:ext cx="2931300" cy="47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Interface ‘Alto Nível’</a:t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5762575" y="4534661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4872425" y="4534649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3982275" y="4534662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092125" y="4534650"/>
            <a:ext cx="653700" cy="27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Onu</a:t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3883955" y="3449448"/>
            <a:ext cx="1710600" cy="859200"/>
          </a:xfrm>
          <a:prstGeom prst="diamon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Olt</a:t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3927525" y="2703200"/>
            <a:ext cx="1606800" cy="447300"/>
          </a:xfrm>
          <a:prstGeom prst="parallelogram">
            <a:avLst>
              <a:gd fmla="val 25000" name="adj"/>
            </a:avLst>
          </a:prstGeom>
          <a:noFill/>
          <a:ln cap="flat" cmpd="sng" w="28575">
            <a:solidFill>
              <a:srgbClr val="00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Virtualizador</a:t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3935850" y="2003550"/>
            <a:ext cx="1606800" cy="4473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Controlador</a:t>
            </a:r>
            <a:endParaRPr/>
          </a:p>
        </p:txBody>
      </p:sp>
      <p:cxnSp>
        <p:nvCxnSpPr>
          <p:cNvPr id="147" name="Google Shape;147;p22"/>
          <p:cNvCxnSpPr>
            <a:stCxn id="143" idx="0"/>
            <a:endCxn id="148" idx="3"/>
          </p:cNvCxnSpPr>
          <p:nvPr/>
        </p:nvCxnSpPr>
        <p:spPr>
          <a:xfrm flipH="1" rot="10800000">
            <a:off x="3418975" y="4368750"/>
            <a:ext cx="377100" cy="16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2"/>
          <p:cNvCxnSpPr>
            <a:stCxn id="142" idx="0"/>
            <a:endCxn id="148" idx="5"/>
          </p:cNvCxnSpPr>
          <p:nvPr/>
        </p:nvCxnSpPr>
        <p:spPr>
          <a:xfrm rot="10800000">
            <a:off x="3924525" y="4368762"/>
            <a:ext cx="384600" cy="16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2"/>
          <p:cNvCxnSpPr>
            <a:stCxn id="141" idx="0"/>
            <a:endCxn id="151" idx="3"/>
          </p:cNvCxnSpPr>
          <p:nvPr/>
        </p:nvCxnSpPr>
        <p:spPr>
          <a:xfrm flipH="1" rot="10800000">
            <a:off x="5199275" y="4328249"/>
            <a:ext cx="376500" cy="206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2"/>
          <p:cNvCxnSpPr>
            <a:stCxn id="140" idx="0"/>
            <a:endCxn id="151" idx="5"/>
          </p:cNvCxnSpPr>
          <p:nvPr/>
        </p:nvCxnSpPr>
        <p:spPr>
          <a:xfrm rot="10800000">
            <a:off x="5704225" y="4328261"/>
            <a:ext cx="385200" cy="206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8" name="Google Shape;148;p22"/>
          <p:cNvSpPr/>
          <p:nvPr/>
        </p:nvSpPr>
        <p:spPr>
          <a:xfrm>
            <a:off x="3769521" y="4223595"/>
            <a:ext cx="181500" cy="170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5549250" y="4183050"/>
            <a:ext cx="181500" cy="170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22"/>
          <p:cNvCxnSpPr>
            <a:stCxn id="148" idx="0"/>
            <a:endCxn id="144" idx="1"/>
          </p:cNvCxnSpPr>
          <p:nvPr/>
        </p:nvCxnSpPr>
        <p:spPr>
          <a:xfrm flipH="1" rot="10800000">
            <a:off x="3860271" y="3879195"/>
            <a:ext cx="23700" cy="34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2"/>
          <p:cNvCxnSpPr>
            <a:stCxn id="151" idx="0"/>
            <a:endCxn id="144" idx="3"/>
          </p:cNvCxnSpPr>
          <p:nvPr/>
        </p:nvCxnSpPr>
        <p:spPr>
          <a:xfrm rot="10800000">
            <a:off x="5594700" y="3879150"/>
            <a:ext cx="45300" cy="303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2"/>
          <p:cNvCxnSpPr>
            <a:stCxn id="144" idx="0"/>
            <a:endCxn id="145" idx="4"/>
          </p:cNvCxnSpPr>
          <p:nvPr/>
        </p:nvCxnSpPr>
        <p:spPr>
          <a:xfrm rot="10800000">
            <a:off x="4730855" y="3150648"/>
            <a:ext cx="8400" cy="298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2"/>
          <p:cNvCxnSpPr>
            <a:stCxn id="146" idx="1"/>
            <a:endCxn id="145" idx="0"/>
          </p:cNvCxnSpPr>
          <p:nvPr/>
        </p:nvCxnSpPr>
        <p:spPr>
          <a:xfrm flipH="1">
            <a:off x="4730850" y="2450850"/>
            <a:ext cx="8400" cy="252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2"/>
          <p:cNvCxnSpPr>
            <a:stCxn id="145" idx="2"/>
            <a:endCxn id="139" idx="3"/>
          </p:cNvCxnSpPr>
          <p:nvPr/>
        </p:nvCxnSpPr>
        <p:spPr>
          <a:xfrm flipH="1" rot="10800000">
            <a:off x="5478412" y="1511150"/>
            <a:ext cx="726600" cy="1415700"/>
          </a:xfrm>
          <a:prstGeom prst="bentConnector3">
            <a:avLst>
              <a:gd fmla="val 13275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2"/>
          <p:cNvCxnSpPr>
            <a:stCxn id="146" idx="3"/>
            <a:endCxn id="139" idx="2"/>
          </p:cNvCxnSpPr>
          <p:nvPr/>
        </p:nvCxnSpPr>
        <p:spPr>
          <a:xfrm rot="10800000">
            <a:off x="4739250" y="1750650"/>
            <a:ext cx="0" cy="25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2"/>
          <p:cNvSpPr/>
          <p:nvPr/>
        </p:nvSpPr>
        <p:spPr>
          <a:xfrm rot="-5400000">
            <a:off x="1842375" y="2365850"/>
            <a:ext cx="1473600" cy="69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Mensageiro</a:t>
            </a:r>
            <a:endParaRPr/>
          </a:p>
        </p:txBody>
      </p:sp>
      <p:cxnSp>
        <p:nvCxnSpPr>
          <p:cNvPr id="160" name="Google Shape;160;p22"/>
          <p:cNvCxnSpPr/>
          <p:nvPr/>
        </p:nvCxnSpPr>
        <p:spPr>
          <a:xfrm flipH="1">
            <a:off x="2933475" y="2262600"/>
            <a:ext cx="989700" cy="7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2"/>
          <p:cNvCxnSpPr/>
          <p:nvPr/>
        </p:nvCxnSpPr>
        <p:spPr>
          <a:xfrm flipH="1">
            <a:off x="2926150" y="2919975"/>
            <a:ext cx="1054800" cy="2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2"/>
          <p:cNvCxnSpPr>
            <a:stCxn id="139" idx="1"/>
            <a:endCxn id="159" idx="3"/>
          </p:cNvCxnSpPr>
          <p:nvPr/>
        </p:nvCxnSpPr>
        <p:spPr>
          <a:xfrm flipH="1">
            <a:off x="2579100" y="1512249"/>
            <a:ext cx="694500" cy="4635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Interface de eventos</a:t>
            </a:r>
            <a:endParaRPr/>
          </a:p>
        </p:txBody>
      </p:sp>
      <p:pic>
        <p:nvPicPr>
          <p:cNvPr id="169" name="Google Shape;169;p23" title="workshop_kafk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725" y="1038950"/>
            <a:ext cx="5318550" cy="39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5" name="Google Shape;175;p24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Demonstração laboratorial</a:t>
            </a:r>
            <a:endParaRPr/>
          </a:p>
        </p:txBody>
      </p:sp>
      <p:pic>
        <p:nvPicPr>
          <p:cNvPr id="176" name="Google Shape;176;p24" title="workshop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650" y="1050225"/>
            <a:ext cx="5344675" cy="40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7050826" y="47848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2" name="Google Shape;182;p25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333"/>
              <a:buFont typeface="Arial"/>
              <a:buNone/>
            </a:pPr>
            <a:r>
              <a:rPr lang="pt-BR"/>
              <a:t>Próximos passos…</a:t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2657050" y="1161463"/>
            <a:ext cx="4117800" cy="69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Operacionalizar a rede SD-PON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925" y="2032450"/>
            <a:ext cx="573405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ctrTitle"/>
          </p:nvPr>
        </p:nvSpPr>
        <p:spPr>
          <a:xfrm>
            <a:off x="1143000" y="841772"/>
            <a:ext cx="6860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1299450" y="2340575"/>
            <a:ext cx="6545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Luis Gustavo Maciel Riveros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accent1"/>
                </a:solidFill>
              </a:rPr>
              <a:t>lriveros@cpqd.com.br</a:t>
            </a:r>
            <a:endParaRPr sz="1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RAN Claro (Verde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