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_rels/notesSlide17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2.xml.rels" ContentType="application/vnd.openxmlformats-package.relationships+xml"/>
  <Override PartName="/ppt/notesSlides/notesSlide17.xml" ContentType="application/vnd.openxmlformats-officedocument.presentationml.notesSlide+xml"/>
  <Override PartName="/ppt/_rels/presentation.xml.rels" ContentType="application/vnd.openxmlformats-package.relationships+xml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24.png" ContentType="image/png"/>
  <Override PartName="/ppt/media/image1.png" ContentType="image/png"/>
  <Override PartName="/ppt/media/image31.png" ContentType="image/png"/>
  <Override PartName="/ppt/media/image25.png" ContentType="image/png"/>
  <Override PartName="/ppt/media/image2.png" ContentType="image/png"/>
  <Override PartName="/ppt/media/image32.png" ContentType="image/png"/>
  <Override PartName="/ppt/media/image26.png" ContentType="image/png"/>
  <Override PartName="/ppt/media/image3.png" ContentType="image/png"/>
  <Override PartName="/ppt/media/image33.png" ContentType="image/png"/>
  <Override PartName="/ppt/media/image27.png" ContentType="image/png"/>
  <Override PartName="/ppt/media/image13.png" ContentType="image/png"/>
  <Override PartName="/ppt/media/image8.png" ContentType="image/png"/>
  <Override PartName="/ppt/media/image38.png" ContentType="image/png"/>
  <Override PartName="/ppt/media/image40.png" ContentType="image/png"/>
  <Override PartName="/ppt/media/image9.png" ContentType="image/png"/>
  <Override PartName="/ppt/media/image39.png" ContentType="image/png"/>
  <Override PartName="/ppt/media/image41.png" ContentType="image/png"/>
  <Override PartName="/ppt/media/image30.png" ContentType="image/png"/>
  <Override PartName="/ppt/media/image28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8.png" ContentType="image/png"/>
  <Override PartName="/ppt/media/image11.png" ContentType="image/png"/>
  <Override PartName="/ppt/media/image49.png" ContentType="image/png"/>
  <Override PartName="/ppt/media/image12.png" ContentType="image/png"/>
  <Override PartName="/ppt/media/image10.png" ContentType="image/png"/>
  <Override PartName="/ppt/media/image47.png" ContentType="image/png"/>
  <Override PartName="/ppt/media/image37.png" ContentType="image/png"/>
  <Override PartName="/ppt/media/image7.png" ContentType="image/png"/>
  <Override PartName="/ppt/media/image36.png" ContentType="image/png"/>
  <Override PartName="/ppt/media/image6.png" ContentType="image/png"/>
  <Override PartName="/ppt/media/image29.png" ContentType="image/png"/>
  <Override PartName="/ppt/media/image5.png" ContentType="image/png"/>
  <Override PartName="/ppt/media/image35.png" ContentType="image/png"/>
  <Override PartName="/ppt/media/image34.png" ContentType="image/png"/>
  <Override PartName="/ppt/media/image4.png" ContentType="image/png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1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mover o slide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t-BR" sz="2000" spc="-1" strike="noStrike">
                <a:latin typeface="Arial"/>
              </a:rPr>
              <a:t>Clique para editar o formato de notas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t-BR" sz="1400" spc="-1" strike="noStrike">
                <a:latin typeface="Times New Roman"/>
              </a:rPr>
              <a:t>&lt;cabeçalho&gt;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6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6B8CEC3F-6425-4684-B972-EB61FF4B52CD}" type="slidenum">
              <a:rPr b="0" lang="pt-BR" sz="1400" spc="-1" strike="noStrike">
                <a:latin typeface="Times New Roman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</p:spPr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50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5293C08A-C650-4241-A921-8331DB10898A}" type="slidenum"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4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</p:spPr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53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5EFB4F15-FF0E-412F-9378-615A85A1D7AA}" type="slidenum"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4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</p:spPr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56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4B0464CE-AE1D-4017-81F7-ECB06DA25B68}" type="slidenum"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400" spc="-1" strike="noStrike"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</p:spPr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59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A7630979-8EEE-4F58-9061-F715D30078AD}" type="slidenum"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400" spc="-1" strike="noStrike"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</p:spPr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62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8AF25065-106D-4566-97D0-F402FCDBC580}" type="slidenum"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400" spc="-1" strike="noStrike"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</p:spPr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65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7678B5FA-0055-4C3B-AF1D-973674A872A4}" type="slidenum"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4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761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Google Shape;11;p2" descr=""/>
          <p:cNvPicPr/>
          <p:nvPr/>
        </p:nvPicPr>
        <p:blipFill>
          <a:blip r:embed="rId2"/>
          <a:srcRect l="27662" t="37384" r="27922" b="36864"/>
          <a:stretch/>
        </p:blipFill>
        <p:spPr>
          <a:xfrm>
            <a:off x="2541240" y="1509480"/>
            <a:ext cx="4059360" cy="132228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editar o formato do </a:t>
            </a:r>
            <a:r>
              <a:rPr b="0" lang="pt-BR" sz="4400" spc="-1" strike="noStrike">
                <a:latin typeface="Arial"/>
              </a:rPr>
              <a:t>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11600" y="335160"/>
            <a:ext cx="7721640" cy="787680"/>
          </a:xfrm>
          <a:prstGeom prst="rect">
            <a:avLst/>
          </a:prstGeom>
          <a:solidFill>
            <a:srgbClr val="2761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0" name="Google Shape;17;p3" descr=""/>
          <p:cNvPicPr/>
          <p:nvPr/>
        </p:nvPicPr>
        <p:blipFill>
          <a:blip r:embed="rId2"/>
          <a:srcRect l="36021" t="31021" r="35941" b="31125"/>
          <a:stretch/>
        </p:blipFill>
        <p:spPr>
          <a:xfrm>
            <a:off x="7981920" y="335160"/>
            <a:ext cx="1037160" cy="787680"/>
          </a:xfrm>
          <a:prstGeom prst="rect">
            <a:avLst/>
          </a:prstGeom>
          <a:ln>
            <a:noFill/>
          </a:ln>
        </p:spPr>
      </p:pic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t-BR" sz="1800" spc="-1" strike="noStrike">
                <a:latin typeface="Arial"/>
              </a:rPr>
              <a:t>Clique para </a:t>
            </a:r>
            <a:r>
              <a:rPr b="0" lang="pt-BR" sz="1800" spc="-1" strike="noStrike">
                <a:latin typeface="Arial"/>
              </a:rPr>
              <a:t>editar o </a:t>
            </a:r>
            <a:r>
              <a:rPr b="0" lang="pt-BR" sz="1800" spc="-1" strike="noStrike">
                <a:latin typeface="Arial"/>
              </a:rPr>
              <a:t>formato do </a:t>
            </a:r>
            <a:r>
              <a:rPr b="0" lang="pt-BR" sz="1800" spc="-1" strike="noStrike">
                <a:latin typeface="Arial"/>
              </a:rPr>
              <a:t>texto do </a:t>
            </a:r>
            <a:r>
              <a:rPr b="0" lang="pt-BR" sz="1800" spc="-1" strike="noStrike">
                <a:latin typeface="Arial"/>
              </a:rPr>
              <a:t>título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63;p39" descr=""/>
          <p:cNvPicPr/>
          <p:nvPr/>
        </p:nvPicPr>
        <p:blipFill>
          <a:blip r:embed="rId2"/>
          <a:stretch/>
        </p:blipFill>
        <p:spPr>
          <a:xfrm>
            <a:off x="0" y="3223800"/>
            <a:ext cx="1859040" cy="1918440"/>
          </a:xfrm>
          <a:prstGeom prst="rect">
            <a:avLst/>
          </a:prstGeom>
          <a:ln>
            <a:noFill/>
          </a:ln>
        </p:spPr>
      </p:pic>
      <p:sp>
        <p:nvSpPr>
          <p:cNvPr id="80" name="CustomShape 1"/>
          <p:cNvSpPr/>
          <p:nvPr/>
        </p:nvSpPr>
        <p:spPr>
          <a:xfrm>
            <a:off x="0" y="984240"/>
            <a:ext cx="91429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bfbfbf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81" name="Google Shape;70;p39" descr="Icon&#10;&#10;Description automatically generated"/>
          <p:cNvPicPr/>
          <p:nvPr/>
        </p:nvPicPr>
        <p:blipFill>
          <a:blip r:embed="rId3"/>
          <a:stretch/>
        </p:blipFill>
        <p:spPr>
          <a:xfrm>
            <a:off x="8406000" y="263880"/>
            <a:ext cx="456120" cy="461520"/>
          </a:xfrm>
          <a:prstGeom prst="rect">
            <a:avLst/>
          </a:prstGeom>
          <a:ln>
            <a:noFill/>
          </a:ln>
        </p:spPr>
      </p:pic>
      <p:sp>
        <p:nvSpPr>
          <p:cNvPr id="82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</a:t>
            </a:r>
            <a:r>
              <a:rPr b="0" lang="pt-BR" sz="4400" spc="-1" strike="noStrike">
                <a:latin typeface="Arial"/>
              </a:rPr>
              <a:t>para </a:t>
            </a:r>
            <a:r>
              <a:rPr b="0" lang="pt-BR" sz="4400" spc="-1" strike="noStrike">
                <a:latin typeface="Arial"/>
              </a:rPr>
              <a:t>editar o </a:t>
            </a:r>
            <a:r>
              <a:rPr b="0" lang="pt-BR" sz="4400" spc="-1" strike="noStrike">
                <a:latin typeface="Arial"/>
              </a:rPr>
              <a:t>format</a:t>
            </a:r>
            <a:r>
              <a:rPr b="0" lang="pt-BR" sz="4400" spc="-1" strike="noStrike">
                <a:latin typeface="Arial"/>
              </a:rPr>
              <a:t>o do </a:t>
            </a:r>
            <a:r>
              <a:rPr b="0" lang="pt-BR" sz="4400" spc="-1" strike="noStrike">
                <a:latin typeface="Arial"/>
              </a:rPr>
              <a:t>texto </a:t>
            </a:r>
            <a:r>
              <a:rPr b="0" lang="pt-BR" sz="4400" spc="-1" strike="noStrike">
                <a:latin typeface="Arial"/>
              </a:rPr>
              <a:t>do </a:t>
            </a:r>
            <a:r>
              <a:rPr b="0" lang="pt-BR" sz="4400" spc="-1" strike="noStrike">
                <a:latin typeface="Arial"/>
              </a:rPr>
              <a:t>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761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21;p4" descr=""/>
          <p:cNvPicPr/>
          <p:nvPr/>
        </p:nvPicPr>
        <p:blipFill>
          <a:blip r:embed="rId2"/>
          <a:srcRect l="27662" t="37384" r="27922" b="36864"/>
          <a:stretch/>
        </p:blipFill>
        <p:spPr>
          <a:xfrm>
            <a:off x="5395320" y="324000"/>
            <a:ext cx="3541320" cy="1153440"/>
          </a:xfrm>
          <a:prstGeom prst="rect">
            <a:avLst/>
          </a:prstGeom>
          <a:ln>
            <a:noFill/>
          </a:ln>
        </p:spPr>
      </p:pic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</a:t>
            </a:r>
            <a:r>
              <a:rPr b="0" lang="pt-BR" sz="4400" spc="-1" strike="noStrike">
                <a:latin typeface="Arial"/>
              </a:rPr>
              <a:t>editar o </a:t>
            </a:r>
            <a:r>
              <a:rPr b="0" lang="pt-BR" sz="4400" spc="-1" strike="noStrike">
                <a:latin typeface="Arial"/>
              </a:rPr>
              <a:t>formato do </a:t>
            </a:r>
            <a:r>
              <a:rPr b="0" lang="pt-BR" sz="4400" spc="-1" strike="noStrike">
                <a:latin typeface="Arial"/>
              </a:rPr>
              <a:t>texto do </a:t>
            </a:r>
            <a:r>
              <a:rPr b="0" lang="pt-BR" sz="4400" spc="-1" strike="noStrike">
                <a:latin typeface="Arial"/>
              </a:rPr>
              <a:t>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slideLayout" Target="../slideLayouts/slideLayout25.xml"/><Relationship Id="rId8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slideLayout" Target="../slideLayouts/slideLayout25.xml"/><Relationship Id="rId9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slideLayout" Target="../slideLayouts/slideLayout25.xml"/><Relationship Id="rId6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slideLayout" Target="../slideLayouts/slideLayout25.xml"/><Relationship Id="rId6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slideLayout" Target="../slideLayouts/slideLayout25.xml"/><Relationship Id="rId6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slideLayout" Target="../slideLayouts/slideLayout25.xml"/><Relationship Id="rId11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6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311760" y="3062880"/>
            <a:ext cx="8518320" cy="79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2800" spc="-1" strike="noStrike">
                <a:solidFill>
                  <a:srgbClr val="ffffff"/>
                </a:solidFill>
                <a:latin typeface="Arial"/>
                <a:ea typeface="DejaVu Sans"/>
              </a:rPr>
              <a:t>III Workshop Técnico</a:t>
            </a:r>
            <a:endParaRPr b="0" lang="pt-BR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2000" spc="-1" strike="noStrike">
                <a:solidFill>
                  <a:srgbClr val="ffffff"/>
                </a:solidFill>
                <a:latin typeface="Arial"/>
                <a:ea typeface="DejaVu Sans"/>
              </a:rPr>
              <a:t>04/09/2023</a:t>
            </a:r>
            <a:endParaRPr b="0" lang="pt-BR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3600" spc="-1" strike="noStrike">
                <a:solidFill>
                  <a:srgbClr val="ffffff"/>
                </a:solidFill>
                <a:latin typeface="Arial"/>
                <a:ea typeface="DejaVu Sans"/>
              </a:rPr>
              <a:t>DWDM</a:t>
            </a:r>
            <a:endParaRPr b="0" lang="pt-BR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pt-BR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311760" y="444960"/>
            <a:ext cx="8518320" cy="57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rmAutofit fontScale="94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800" spc="-1" strike="noStrike">
                <a:solidFill>
                  <a:srgbClr val="ffffff"/>
                </a:solidFill>
                <a:latin typeface="Arial"/>
                <a:ea typeface="Arial"/>
              </a:rPr>
              <a:t>Testbed Odisseia: CLI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3F1EC34B-D050-4C2D-A069-06C4D438D8A9}" type="slidenum">
              <a:rPr b="0" lang="en" sz="1000" spc="-1" strike="noStrike">
                <a:solidFill>
                  <a:srgbClr val="000000"/>
                </a:solidFill>
                <a:latin typeface="Arial"/>
                <a:ea typeface="Arial"/>
              </a:rPr>
              <a:t>10</a:t>
            </a:fld>
            <a:endParaRPr b="0" lang="pt-BR" sz="1000" spc="-1" strike="noStrike">
              <a:latin typeface="Arial"/>
            </a:endParaRPr>
          </a:p>
        </p:txBody>
      </p:sp>
      <p:pic>
        <p:nvPicPr>
          <p:cNvPr id="201" name="Google Shape;407;g21e121ded7e_0_125" descr=""/>
          <p:cNvPicPr/>
          <p:nvPr/>
        </p:nvPicPr>
        <p:blipFill>
          <a:blip r:embed="rId1"/>
          <a:stretch/>
        </p:blipFill>
        <p:spPr>
          <a:xfrm>
            <a:off x="2088000" y="1872000"/>
            <a:ext cx="3886200" cy="2985120"/>
          </a:xfrm>
          <a:prstGeom prst="rect">
            <a:avLst/>
          </a:prstGeom>
          <a:ln>
            <a:noFill/>
          </a:ln>
        </p:spPr>
      </p:pic>
      <p:pic>
        <p:nvPicPr>
          <p:cNvPr id="202" name="Google Shape;85;p12_0" descr=""/>
          <p:cNvPicPr/>
          <p:nvPr/>
        </p:nvPicPr>
        <p:blipFill>
          <a:blip r:embed="rId2"/>
          <a:stretch/>
        </p:blipFill>
        <p:spPr>
          <a:xfrm>
            <a:off x="3672000" y="1353240"/>
            <a:ext cx="902520" cy="588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3240000" y="2272320"/>
            <a:ext cx="2253240" cy="739440"/>
          </a:xfrm>
          <a:prstGeom prst="rect">
            <a:avLst/>
          </a:prstGeom>
          <a:gradFill rotWithShape="0">
            <a:gsLst>
              <a:gs pos="0">
                <a:srgbClr val="9bb0ff"/>
              </a:gs>
              <a:gs pos="100000">
                <a:srgbClr val="8da3ff"/>
              </a:gs>
            </a:gsLst>
            <a:lin ang="5400000"/>
          </a:gradFill>
          <a:ln w="9360">
            <a:solidFill>
              <a:schemeClr val="accent1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350" spc="-1" strike="noStrike">
                <a:solidFill>
                  <a:srgbClr val="ffffff"/>
                </a:solidFill>
                <a:latin typeface="Calibri"/>
                <a:ea typeface="Calibri"/>
              </a:rPr>
              <a:t>Pacote</a:t>
            </a:r>
            <a:endParaRPr b="0" lang="pt-BR" sz="1350" spc="-1" strike="noStrike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2063520" y="3283200"/>
            <a:ext cx="4729680" cy="1108080"/>
          </a:xfrm>
          <a:prstGeom prst="rect">
            <a:avLst/>
          </a:prstGeom>
          <a:gradFill rotWithShape="0">
            <a:gsLst>
              <a:gs pos="0">
                <a:srgbClr val="9bb0ff"/>
              </a:gs>
              <a:gs pos="100000">
                <a:srgbClr val="8da3ff"/>
              </a:gs>
            </a:gsLst>
            <a:lin ang="5400000"/>
          </a:gradFill>
          <a:ln w="9360">
            <a:solidFill>
              <a:schemeClr val="accent1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350" spc="-1" strike="noStrike">
                <a:solidFill>
                  <a:srgbClr val="ffffff"/>
                </a:solidFill>
                <a:latin typeface="Calibri"/>
                <a:ea typeface="Calibri"/>
              </a:rPr>
              <a:t>DWDM</a:t>
            </a:r>
            <a:endParaRPr b="0" lang="pt-BR" sz="1350" spc="-1" strike="noStrike">
              <a:latin typeface="Arial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628560" y="102240"/>
            <a:ext cx="7417080" cy="88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pt-BR" sz="3000" spc="-1" strike="noStrike">
                <a:solidFill>
                  <a:srgbClr val="0062ff"/>
                </a:solidFill>
                <a:latin typeface="Arial"/>
                <a:ea typeface="Arial"/>
              </a:rPr>
              <a:t>Testbed Odisseia - CLI</a:t>
            </a:r>
            <a:endParaRPr b="0" lang="pt-BR" sz="3000" spc="-1" strike="noStrike">
              <a:latin typeface="Arial"/>
            </a:endParaRPr>
          </a:p>
        </p:txBody>
      </p:sp>
      <p:sp>
        <p:nvSpPr>
          <p:cNvPr id="206" name="CustomShape 4"/>
          <p:cNvSpPr/>
          <p:nvPr/>
        </p:nvSpPr>
        <p:spPr>
          <a:xfrm>
            <a:off x="3026160" y="4767120"/>
            <a:ext cx="309132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pt-BR" sz="900" spc="-1" strike="noStrike">
                <a:solidFill>
                  <a:srgbClr val="3f3f3f"/>
                </a:solidFill>
                <a:latin typeface="Arial"/>
                <a:ea typeface="Arial"/>
              </a:rPr>
              <a:t>Workshop Técnico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207" name="CustomShape 5"/>
          <p:cNvSpPr/>
          <p:nvPr/>
        </p:nvSpPr>
        <p:spPr>
          <a:xfrm>
            <a:off x="6458040" y="4767120"/>
            <a:ext cx="205632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7E541287-298B-4CF7-80B2-7EF19BCE11D7}" type="slidenum">
              <a:rPr b="0" lang="pt-BR" sz="900" spc="-1" strike="noStrike">
                <a:solidFill>
                  <a:srgbClr val="3f3f3f"/>
                </a:solidFill>
                <a:latin typeface="Arial"/>
                <a:ea typeface="Arial"/>
              </a:rPr>
              <a:t>11</a:t>
            </a:fld>
            <a:endParaRPr b="0" lang="pt-BR" sz="900" spc="-1" strike="noStrike">
              <a:latin typeface="Arial"/>
            </a:endParaRPr>
          </a:p>
        </p:txBody>
      </p:sp>
      <p:sp>
        <p:nvSpPr>
          <p:cNvPr id="208" name="CustomShape 6"/>
          <p:cNvSpPr/>
          <p:nvPr/>
        </p:nvSpPr>
        <p:spPr>
          <a:xfrm>
            <a:off x="628560" y="4767120"/>
            <a:ext cx="205632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900" spc="-1" strike="noStrike">
                <a:solidFill>
                  <a:srgbClr val="3f3f3f"/>
                </a:solidFill>
                <a:latin typeface="Arial"/>
                <a:ea typeface="Arial"/>
              </a:rPr>
              <a:t>27/09/2022</a:t>
            </a:r>
            <a:endParaRPr b="0" lang="pt-BR" sz="900" spc="-1" strike="noStrike">
              <a:latin typeface="Arial"/>
            </a:endParaRPr>
          </a:p>
        </p:txBody>
      </p:sp>
      <p:pic>
        <p:nvPicPr>
          <p:cNvPr id="209" name="Google Shape;676;p32_1" descr=""/>
          <p:cNvPicPr/>
          <p:nvPr/>
        </p:nvPicPr>
        <p:blipFill>
          <a:blip r:embed="rId1"/>
          <a:srcRect l="0" t="41436" r="0" b="39848"/>
          <a:stretch/>
        </p:blipFill>
        <p:spPr>
          <a:xfrm>
            <a:off x="3456000" y="2337480"/>
            <a:ext cx="1871280" cy="253800"/>
          </a:xfrm>
          <a:prstGeom prst="rect">
            <a:avLst/>
          </a:prstGeom>
          <a:ln>
            <a:noFill/>
          </a:ln>
        </p:spPr>
      </p:pic>
      <p:pic>
        <p:nvPicPr>
          <p:cNvPr id="210" name="Google Shape;677;p32_1" descr=""/>
          <p:cNvPicPr/>
          <p:nvPr/>
        </p:nvPicPr>
        <p:blipFill>
          <a:blip r:embed="rId2"/>
          <a:srcRect l="0" t="38948" r="0" b="38768"/>
          <a:stretch/>
        </p:blipFill>
        <p:spPr>
          <a:xfrm flipH="1" rot="10800000">
            <a:off x="2211120" y="3518640"/>
            <a:ext cx="1388160" cy="224280"/>
          </a:xfrm>
          <a:prstGeom prst="rect">
            <a:avLst/>
          </a:prstGeom>
          <a:ln>
            <a:noFill/>
          </a:ln>
        </p:spPr>
      </p:pic>
      <p:pic>
        <p:nvPicPr>
          <p:cNvPr id="211" name="Google Shape;678;p32_1" descr=""/>
          <p:cNvPicPr/>
          <p:nvPr/>
        </p:nvPicPr>
        <p:blipFill>
          <a:blip r:embed="rId3"/>
          <a:srcRect l="0" t="38948" r="0" b="38768"/>
          <a:stretch/>
        </p:blipFill>
        <p:spPr>
          <a:xfrm flipH="1" rot="10800000">
            <a:off x="5256000" y="3527640"/>
            <a:ext cx="1388160" cy="224280"/>
          </a:xfrm>
          <a:prstGeom prst="rect">
            <a:avLst/>
          </a:prstGeom>
          <a:ln>
            <a:noFill/>
          </a:ln>
        </p:spPr>
      </p:pic>
      <p:sp>
        <p:nvSpPr>
          <p:cNvPr id="212" name="CustomShape 7"/>
          <p:cNvSpPr/>
          <p:nvPr/>
        </p:nvSpPr>
        <p:spPr>
          <a:xfrm>
            <a:off x="2592000" y="3600000"/>
            <a:ext cx="3116520" cy="11520"/>
          </a:xfrm>
          <a:prstGeom prst="bentConnector3">
            <a:avLst>
              <a:gd name="adj1" fmla="val 0"/>
            </a:avLst>
          </a:prstGeom>
          <a:noFill/>
          <a:ln w="19080">
            <a:solidFill>
              <a:schemeClr val="dk1"/>
            </a:solidFill>
            <a:miter/>
            <a:headEnd len="med" type="oval" w="med"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8"/>
          <p:cNvSpPr/>
          <p:nvPr/>
        </p:nvSpPr>
        <p:spPr>
          <a:xfrm flipH="1" rot="16200000">
            <a:off x="4986000" y="2610000"/>
            <a:ext cx="1042920" cy="791280"/>
          </a:xfrm>
          <a:prstGeom prst="bentConnector3">
            <a:avLst>
              <a:gd name="adj1" fmla="val -1044"/>
            </a:avLst>
          </a:prstGeom>
          <a:noFill/>
          <a:ln w="19080">
            <a:solidFill>
              <a:schemeClr val="dk1"/>
            </a:solidFill>
            <a:miter/>
            <a:headEnd len="med" type="oval" w="med"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CustomShape 9"/>
          <p:cNvSpPr/>
          <p:nvPr/>
        </p:nvSpPr>
        <p:spPr>
          <a:xfrm flipH="1">
            <a:off x="2878920" y="2485800"/>
            <a:ext cx="868680" cy="1032480"/>
          </a:xfrm>
          <a:prstGeom prst="bentConnector3">
            <a:avLst>
              <a:gd name="adj1" fmla="val 100000"/>
            </a:avLst>
          </a:prstGeom>
          <a:noFill/>
          <a:ln w="19080">
            <a:solidFill>
              <a:schemeClr val="dk1"/>
            </a:solidFill>
            <a:miter/>
            <a:headEnd len="med" type="oval" w="med"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10"/>
          <p:cNvSpPr/>
          <p:nvPr/>
        </p:nvSpPr>
        <p:spPr>
          <a:xfrm>
            <a:off x="3888000" y="3024000"/>
            <a:ext cx="971640" cy="19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700" spc="-1" strike="noStrike">
                <a:solidFill>
                  <a:srgbClr val="000000"/>
                </a:solidFill>
                <a:latin typeface="Calibri"/>
                <a:ea typeface="Calibri"/>
              </a:rPr>
              <a:t>100Gbps</a:t>
            </a:r>
            <a:endParaRPr b="0" lang="pt-BR" sz="700" spc="-1" strike="noStrike">
              <a:latin typeface="Arial"/>
            </a:endParaRPr>
          </a:p>
        </p:txBody>
      </p:sp>
      <p:sp>
        <p:nvSpPr>
          <p:cNvPr id="216" name="CustomShape 11"/>
          <p:cNvSpPr/>
          <p:nvPr/>
        </p:nvSpPr>
        <p:spPr>
          <a:xfrm>
            <a:off x="648000" y="2087640"/>
            <a:ext cx="77648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dk1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ustomShape 12"/>
          <p:cNvSpPr/>
          <p:nvPr/>
        </p:nvSpPr>
        <p:spPr>
          <a:xfrm>
            <a:off x="3741480" y="2484360"/>
            <a:ext cx="1522800" cy="24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050" spc="-1" strike="noStrike">
                <a:solidFill>
                  <a:srgbClr val="000000"/>
                </a:solidFill>
                <a:latin typeface="Calibri"/>
                <a:ea typeface="Calibri"/>
              </a:rPr>
              <a:t>Stordis / RareOS</a:t>
            </a:r>
            <a:endParaRPr b="0" lang="pt-BR" sz="1050" spc="-1" strike="noStrike">
              <a:latin typeface="Arial"/>
            </a:endParaRPr>
          </a:p>
        </p:txBody>
      </p:sp>
      <p:sp>
        <p:nvSpPr>
          <p:cNvPr id="218" name="CustomShape 13"/>
          <p:cNvSpPr/>
          <p:nvPr/>
        </p:nvSpPr>
        <p:spPr>
          <a:xfrm>
            <a:off x="5374080" y="3780360"/>
            <a:ext cx="1537200" cy="24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050" spc="-1" strike="noStrike">
                <a:solidFill>
                  <a:srgbClr val="000000"/>
                </a:solidFill>
                <a:latin typeface="Calibri"/>
                <a:ea typeface="Calibri"/>
              </a:rPr>
              <a:t>Cassini / OcNOS</a:t>
            </a:r>
            <a:endParaRPr b="0" lang="pt-BR" sz="1050" spc="-1" strike="noStrike">
              <a:latin typeface="Arial"/>
            </a:endParaRPr>
          </a:p>
        </p:txBody>
      </p:sp>
      <p:sp>
        <p:nvSpPr>
          <p:cNvPr id="219" name="CustomShape 14"/>
          <p:cNvSpPr/>
          <p:nvPr/>
        </p:nvSpPr>
        <p:spPr>
          <a:xfrm>
            <a:off x="2284920" y="3744000"/>
            <a:ext cx="1314360" cy="24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050" spc="-1" strike="noStrike">
                <a:solidFill>
                  <a:srgbClr val="000000"/>
                </a:solidFill>
                <a:latin typeface="Calibri"/>
                <a:ea typeface="Calibri"/>
              </a:rPr>
              <a:t>Cassini / OcNOS</a:t>
            </a:r>
            <a:endParaRPr b="0" lang="pt-BR" sz="1050" spc="-1" strike="noStrike">
              <a:latin typeface="Arial"/>
            </a:endParaRPr>
          </a:p>
        </p:txBody>
      </p:sp>
      <p:sp>
        <p:nvSpPr>
          <p:cNvPr id="220" name="CustomShape 15"/>
          <p:cNvSpPr/>
          <p:nvPr/>
        </p:nvSpPr>
        <p:spPr>
          <a:xfrm>
            <a:off x="648000" y="1800000"/>
            <a:ext cx="1154880" cy="22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900" spc="-1" strike="noStrike">
                <a:solidFill>
                  <a:srgbClr val="000000"/>
                </a:solidFill>
                <a:latin typeface="Calibri"/>
                <a:ea typeface="Calibri"/>
              </a:rPr>
              <a:t>NorthBound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221" name="CustomShape 16"/>
          <p:cNvSpPr/>
          <p:nvPr/>
        </p:nvSpPr>
        <p:spPr>
          <a:xfrm>
            <a:off x="3592800" y="1095120"/>
            <a:ext cx="1734480" cy="920160"/>
          </a:xfrm>
          <a:prstGeom prst="roundRect">
            <a:avLst>
              <a:gd name="adj" fmla="val 16667"/>
            </a:avLst>
          </a:prstGeom>
          <a:solidFill>
            <a:srgbClr val="5983b0"/>
          </a:solidFill>
          <a:ln w="12600">
            <a:solidFill>
              <a:srgbClr val="0048b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100" spc="-1" strike="noStrike">
                <a:solidFill>
                  <a:srgbClr val="ffffff"/>
                </a:solidFill>
                <a:latin typeface="Calibri"/>
                <a:ea typeface="Calibri"/>
              </a:rPr>
              <a:t>Controle</a:t>
            </a:r>
            <a:endParaRPr b="0" lang="pt-BR" sz="1100" spc="-1" strike="noStrike">
              <a:latin typeface="Arial"/>
            </a:endParaRPr>
          </a:p>
        </p:txBody>
      </p:sp>
      <p:pic>
        <p:nvPicPr>
          <p:cNvPr id="222" name="" descr=""/>
          <p:cNvPicPr/>
          <p:nvPr/>
        </p:nvPicPr>
        <p:blipFill>
          <a:blip r:embed="rId4"/>
          <a:stretch/>
        </p:blipFill>
        <p:spPr>
          <a:xfrm>
            <a:off x="3953520" y="1152000"/>
            <a:ext cx="941760" cy="651600"/>
          </a:xfrm>
          <a:prstGeom prst="rect">
            <a:avLst/>
          </a:prstGeom>
          <a:ln>
            <a:noFill/>
          </a:ln>
        </p:spPr>
      </p:pic>
      <p:sp>
        <p:nvSpPr>
          <p:cNvPr id="223" name="CustomShape 17"/>
          <p:cNvSpPr/>
          <p:nvPr/>
        </p:nvSpPr>
        <p:spPr>
          <a:xfrm>
            <a:off x="4736880" y="1741320"/>
            <a:ext cx="468720" cy="242280"/>
          </a:xfrm>
          <a:prstGeom prst="rect">
            <a:avLst/>
          </a:prstGeom>
          <a:solidFill>
            <a:schemeClr val="lt1"/>
          </a:solidFill>
          <a:ln w="12600">
            <a:solidFill>
              <a:schemeClr val="dk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pt-BR" sz="1000" spc="-1" strike="noStrike">
                <a:solidFill>
                  <a:srgbClr val="000000"/>
                </a:solidFill>
                <a:latin typeface="Calibri"/>
                <a:ea typeface="Calibri"/>
              </a:rPr>
              <a:t>CLI</a:t>
            </a:r>
            <a:endParaRPr b="0" lang="pt-BR" sz="1000" spc="-1" strike="noStrike">
              <a:latin typeface="Arial"/>
            </a:endParaRPr>
          </a:p>
        </p:txBody>
      </p:sp>
      <p:sp>
        <p:nvSpPr>
          <p:cNvPr id="224" name="CustomShape 18"/>
          <p:cNvSpPr/>
          <p:nvPr/>
        </p:nvSpPr>
        <p:spPr>
          <a:xfrm rot="5400000">
            <a:off x="4127760" y="2062440"/>
            <a:ext cx="538560" cy="9720"/>
          </a:xfrm>
          <a:prstGeom prst="bentConnector3">
            <a:avLst>
              <a:gd name="adj1" fmla="val 49999"/>
            </a:avLst>
          </a:prstGeom>
          <a:noFill/>
          <a:ln w="19080">
            <a:solidFill>
              <a:srgbClr val="ff7c80"/>
            </a:solidFill>
            <a:prstDash val="dash"/>
            <a:miter/>
            <a:headEnd len="med" type="oval" w="med"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225" name="" descr=""/>
          <p:cNvPicPr/>
          <p:nvPr/>
        </p:nvPicPr>
        <p:blipFill>
          <a:blip r:embed="rId5"/>
          <a:stretch/>
        </p:blipFill>
        <p:spPr>
          <a:xfrm>
            <a:off x="6582600" y="3024000"/>
            <a:ext cx="905400" cy="410040"/>
          </a:xfrm>
          <a:prstGeom prst="rect">
            <a:avLst/>
          </a:prstGeom>
          <a:ln>
            <a:noFill/>
          </a:ln>
        </p:spPr>
      </p:pic>
      <p:pic>
        <p:nvPicPr>
          <p:cNvPr id="226" name="" descr=""/>
          <p:cNvPicPr/>
          <p:nvPr/>
        </p:nvPicPr>
        <p:blipFill>
          <a:blip r:embed="rId6"/>
          <a:stretch/>
        </p:blipFill>
        <p:spPr>
          <a:xfrm>
            <a:off x="1398600" y="3024000"/>
            <a:ext cx="905400" cy="410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3240000" y="2272320"/>
            <a:ext cx="2253240" cy="739440"/>
          </a:xfrm>
          <a:prstGeom prst="rect">
            <a:avLst/>
          </a:prstGeom>
          <a:gradFill rotWithShape="0">
            <a:gsLst>
              <a:gs pos="0">
                <a:srgbClr val="9bb0ff"/>
              </a:gs>
              <a:gs pos="100000">
                <a:srgbClr val="8da3ff"/>
              </a:gs>
            </a:gsLst>
            <a:lin ang="5400000"/>
          </a:gradFill>
          <a:ln w="9360">
            <a:solidFill>
              <a:schemeClr val="accent1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350" spc="-1" strike="noStrike">
                <a:solidFill>
                  <a:srgbClr val="ffffff"/>
                </a:solidFill>
                <a:latin typeface="Calibri"/>
                <a:ea typeface="Calibri"/>
              </a:rPr>
              <a:t>Pacote</a:t>
            </a:r>
            <a:endParaRPr b="0" lang="pt-BR" sz="1350" spc="-1" strike="noStrike"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2063520" y="3283200"/>
            <a:ext cx="4729680" cy="1108080"/>
          </a:xfrm>
          <a:prstGeom prst="rect">
            <a:avLst/>
          </a:prstGeom>
          <a:gradFill rotWithShape="0">
            <a:gsLst>
              <a:gs pos="0">
                <a:srgbClr val="9bb0ff"/>
              </a:gs>
              <a:gs pos="100000">
                <a:srgbClr val="8da3ff"/>
              </a:gs>
            </a:gsLst>
            <a:lin ang="5400000"/>
          </a:gradFill>
          <a:ln w="9360">
            <a:solidFill>
              <a:schemeClr val="accent1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350" spc="-1" strike="noStrike">
                <a:solidFill>
                  <a:srgbClr val="ffffff"/>
                </a:solidFill>
                <a:latin typeface="Calibri"/>
                <a:ea typeface="Calibri"/>
              </a:rPr>
              <a:t>DWDM</a:t>
            </a:r>
            <a:endParaRPr b="0" lang="pt-BR" sz="1350" spc="-1" strike="noStrike">
              <a:latin typeface="Arial"/>
            </a:endParaRPr>
          </a:p>
        </p:txBody>
      </p:sp>
      <p:sp>
        <p:nvSpPr>
          <p:cNvPr id="229" name="CustomShape 3"/>
          <p:cNvSpPr/>
          <p:nvPr/>
        </p:nvSpPr>
        <p:spPr>
          <a:xfrm>
            <a:off x="628560" y="102240"/>
            <a:ext cx="7417080" cy="88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pt-BR" sz="3000" spc="-1" strike="noStrike">
                <a:solidFill>
                  <a:srgbClr val="0062ff"/>
                </a:solidFill>
                <a:latin typeface="Arial"/>
                <a:ea typeface="Arial"/>
              </a:rPr>
              <a:t>Testbed Odisseia – CLI &amp; ONOS</a:t>
            </a:r>
            <a:endParaRPr b="0" lang="pt-BR" sz="3000" spc="-1" strike="noStrike">
              <a:latin typeface="Arial"/>
            </a:endParaRPr>
          </a:p>
        </p:txBody>
      </p:sp>
      <p:sp>
        <p:nvSpPr>
          <p:cNvPr id="230" name="CustomShape 4"/>
          <p:cNvSpPr/>
          <p:nvPr/>
        </p:nvSpPr>
        <p:spPr>
          <a:xfrm>
            <a:off x="3026160" y="4767120"/>
            <a:ext cx="309132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pt-BR" sz="900" spc="-1" strike="noStrike">
                <a:solidFill>
                  <a:srgbClr val="3f3f3f"/>
                </a:solidFill>
                <a:latin typeface="Arial"/>
                <a:ea typeface="Arial"/>
              </a:rPr>
              <a:t>Workshop Técnico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231" name="CustomShape 5"/>
          <p:cNvSpPr/>
          <p:nvPr/>
        </p:nvSpPr>
        <p:spPr>
          <a:xfrm>
            <a:off x="6458040" y="4767120"/>
            <a:ext cx="205632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8B71B99F-2E39-4800-9097-5040558F451D}" type="slidenum">
              <a:rPr b="0" lang="pt-BR" sz="900" spc="-1" strike="noStrike">
                <a:solidFill>
                  <a:srgbClr val="3f3f3f"/>
                </a:solidFill>
                <a:latin typeface="Arial"/>
                <a:ea typeface="Arial"/>
              </a:rPr>
              <a:t>12</a:t>
            </a:fld>
            <a:endParaRPr b="0" lang="pt-BR" sz="900" spc="-1" strike="noStrike">
              <a:latin typeface="Arial"/>
            </a:endParaRPr>
          </a:p>
        </p:txBody>
      </p:sp>
      <p:sp>
        <p:nvSpPr>
          <p:cNvPr id="232" name="CustomShape 6"/>
          <p:cNvSpPr/>
          <p:nvPr/>
        </p:nvSpPr>
        <p:spPr>
          <a:xfrm>
            <a:off x="628560" y="4767120"/>
            <a:ext cx="205632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900" spc="-1" strike="noStrike">
                <a:solidFill>
                  <a:srgbClr val="3f3f3f"/>
                </a:solidFill>
                <a:latin typeface="Arial"/>
                <a:ea typeface="Arial"/>
              </a:rPr>
              <a:t>27/09/2022</a:t>
            </a:r>
            <a:endParaRPr b="0" lang="pt-BR" sz="900" spc="-1" strike="noStrike">
              <a:latin typeface="Arial"/>
            </a:endParaRPr>
          </a:p>
        </p:txBody>
      </p:sp>
      <p:pic>
        <p:nvPicPr>
          <p:cNvPr id="233" name="Google Shape;676;p32_2" descr=""/>
          <p:cNvPicPr/>
          <p:nvPr/>
        </p:nvPicPr>
        <p:blipFill>
          <a:blip r:embed="rId1"/>
          <a:srcRect l="0" t="41436" r="0" b="39848"/>
          <a:stretch/>
        </p:blipFill>
        <p:spPr>
          <a:xfrm>
            <a:off x="3456000" y="2337480"/>
            <a:ext cx="1871280" cy="253800"/>
          </a:xfrm>
          <a:prstGeom prst="rect">
            <a:avLst/>
          </a:prstGeom>
          <a:ln>
            <a:noFill/>
          </a:ln>
        </p:spPr>
      </p:pic>
      <p:pic>
        <p:nvPicPr>
          <p:cNvPr id="234" name="Google Shape;677;p32_2" descr=""/>
          <p:cNvPicPr/>
          <p:nvPr/>
        </p:nvPicPr>
        <p:blipFill>
          <a:blip r:embed="rId2"/>
          <a:srcRect l="0" t="38948" r="0" b="38768"/>
          <a:stretch/>
        </p:blipFill>
        <p:spPr>
          <a:xfrm flipH="1" rot="10800000">
            <a:off x="2211120" y="3518640"/>
            <a:ext cx="1388160" cy="224280"/>
          </a:xfrm>
          <a:prstGeom prst="rect">
            <a:avLst/>
          </a:prstGeom>
          <a:ln>
            <a:noFill/>
          </a:ln>
        </p:spPr>
      </p:pic>
      <p:pic>
        <p:nvPicPr>
          <p:cNvPr id="235" name="Google Shape;678;p32_2" descr=""/>
          <p:cNvPicPr/>
          <p:nvPr/>
        </p:nvPicPr>
        <p:blipFill>
          <a:blip r:embed="rId3"/>
          <a:srcRect l="0" t="38948" r="0" b="38768"/>
          <a:stretch/>
        </p:blipFill>
        <p:spPr>
          <a:xfrm flipH="1" rot="10800000">
            <a:off x="5256000" y="3527640"/>
            <a:ext cx="1388160" cy="224280"/>
          </a:xfrm>
          <a:prstGeom prst="rect">
            <a:avLst/>
          </a:prstGeom>
          <a:ln>
            <a:noFill/>
          </a:ln>
        </p:spPr>
      </p:pic>
      <p:sp>
        <p:nvSpPr>
          <p:cNvPr id="236" name="CustomShape 7"/>
          <p:cNvSpPr/>
          <p:nvPr/>
        </p:nvSpPr>
        <p:spPr>
          <a:xfrm>
            <a:off x="2592000" y="3600000"/>
            <a:ext cx="3116520" cy="11520"/>
          </a:xfrm>
          <a:prstGeom prst="bentConnector3">
            <a:avLst>
              <a:gd name="adj1" fmla="val 0"/>
            </a:avLst>
          </a:prstGeom>
          <a:noFill/>
          <a:ln w="19080">
            <a:solidFill>
              <a:schemeClr val="dk1"/>
            </a:solidFill>
            <a:miter/>
            <a:headEnd len="med" type="oval" w="med"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8"/>
          <p:cNvSpPr/>
          <p:nvPr/>
        </p:nvSpPr>
        <p:spPr>
          <a:xfrm flipH="1" rot="16200000">
            <a:off x="4986000" y="2610000"/>
            <a:ext cx="1042920" cy="791280"/>
          </a:xfrm>
          <a:prstGeom prst="bentConnector3">
            <a:avLst>
              <a:gd name="adj1" fmla="val -1044"/>
            </a:avLst>
          </a:prstGeom>
          <a:noFill/>
          <a:ln w="19080">
            <a:solidFill>
              <a:schemeClr val="dk1"/>
            </a:solidFill>
            <a:miter/>
            <a:headEnd len="med" type="oval" w="med"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CustomShape 9"/>
          <p:cNvSpPr/>
          <p:nvPr/>
        </p:nvSpPr>
        <p:spPr>
          <a:xfrm flipH="1">
            <a:off x="2878920" y="2485800"/>
            <a:ext cx="868680" cy="1032480"/>
          </a:xfrm>
          <a:prstGeom prst="bentConnector3">
            <a:avLst>
              <a:gd name="adj1" fmla="val 100000"/>
            </a:avLst>
          </a:prstGeom>
          <a:noFill/>
          <a:ln w="19080">
            <a:solidFill>
              <a:schemeClr val="dk1"/>
            </a:solidFill>
            <a:miter/>
            <a:headEnd len="med" type="oval" w="med"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CustomShape 10"/>
          <p:cNvSpPr/>
          <p:nvPr/>
        </p:nvSpPr>
        <p:spPr>
          <a:xfrm>
            <a:off x="3888000" y="3024000"/>
            <a:ext cx="971640" cy="19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700" spc="-1" strike="noStrike">
                <a:solidFill>
                  <a:srgbClr val="000000"/>
                </a:solidFill>
                <a:latin typeface="Calibri"/>
                <a:ea typeface="Calibri"/>
              </a:rPr>
              <a:t>100Gbps</a:t>
            </a:r>
            <a:endParaRPr b="0" lang="pt-BR" sz="700" spc="-1" strike="noStrike">
              <a:latin typeface="Arial"/>
            </a:endParaRPr>
          </a:p>
        </p:txBody>
      </p:sp>
      <p:sp>
        <p:nvSpPr>
          <p:cNvPr id="240" name="CustomShape 11"/>
          <p:cNvSpPr/>
          <p:nvPr/>
        </p:nvSpPr>
        <p:spPr>
          <a:xfrm>
            <a:off x="648000" y="2087640"/>
            <a:ext cx="77648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dk1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CustomShape 12"/>
          <p:cNvSpPr/>
          <p:nvPr/>
        </p:nvSpPr>
        <p:spPr>
          <a:xfrm>
            <a:off x="3741480" y="2484360"/>
            <a:ext cx="1522800" cy="24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050" spc="-1" strike="noStrike">
                <a:solidFill>
                  <a:srgbClr val="000000"/>
                </a:solidFill>
                <a:latin typeface="Calibri"/>
                <a:ea typeface="Calibri"/>
              </a:rPr>
              <a:t>Stordis / RareOS</a:t>
            </a:r>
            <a:endParaRPr b="0" lang="pt-BR" sz="1050" spc="-1" strike="noStrike">
              <a:latin typeface="Arial"/>
            </a:endParaRPr>
          </a:p>
        </p:txBody>
      </p:sp>
      <p:sp>
        <p:nvSpPr>
          <p:cNvPr id="242" name="CustomShape 13"/>
          <p:cNvSpPr/>
          <p:nvPr/>
        </p:nvSpPr>
        <p:spPr>
          <a:xfrm>
            <a:off x="5374080" y="3780360"/>
            <a:ext cx="1537200" cy="24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050" spc="-1" strike="noStrike">
                <a:solidFill>
                  <a:srgbClr val="000000"/>
                </a:solidFill>
                <a:latin typeface="Calibri"/>
                <a:ea typeface="Calibri"/>
              </a:rPr>
              <a:t>Cassini / OcNOS</a:t>
            </a:r>
            <a:endParaRPr b="0" lang="pt-BR" sz="1050" spc="-1" strike="noStrike">
              <a:latin typeface="Arial"/>
            </a:endParaRPr>
          </a:p>
        </p:txBody>
      </p:sp>
      <p:sp>
        <p:nvSpPr>
          <p:cNvPr id="243" name="CustomShape 14"/>
          <p:cNvSpPr/>
          <p:nvPr/>
        </p:nvSpPr>
        <p:spPr>
          <a:xfrm>
            <a:off x="2284920" y="3744000"/>
            <a:ext cx="1314360" cy="24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050" spc="-1" strike="noStrike">
                <a:solidFill>
                  <a:srgbClr val="000000"/>
                </a:solidFill>
                <a:latin typeface="Calibri"/>
                <a:ea typeface="Calibri"/>
              </a:rPr>
              <a:t>Cassini / OcNOS</a:t>
            </a:r>
            <a:endParaRPr b="0" lang="pt-BR" sz="1050" spc="-1" strike="noStrike">
              <a:latin typeface="Arial"/>
            </a:endParaRPr>
          </a:p>
        </p:txBody>
      </p:sp>
      <p:sp>
        <p:nvSpPr>
          <p:cNvPr id="244" name="CustomShape 15"/>
          <p:cNvSpPr/>
          <p:nvPr/>
        </p:nvSpPr>
        <p:spPr>
          <a:xfrm>
            <a:off x="648000" y="1800000"/>
            <a:ext cx="1154880" cy="22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900" spc="-1" strike="noStrike">
                <a:solidFill>
                  <a:srgbClr val="000000"/>
                </a:solidFill>
                <a:latin typeface="Calibri"/>
                <a:ea typeface="Calibri"/>
              </a:rPr>
              <a:t>NorthBound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245" name="CustomShape 16"/>
          <p:cNvSpPr/>
          <p:nvPr/>
        </p:nvSpPr>
        <p:spPr>
          <a:xfrm>
            <a:off x="2952000" y="1095120"/>
            <a:ext cx="3023280" cy="920160"/>
          </a:xfrm>
          <a:prstGeom prst="roundRect">
            <a:avLst>
              <a:gd name="adj" fmla="val 16667"/>
            </a:avLst>
          </a:prstGeom>
          <a:solidFill>
            <a:srgbClr val="5983b0"/>
          </a:solidFill>
          <a:ln w="12600">
            <a:solidFill>
              <a:srgbClr val="0048b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100" spc="-1" strike="noStrike">
                <a:solidFill>
                  <a:srgbClr val="ffffff"/>
                </a:solidFill>
                <a:latin typeface="Calibri"/>
                <a:ea typeface="Calibri"/>
              </a:rPr>
              <a:t>     </a:t>
            </a:r>
            <a:r>
              <a:rPr b="0" lang="pt-BR" sz="1100" spc="-1" strike="noStrike">
                <a:solidFill>
                  <a:srgbClr val="ffffff"/>
                </a:solidFill>
                <a:latin typeface="Calibri"/>
                <a:ea typeface="Calibri"/>
              </a:rPr>
              <a:t>Controle</a:t>
            </a:r>
            <a:endParaRPr b="0" lang="pt-BR" sz="1100" spc="-1" strike="noStrike">
              <a:latin typeface="Arial"/>
            </a:endParaRPr>
          </a:p>
        </p:txBody>
      </p:sp>
      <p:pic>
        <p:nvPicPr>
          <p:cNvPr id="246" name="" descr=""/>
          <p:cNvPicPr/>
          <p:nvPr/>
        </p:nvPicPr>
        <p:blipFill>
          <a:blip r:embed="rId4"/>
          <a:stretch/>
        </p:blipFill>
        <p:spPr>
          <a:xfrm>
            <a:off x="3953520" y="1152000"/>
            <a:ext cx="941760" cy="651600"/>
          </a:xfrm>
          <a:prstGeom prst="rect">
            <a:avLst/>
          </a:prstGeom>
          <a:ln>
            <a:noFill/>
          </a:ln>
        </p:spPr>
      </p:pic>
      <p:sp>
        <p:nvSpPr>
          <p:cNvPr id="247" name="CustomShape 17"/>
          <p:cNvSpPr/>
          <p:nvPr/>
        </p:nvSpPr>
        <p:spPr>
          <a:xfrm rot="5400000">
            <a:off x="4127760" y="2062440"/>
            <a:ext cx="538560" cy="9720"/>
          </a:xfrm>
          <a:prstGeom prst="bentConnector3">
            <a:avLst>
              <a:gd name="adj1" fmla="val 49999"/>
            </a:avLst>
          </a:prstGeom>
          <a:noFill/>
          <a:ln w="19080">
            <a:solidFill>
              <a:srgbClr val="ff7c80"/>
            </a:solidFill>
            <a:prstDash val="dash"/>
            <a:miter/>
            <a:headEnd len="med" type="oval" w="med"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248" name="Google Shape;85;p12_1" descr=""/>
          <p:cNvPicPr/>
          <p:nvPr/>
        </p:nvPicPr>
        <p:blipFill>
          <a:blip r:embed="rId5"/>
          <a:stretch/>
        </p:blipFill>
        <p:spPr>
          <a:xfrm>
            <a:off x="5072760" y="1351440"/>
            <a:ext cx="686520" cy="447840"/>
          </a:xfrm>
          <a:prstGeom prst="rect">
            <a:avLst/>
          </a:prstGeom>
          <a:ln>
            <a:noFill/>
          </a:ln>
        </p:spPr>
      </p:pic>
      <p:sp>
        <p:nvSpPr>
          <p:cNvPr id="249" name="CustomShape 18"/>
          <p:cNvSpPr/>
          <p:nvPr/>
        </p:nvSpPr>
        <p:spPr>
          <a:xfrm>
            <a:off x="3312000" y="1296000"/>
            <a:ext cx="468720" cy="242280"/>
          </a:xfrm>
          <a:prstGeom prst="rect">
            <a:avLst/>
          </a:prstGeom>
          <a:solidFill>
            <a:schemeClr val="lt1"/>
          </a:solidFill>
          <a:ln w="12600">
            <a:solidFill>
              <a:schemeClr val="dk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pt-BR" sz="1000" spc="-1" strike="noStrike">
                <a:solidFill>
                  <a:srgbClr val="000000"/>
                </a:solidFill>
                <a:latin typeface="Calibri"/>
                <a:ea typeface="Calibri"/>
              </a:rPr>
              <a:t>CLI</a:t>
            </a:r>
            <a:endParaRPr b="0" lang="pt-BR" sz="1000" spc="-1" strike="noStrike">
              <a:latin typeface="Arial"/>
            </a:endParaRPr>
          </a:p>
        </p:txBody>
      </p:sp>
      <p:pic>
        <p:nvPicPr>
          <p:cNvPr id="250" name="" descr=""/>
          <p:cNvPicPr/>
          <p:nvPr/>
        </p:nvPicPr>
        <p:blipFill>
          <a:blip r:embed="rId6"/>
          <a:stretch/>
        </p:blipFill>
        <p:spPr>
          <a:xfrm>
            <a:off x="6552000" y="3024000"/>
            <a:ext cx="905400" cy="410040"/>
          </a:xfrm>
          <a:prstGeom prst="rect">
            <a:avLst/>
          </a:prstGeom>
          <a:ln>
            <a:noFill/>
          </a:ln>
        </p:spPr>
      </p:pic>
      <p:pic>
        <p:nvPicPr>
          <p:cNvPr id="251" name="" descr=""/>
          <p:cNvPicPr/>
          <p:nvPr/>
        </p:nvPicPr>
        <p:blipFill>
          <a:blip r:embed="rId7"/>
          <a:stretch/>
        </p:blipFill>
        <p:spPr>
          <a:xfrm>
            <a:off x="1470600" y="3024000"/>
            <a:ext cx="905400" cy="410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628560" y="102240"/>
            <a:ext cx="7417080" cy="88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pt-BR" sz="3000" spc="-1" strike="noStrike">
                <a:solidFill>
                  <a:srgbClr val="0062ff"/>
                </a:solidFill>
                <a:latin typeface="Arial"/>
                <a:ea typeface="Arial"/>
              </a:rPr>
              <a:t>Testbed Odisseia – CLI &amp; ONOS</a:t>
            </a:r>
            <a:endParaRPr b="0" lang="pt-BR" sz="3000" spc="-1" strike="noStrike">
              <a:latin typeface="Arial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3026160" y="4767120"/>
            <a:ext cx="309132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pt-BR" sz="900" spc="-1" strike="noStrike">
                <a:solidFill>
                  <a:srgbClr val="3f3f3f"/>
                </a:solidFill>
                <a:latin typeface="Arial"/>
                <a:ea typeface="Arial"/>
              </a:rPr>
              <a:t>Workshop Técnico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254" name="CustomShape 3"/>
          <p:cNvSpPr/>
          <p:nvPr/>
        </p:nvSpPr>
        <p:spPr>
          <a:xfrm>
            <a:off x="6458040" y="4767120"/>
            <a:ext cx="205632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E5C23B5B-BFBD-40AA-98D9-6C5756EE1495}" type="slidenum">
              <a:rPr b="0" lang="pt-BR" sz="900" spc="-1" strike="noStrike">
                <a:solidFill>
                  <a:srgbClr val="3f3f3f"/>
                </a:solidFill>
                <a:latin typeface="Arial"/>
                <a:ea typeface="Arial"/>
              </a:rPr>
              <a:t>13</a:t>
            </a:fld>
            <a:endParaRPr b="0" lang="pt-BR" sz="900" spc="-1" strike="noStrike">
              <a:latin typeface="Arial"/>
            </a:endParaRPr>
          </a:p>
        </p:txBody>
      </p:sp>
      <p:sp>
        <p:nvSpPr>
          <p:cNvPr id="255" name="CustomShape 4"/>
          <p:cNvSpPr/>
          <p:nvPr/>
        </p:nvSpPr>
        <p:spPr>
          <a:xfrm>
            <a:off x="628560" y="4767120"/>
            <a:ext cx="205632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900" spc="-1" strike="noStrike">
                <a:solidFill>
                  <a:srgbClr val="3f3f3f"/>
                </a:solidFill>
                <a:latin typeface="Arial"/>
                <a:ea typeface="Arial"/>
              </a:rPr>
              <a:t>27/09/2022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256" name="CustomShape 5"/>
          <p:cNvSpPr/>
          <p:nvPr/>
        </p:nvSpPr>
        <p:spPr>
          <a:xfrm>
            <a:off x="2880360" y="1095120"/>
            <a:ext cx="3023280" cy="632520"/>
          </a:xfrm>
          <a:prstGeom prst="roundRect">
            <a:avLst>
              <a:gd name="adj" fmla="val 16667"/>
            </a:avLst>
          </a:prstGeom>
          <a:solidFill>
            <a:srgbClr val="5983b0"/>
          </a:solidFill>
          <a:ln w="12600">
            <a:solidFill>
              <a:srgbClr val="0048b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100" spc="-1" strike="noStrike">
                <a:solidFill>
                  <a:srgbClr val="ffffff"/>
                </a:solidFill>
                <a:latin typeface="Calibri"/>
                <a:ea typeface="Calibri"/>
              </a:rPr>
              <a:t>Controle</a:t>
            </a:r>
            <a:endParaRPr b="0" lang="pt-BR" sz="1100" spc="-1" strike="noStrike">
              <a:latin typeface="Arial"/>
            </a:endParaRPr>
          </a:p>
        </p:txBody>
      </p:sp>
      <p:pic>
        <p:nvPicPr>
          <p:cNvPr id="257" name="" descr=""/>
          <p:cNvPicPr/>
          <p:nvPr/>
        </p:nvPicPr>
        <p:blipFill>
          <a:blip r:embed="rId1"/>
          <a:stretch/>
        </p:blipFill>
        <p:spPr>
          <a:xfrm>
            <a:off x="4104000" y="1224000"/>
            <a:ext cx="519840" cy="359640"/>
          </a:xfrm>
          <a:prstGeom prst="rect">
            <a:avLst/>
          </a:prstGeom>
          <a:ln>
            <a:noFill/>
          </a:ln>
        </p:spPr>
      </p:pic>
      <p:pic>
        <p:nvPicPr>
          <p:cNvPr id="258" name="Google Shape;85;p12_2" descr=""/>
          <p:cNvPicPr/>
          <p:nvPr/>
        </p:nvPicPr>
        <p:blipFill>
          <a:blip r:embed="rId2"/>
          <a:stretch/>
        </p:blipFill>
        <p:spPr>
          <a:xfrm>
            <a:off x="4833360" y="1224000"/>
            <a:ext cx="638280" cy="416520"/>
          </a:xfrm>
          <a:prstGeom prst="rect">
            <a:avLst/>
          </a:prstGeom>
          <a:ln>
            <a:noFill/>
          </a:ln>
        </p:spPr>
      </p:pic>
      <p:sp>
        <p:nvSpPr>
          <p:cNvPr id="259" name="CustomShape 6"/>
          <p:cNvSpPr/>
          <p:nvPr/>
        </p:nvSpPr>
        <p:spPr>
          <a:xfrm>
            <a:off x="1296000" y="2952000"/>
            <a:ext cx="3239640" cy="168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- Integração dos Cassinis ao ONOS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- Controle externo dos Cassinis por meio do  ONOS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endParaRPr b="0" lang="pt-BR" sz="1400" spc="-1" strike="noStrike">
              <a:latin typeface="Arial"/>
            </a:endParaRPr>
          </a:p>
        </p:txBody>
      </p:sp>
      <p:pic>
        <p:nvPicPr>
          <p:cNvPr id="260" name="Google Shape;678;p32_0" descr=""/>
          <p:cNvPicPr/>
          <p:nvPr/>
        </p:nvPicPr>
        <p:blipFill>
          <a:blip r:embed="rId3"/>
          <a:srcRect l="0" t="38948" r="0" b="38768"/>
          <a:stretch/>
        </p:blipFill>
        <p:spPr>
          <a:xfrm flipH="1" rot="10800000">
            <a:off x="3672000" y="2223000"/>
            <a:ext cx="1388160" cy="224280"/>
          </a:xfrm>
          <a:prstGeom prst="rect">
            <a:avLst/>
          </a:prstGeom>
          <a:ln>
            <a:noFill/>
          </a:ln>
        </p:spPr>
      </p:pic>
      <p:pic>
        <p:nvPicPr>
          <p:cNvPr id="261" name="" descr=""/>
          <p:cNvPicPr/>
          <p:nvPr/>
        </p:nvPicPr>
        <p:blipFill>
          <a:blip r:embed="rId4"/>
          <a:stretch/>
        </p:blipFill>
        <p:spPr>
          <a:xfrm>
            <a:off x="3960000" y="1760760"/>
            <a:ext cx="905400" cy="410040"/>
          </a:xfrm>
          <a:prstGeom prst="rect">
            <a:avLst/>
          </a:prstGeom>
          <a:ln>
            <a:noFill/>
          </a:ln>
        </p:spPr>
      </p:pic>
      <p:sp>
        <p:nvSpPr>
          <p:cNvPr id="262" name="CustomShape 7"/>
          <p:cNvSpPr/>
          <p:nvPr/>
        </p:nvSpPr>
        <p:spPr>
          <a:xfrm>
            <a:off x="5034960" y="2216160"/>
            <a:ext cx="648360" cy="24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t-BR" sz="1050" spc="-1" strike="noStrike">
                <a:solidFill>
                  <a:srgbClr val="000000"/>
                </a:solidFill>
                <a:latin typeface="Calibri"/>
                <a:ea typeface="Calibri"/>
              </a:rPr>
              <a:t>Cassini</a:t>
            </a:r>
            <a:endParaRPr b="0" lang="pt-BR" sz="1050" spc="-1" strike="noStrike">
              <a:latin typeface="Arial"/>
            </a:endParaRPr>
          </a:p>
        </p:txBody>
      </p:sp>
      <p:sp>
        <p:nvSpPr>
          <p:cNvPr id="263" name="CustomShape 8"/>
          <p:cNvSpPr/>
          <p:nvPr/>
        </p:nvSpPr>
        <p:spPr>
          <a:xfrm>
            <a:off x="5040000" y="2935440"/>
            <a:ext cx="3959640" cy="168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- Interações com suportes: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- Edgecore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- ONF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- Desenvolvimento do driver: cassini-OcNOS5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- Implantação desse driver dentro da imagem ORAN-ONOS</a:t>
            </a: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628560" y="102240"/>
            <a:ext cx="7417080" cy="88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pt-BR" sz="3000" spc="-1" strike="noStrike">
                <a:solidFill>
                  <a:srgbClr val="0062ff"/>
                </a:solidFill>
                <a:latin typeface="Arial"/>
                <a:ea typeface="Arial"/>
              </a:rPr>
              <a:t>Testbed Odisseia Vers. 0.2 – CLI &amp; ONOS</a:t>
            </a:r>
            <a:endParaRPr b="0" lang="pt-BR" sz="3000" spc="-1" strike="noStrike">
              <a:latin typeface="Arial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3026160" y="4767120"/>
            <a:ext cx="309132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pt-BR" sz="900" spc="-1" strike="noStrike">
                <a:solidFill>
                  <a:srgbClr val="3f3f3f"/>
                </a:solidFill>
                <a:latin typeface="Arial"/>
                <a:ea typeface="Arial"/>
              </a:rPr>
              <a:t>Workshop Técnico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266" name="CustomShape 3"/>
          <p:cNvSpPr/>
          <p:nvPr/>
        </p:nvSpPr>
        <p:spPr>
          <a:xfrm>
            <a:off x="6458040" y="4767120"/>
            <a:ext cx="205632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78A1BE4B-0D73-4D10-872B-1872B09B3EB2}" type="slidenum">
              <a:rPr b="0" lang="pt-BR" sz="900" spc="-1" strike="noStrike">
                <a:solidFill>
                  <a:srgbClr val="3f3f3f"/>
                </a:solidFill>
                <a:latin typeface="Arial"/>
                <a:ea typeface="Arial"/>
              </a:rPr>
              <a:t>14</a:t>
            </a:fld>
            <a:endParaRPr b="0" lang="pt-BR" sz="900" spc="-1" strike="noStrike">
              <a:latin typeface="Arial"/>
            </a:endParaRPr>
          </a:p>
        </p:txBody>
      </p:sp>
      <p:sp>
        <p:nvSpPr>
          <p:cNvPr id="267" name="CustomShape 4"/>
          <p:cNvSpPr/>
          <p:nvPr/>
        </p:nvSpPr>
        <p:spPr>
          <a:xfrm>
            <a:off x="628560" y="4767120"/>
            <a:ext cx="205632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900" spc="-1" strike="noStrike">
                <a:solidFill>
                  <a:srgbClr val="3f3f3f"/>
                </a:solidFill>
                <a:latin typeface="Arial"/>
                <a:ea typeface="Arial"/>
              </a:rPr>
              <a:t>27/09/2022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268" name="CustomShape 5"/>
          <p:cNvSpPr/>
          <p:nvPr/>
        </p:nvSpPr>
        <p:spPr>
          <a:xfrm>
            <a:off x="2880360" y="1095120"/>
            <a:ext cx="3023280" cy="632520"/>
          </a:xfrm>
          <a:prstGeom prst="roundRect">
            <a:avLst>
              <a:gd name="adj" fmla="val 16667"/>
            </a:avLst>
          </a:prstGeom>
          <a:solidFill>
            <a:srgbClr val="5983b0"/>
          </a:solidFill>
          <a:ln w="12600">
            <a:solidFill>
              <a:srgbClr val="0048b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100" spc="-1" strike="noStrike">
                <a:solidFill>
                  <a:srgbClr val="ffffff"/>
                </a:solidFill>
                <a:latin typeface="Calibri"/>
                <a:ea typeface="Calibri"/>
              </a:rPr>
              <a:t>Controle</a:t>
            </a:r>
            <a:endParaRPr b="0" lang="pt-BR" sz="1100" spc="-1" strike="noStrike">
              <a:latin typeface="Arial"/>
            </a:endParaRPr>
          </a:p>
        </p:txBody>
      </p:sp>
      <p:pic>
        <p:nvPicPr>
          <p:cNvPr id="269" name="" descr=""/>
          <p:cNvPicPr/>
          <p:nvPr/>
        </p:nvPicPr>
        <p:blipFill>
          <a:blip r:embed="rId1"/>
          <a:stretch/>
        </p:blipFill>
        <p:spPr>
          <a:xfrm>
            <a:off x="4104000" y="1224000"/>
            <a:ext cx="519840" cy="359640"/>
          </a:xfrm>
          <a:prstGeom prst="rect">
            <a:avLst/>
          </a:prstGeom>
          <a:ln>
            <a:noFill/>
          </a:ln>
        </p:spPr>
      </p:pic>
      <p:pic>
        <p:nvPicPr>
          <p:cNvPr id="270" name="Google Shape;85;p12_3" descr=""/>
          <p:cNvPicPr/>
          <p:nvPr/>
        </p:nvPicPr>
        <p:blipFill>
          <a:blip r:embed="rId2"/>
          <a:stretch/>
        </p:blipFill>
        <p:spPr>
          <a:xfrm>
            <a:off x="4833360" y="1224000"/>
            <a:ext cx="638280" cy="416520"/>
          </a:xfrm>
          <a:prstGeom prst="rect">
            <a:avLst/>
          </a:prstGeom>
          <a:ln>
            <a:noFill/>
          </a:ln>
        </p:spPr>
      </p:pic>
      <p:sp>
        <p:nvSpPr>
          <p:cNvPr id="271" name="CustomShape 6"/>
          <p:cNvSpPr/>
          <p:nvPr/>
        </p:nvSpPr>
        <p:spPr>
          <a:xfrm>
            <a:off x="5237280" y="2304000"/>
            <a:ext cx="3671640" cy="168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Módulos do driver: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- CassiniOcnos5DeviceDiscovery 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- CassiniOcnos5FlowRuleProgrammable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- CassiniOcnos5PowerConfig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- CassiniOcnos5Modulation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- CassiniOcnos5BitErrorRate</a:t>
            </a:r>
            <a:endParaRPr b="0" lang="pt-BR" sz="1400" spc="-1" strike="noStrike">
              <a:latin typeface="Arial"/>
            </a:endParaRPr>
          </a:p>
        </p:txBody>
      </p:sp>
      <p:pic>
        <p:nvPicPr>
          <p:cNvPr id="272" name="Google Shape;678;p32_3" descr=""/>
          <p:cNvPicPr/>
          <p:nvPr/>
        </p:nvPicPr>
        <p:blipFill>
          <a:blip r:embed="rId3"/>
          <a:srcRect l="0" t="38948" r="0" b="38768"/>
          <a:stretch/>
        </p:blipFill>
        <p:spPr>
          <a:xfrm flipH="1" rot="10800000">
            <a:off x="3672000" y="2223000"/>
            <a:ext cx="1388160" cy="224280"/>
          </a:xfrm>
          <a:prstGeom prst="rect">
            <a:avLst/>
          </a:prstGeom>
          <a:ln>
            <a:noFill/>
          </a:ln>
        </p:spPr>
      </p:pic>
      <p:pic>
        <p:nvPicPr>
          <p:cNvPr id="273" name="" descr=""/>
          <p:cNvPicPr/>
          <p:nvPr/>
        </p:nvPicPr>
        <p:blipFill>
          <a:blip r:embed="rId4"/>
          <a:stretch/>
        </p:blipFill>
        <p:spPr>
          <a:xfrm>
            <a:off x="3960000" y="1760760"/>
            <a:ext cx="905400" cy="410040"/>
          </a:xfrm>
          <a:prstGeom prst="rect">
            <a:avLst/>
          </a:prstGeom>
          <a:ln>
            <a:noFill/>
          </a:ln>
        </p:spPr>
      </p:pic>
      <p:sp>
        <p:nvSpPr>
          <p:cNvPr id="274" name="CustomShape 7"/>
          <p:cNvSpPr/>
          <p:nvPr/>
        </p:nvSpPr>
        <p:spPr>
          <a:xfrm>
            <a:off x="5034960" y="2216160"/>
            <a:ext cx="648360" cy="24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t-BR" sz="1050" spc="-1" strike="noStrike">
                <a:solidFill>
                  <a:srgbClr val="000000"/>
                </a:solidFill>
                <a:latin typeface="Calibri"/>
                <a:ea typeface="Calibri"/>
              </a:rPr>
              <a:t>Cassini</a:t>
            </a:r>
            <a:endParaRPr b="0" lang="pt-BR" sz="1050" spc="-1" strike="noStrike">
              <a:latin typeface="Arial"/>
            </a:endParaRPr>
          </a:p>
        </p:txBody>
      </p:sp>
      <p:sp>
        <p:nvSpPr>
          <p:cNvPr id="275" name="CustomShape 8"/>
          <p:cNvSpPr/>
          <p:nvPr/>
        </p:nvSpPr>
        <p:spPr>
          <a:xfrm>
            <a:off x="576360" y="2808000"/>
            <a:ext cx="3959640" cy="168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- Interações com suportes: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- Edgecore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- ONF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- Desenvolvimento do driver: cassini-OcNOS5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- Implantação desse driver dentro da imagem ORAN-ONOS</a:t>
            </a: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311760" y="444960"/>
            <a:ext cx="8518320" cy="57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rmAutofit fontScale="94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800" spc="-1" strike="noStrike">
                <a:solidFill>
                  <a:srgbClr val="ffffff"/>
                </a:solidFill>
                <a:latin typeface="Arial"/>
                <a:ea typeface="Arial"/>
              </a:rPr>
              <a:t>Domínio DWDM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277" name="CustomShape 2"/>
          <p:cNvSpPr/>
          <p:nvPr/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8C02C09F-D95E-48C0-BEBC-396CB9523B20}" type="slidenum">
              <a:rPr b="0" lang="en" sz="1000" spc="-1" strike="noStrike">
                <a:solidFill>
                  <a:srgbClr val="000000"/>
                </a:solidFill>
                <a:latin typeface="Arial"/>
                <a:ea typeface="Arial"/>
              </a:rPr>
              <a:t>15</a:t>
            </a:fld>
            <a:endParaRPr b="0" lang="pt-BR" sz="1000" spc="-1" strike="noStrike">
              <a:latin typeface="Arial"/>
            </a:endParaRPr>
          </a:p>
        </p:txBody>
      </p:sp>
      <p:sp>
        <p:nvSpPr>
          <p:cNvPr id="278" name="CustomShape 3"/>
          <p:cNvSpPr/>
          <p:nvPr/>
        </p:nvSpPr>
        <p:spPr>
          <a:xfrm>
            <a:off x="311760" y="1320480"/>
            <a:ext cx="4887360" cy="48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20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Módulos utilizados:</a:t>
            </a:r>
            <a:endParaRPr b="0" lang="pt-BR" sz="2000" spc="-1" strike="noStrike">
              <a:latin typeface="Arial"/>
            </a:endParaRPr>
          </a:p>
        </p:txBody>
      </p:sp>
      <p:pic>
        <p:nvPicPr>
          <p:cNvPr id="279" name="Google Shape;85;p12" descr=""/>
          <p:cNvPicPr/>
          <p:nvPr/>
        </p:nvPicPr>
        <p:blipFill>
          <a:blip r:embed="rId1"/>
          <a:stretch/>
        </p:blipFill>
        <p:spPr>
          <a:xfrm>
            <a:off x="2542320" y="2681640"/>
            <a:ext cx="2236320" cy="1460160"/>
          </a:xfrm>
          <a:prstGeom prst="rect">
            <a:avLst/>
          </a:prstGeom>
          <a:ln>
            <a:noFill/>
          </a:ln>
        </p:spPr>
      </p:pic>
      <p:sp>
        <p:nvSpPr>
          <p:cNvPr id="280" name="CustomShape 4"/>
          <p:cNvSpPr/>
          <p:nvPr/>
        </p:nvSpPr>
        <p:spPr>
          <a:xfrm>
            <a:off x="4856760" y="2880000"/>
            <a:ext cx="1982880" cy="36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2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Config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281" name="CustomShape 5"/>
          <p:cNvSpPr/>
          <p:nvPr/>
        </p:nvSpPr>
        <p:spPr>
          <a:xfrm>
            <a:off x="5201280" y="2387880"/>
            <a:ext cx="1474560" cy="54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2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ODTN Service</a:t>
            </a:r>
            <a:endParaRPr b="0" lang="pt-BR" sz="1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200" spc="-1" strike="noStrike">
              <a:latin typeface="Arial"/>
            </a:endParaRPr>
          </a:p>
        </p:txBody>
      </p:sp>
      <p:sp>
        <p:nvSpPr>
          <p:cNvPr id="282" name="CustomShape 6"/>
          <p:cNvSpPr/>
          <p:nvPr/>
        </p:nvSpPr>
        <p:spPr>
          <a:xfrm>
            <a:off x="1440000" y="2514960"/>
            <a:ext cx="1308240" cy="36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2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Optical model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283" name="CustomShape 7"/>
          <p:cNvSpPr/>
          <p:nvPr/>
        </p:nvSpPr>
        <p:spPr>
          <a:xfrm>
            <a:off x="889920" y="4183560"/>
            <a:ext cx="1308240" cy="36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CustomShape 8"/>
          <p:cNvSpPr/>
          <p:nvPr/>
        </p:nvSpPr>
        <p:spPr>
          <a:xfrm>
            <a:off x="4898160" y="4213080"/>
            <a:ext cx="1777320" cy="73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2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NETCONF Protocol Subsystem</a:t>
            </a:r>
            <a:endParaRPr b="0" lang="pt-BR" sz="1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200" spc="-1" strike="noStrike">
              <a:latin typeface="Arial"/>
            </a:endParaRPr>
          </a:p>
        </p:txBody>
      </p:sp>
      <p:sp>
        <p:nvSpPr>
          <p:cNvPr id="285" name="CustomShape 9"/>
          <p:cNvSpPr/>
          <p:nvPr/>
        </p:nvSpPr>
        <p:spPr>
          <a:xfrm>
            <a:off x="5348880" y="3413880"/>
            <a:ext cx="1376640" cy="54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2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Yang</a:t>
            </a:r>
            <a:endParaRPr b="0" lang="pt-BR" sz="1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200" spc="-1" strike="noStrike">
              <a:latin typeface="Arial"/>
            </a:endParaRPr>
          </a:p>
        </p:txBody>
      </p:sp>
      <p:sp>
        <p:nvSpPr>
          <p:cNvPr id="286" name="CustomShape 10"/>
          <p:cNvSpPr/>
          <p:nvPr/>
        </p:nvSpPr>
        <p:spPr>
          <a:xfrm>
            <a:off x="1045080" y="2015640"/>
            <a:ext cx="5630400" cy="39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CustomShape 11"/>
          <p:cNvSpPr/>
          <p:nvPr/>
        </p:nvSpPr>
        <p:spPr>
          <a:xfrm>
            <a:off x="567000" y="3204720"/>
            <a:ext cx="1304640" cy="54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2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Drivers.netconf</a:t>
            </a:r>
            <a:endParaRPr b="0" lang="pt-BR" sz="1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200" spc="-1" strike="noStrike">
              <a:latin typeface="Arial"/>
            </a:endParaRPr>
          </a:p>
        </p:txBody>
      </p:sp>
      <p:sp>
        <p:nvSpPr>
          <p:cNvPr id="288" name="CustomShape 12"/>
          <p:cNvSpPr/>
          <p:nvPr/>
        </p:nvSpPr>
        <p:spPr>
          <a:xfrm>
            <a:off x="3197160" y="4410000"/>
            <a:ext cx="1151640" cy="54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2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Restconf</a:t>
            </a:r>
            <a:endParaRPr b="0" lang="pt-BR" sz="1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200" spc="-1" strike="noStrike">
              <a:latin typeface="Arial"/>
            </a:endParaRPr>
          </a:p>
        </p:txBody>
      </p:sp>
      <p:sp>
        <p:nvSpPr>
          <p:cNvPr id="289" name="CustomShape 13"/>
          <p:cNvSpPr/>
          <p:nvPr/>
        </p:nvSpPr>
        <p:spPr>
          <a:xfrm>
            <a:off x="4884840" y="2952000"/>
            <a:ext cx="658800" cy="279000"/>
          </a:xfrm>
          <a:prstGeom prst="rect">
            <a:avLst/>
          </a:prstGeom>
          <a:noFill/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CustomShape 14"/>
          <p:cNvSpPr/>
          <p:nvPr/>
        </p:nvSpPr>
        <p:spPr>
          <a:xfrm>
            <a:off x="5212080" y="2392560"/>
            <a:ext cx="1102680" cy="367200"/>
          </a:xfrm>
          <a:prstGeom prst="rect">
            <a:avLst/>
          </a:prstGeom>
          <a:noFill/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CustomShape 15"/>
          <p:cNvSpPr/>
          <p:nvPr/>
        </p:nvSpPr>
        <p:spPr>
          <a:xfrm>
            <a:off x="5335200" y="3436560"/>
            <a:ext cx="568440" cy="307080"/>
          </a:xfrm>
          <a:prstGeom prst="rect">
            <a:avLst/>
          </a:prstGeom>
          <a:noFill/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CustomShape 16"/>
          <p:cNvSpPr/>
          <p:nvPr/>
        </p:nvSpPr>
        <p:spPr>
          <a:xfrm>
            <a:off x="4928400" y="4312440"/>
            <a:ext cx="1376640" cy="398160"/>
          </a:xfrm>
          <a:prstGeom prst="rect">
            <a:avLst/>
          </a:prstGeom>
          <a:noFill/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CustomShape 17"/>
          <p:cNvSpPr/>
          <p:nvPr/>
        </p:nvSpPr>
        <p:spPr>
          <a:xfrm>
            <a:off x="850680" y="4214520"/>
            <a:ext cx="1020960" cy="321120"/>
          </a:xfrm>
          <a:prstGeom prst="rect">
            <a:avLst/>
          </a:prstGeom>
          <a:noFill/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CustomShape 18"/>
          <p:cNvSpPr/>
          <p:nvPr/>
        </p:nvSpPr>
        <p:spPr>
          <a:xfrm>
            <a:off x="577080" y="3216960"/>
            <a:ext cx="1222560" cy="398160"/>
          </a:xfrm>
          <a:prstGeom prst="rect">
            <a:avLst/>
          </a:prstGeom>
          <a:noFill/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5" name="CustomShape 19"/>
          <p:cNvSpPr/>
          <p:nvPr/>
        </p:nvSpPr>
        <p:spPr>
          <a:xfrm>
            <a:off x="3197160" y="4410000"/>
            <a:ext cx="834480" cy="341640"/>
          </a:xfrm>
          <a:prstGeom prst="rect">
            <a:avLst/>
          </a:prstGeom>
          <a:noFill/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CustomShape 20"/>
          <p:cNvSpPr/>
          <p:nvPr/>
        </p:nvSpPr>
        <p:spPr>
          <a:xfrm>
            <a:off x="1440000" y="2481480"/>
            <a:ext cx="1069560" cy="398160"/>
          </a:xfrm>
          <a:prstGeom prst="rect">
            <a:avLst/>
          </a:prstGeom>
          <a:noFill/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7" name="CustomShape 21"/>
          <p:cNvSpPr/>
          <p:nvPr/>
        </p:nvSpPr>
        <p:spPr>
          <a:xfrm>
            <a:off x="3936960" y="1864440"/>
            <a:ext cx="1102680" cy="367200"/>
          </a:xfrm>
          <a:prstGeom prst="rect">
            <a:avLst/>
          </a:prstGeom>
          <a:noFill/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8" name="CustomShape 22"/>
          <p:cNvSpPr/>
          <p:nvPr/>
        </p:nvSpPr>
        <p:spPr>
          <a:xfrm>
            <a:off x="4003560" y="1944000"/>
            <a:ext cx="892080" cy="26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" sz="12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ODTN API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299" name="CustomShape 23"/>
          <p:cNvSpPr/>
          <p:nvPr/>
        </p:nvSpPr>
        <p:spPr>
          <a:xfrm>
            <a:off x="889920" y="4183560"/>
            <a:ext cx="1151640" cy="54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2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Models.tapi</a:t>
            </a:r>
            <a:endParaRPr b="0" lang="pt-BR" sz="1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200" spc="-1" strike="noStrike">
              <a:latin typeface="Arial"/>
            </a:endParaRPr>
          </a:p>
        </p:txBody>
      </p:sp>
      <p:sp>
        <p:nvSpPr>
          <p:cNvPr id="300" name="CustomShape 24"/>
          <p:cNvSpPr/>
          <p:nvPr/>
        </p:nvSpPr>
        <p:spPr>
          <a:xfrm>
            <a:off x="2408760" y="1839600"/>
            <a:ext cx="1982880" cy="36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2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Drivers.odtn.driver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301" name="CustomShape 25"/>
          <p:cNvSpPr/>
          <p:nvPr/>
        </p:nvSpPr>
        <p:spPr>
          <a:xfrm>
            <a:off x="2312640" y="1833480"/>
            <a:ext cx="1503000" cy="398160"/>
          </a:xfrm>
          <a:prstGeom prst="rect">
            <a:avLst/>
          </a:prstGeom>
          <a:noFill/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628560" y="102240"/>
            <a:ext cx="7417080" cy="88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pt-BR" sz="3000" spc="-1" strike="noStrike">
                <a:solidFill>
                  <a:srgbClr val="0062ff"/>
                </a:solidFill>
                <a:latin typeface="Arial"/>
                <a:ea typeface="Arial"/>
              </a:rPr>
              <a:t>Testbed Odisseia Vers. 0.2 – CLI &amp; ONOS</a:t>
            </a:r>
            <a:endParaRPr b="0" lang="pt-BR" sz="3000" spc="-1" strike="noStrike">
              <a:latin typeface="Arial"/>
            </a:endParaRPr>
          </a:p>
        </p:txBody>
      </p:sp>
      <p:sp>
        <p:nvSpPr>
          <p:cNvPr id="303" name="CustomShape 2"/>
          <p:cNvSpPr/>
          <p:nvPr/>
        </p:nvSpPr>
        <p:spPr>
          <a:xfrm>
            <a:off x="3026160" y="4767120"/>
            <a:ext cx="309132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pt-BR" sz="900" spc="-1" strike="noStrike">
                <a:solidFill>
                  <a:srgbClr val="3f3f3f"/>
                </a:solidFill>
                <a:latin typeface="Arial"/>
                <a:ea typeface="Arial"/>
              </a:rPr>
              <a:t>Workshop Técnico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304" name="CustomShape 3"/>
          <p:cNvSpPr/>
          <p:nvPr/>
        </p:nvSpPr>
        <p:spPr>
          <a:xfrm>
            <a:off x="6458040" y="4767120"/>
            <a:ext cx="205632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DED23853-4277-4617-9349-32AB1B5C5E16}" type="slidenum">
              <a:rPr b="0" lang="pt-BR" sz="900" spc="-1" strike="noStrike">
                <a:solidFill>
                  <a:srgbClr val="3f3f3f"/>
                </a:solidFill>
                <a:latin typeface="Arial"/>
                <a:ea typeface="Arial"/>
              </a:rPr>
              <a:t>16</a:t>
            </a:fld>
            <a:endParaRPr b="0" lang="pt-BR" sz="900" spc="-1" strike="noStrike">
              <a:latin typeface="Arial"/>
            </a:endParaRPr>
          </a:p>
        </p:txBody>
      </p:sp>
      <p:sp>
        <p:nvSpPr>
          <p:cNvPr id="305" name="CustomShape 4"/>
          <p:cNvSpPr/>
          <p:nvPr/>
        </p:nvSpPr>
        <p:spPr>
          <a:xfrm>
            <a:off x="628560" y="4767120"/>
            <a:ext cx="205632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900" spc="-1" strike="noStrike">
                <a:solidFill>
                  <a:srgbClr val="3f3f3f"/>
                </a:solidFill>
                <a:latin typeface="Arial"/>
                <a:ea typeface="Arial"/>
              </a:rPr>
              <a:t>27/09/2022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306" name="CustomShape 5"/>
          <p:cNvSpPr/>
          <p:nvPr/>
        </p:nvSpPr>
        <p:spPr>
          <a:xfrm>
            <a:off x="2880360" y="1095120"/>
            <a:ext cx="3023280" cy="632520"/>
          </a:xfrm>
          <a:prstGeom prst="roundRect">
            <a:avLst>
              <a:gd name="adj" fmla="val 16667"/>
            </a:avLst>
          </a:prstGeom>
          <a:solidFill>
            <a:srgbClr val="5983b0"/>
          </a:solidFill>
          <a:ln w="12600">
            <a:solidFill>
              <a:srgbClr val="0048b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100" spc="-1" strike="noStrike">
                <a:solidFill>
                  <a:srgbClr val="ffffff"/>
                </a:solidFill>
                <a:latin typeface="Calibri"/>
                <a:ea typeface="Calibri"/>
              </a:rPr>
              <a:t>Controle</a:t>
            </a:r>
            <a:endParaRPr b="0" lang="pt-BR" sz="1100" spc="-1" strike="noStrike">
              <a:latin typeface="Arial"/>
            </a:endParaRPr>
          </a:p>
        </p:txBody>
      </p:sp>
      <p:pic>
        <p:nvPicPr>
          <p:cNvPr id="307" name="" descr=""/>
          <p:cNvPicPr/>
          <p:nvPr/>
        </p:nvPicPr>
        <p:blipFill>
          <a:blip r:embed="rId1"/>
          <a:stretch/>
        </p:blipFill>
        <p:spPr>
          <a:xfrm>
            <a:off x="4104000" y="1224000"/>
            <a:ext cx="519840" cy="359640"/>
          </a:xfrm>
          <a:prstGeom prst="rect">
            <a:avLst/>
          </a:prstGeom>
          <a:ln>
            <a:noFill/>
          </a:ln>
        </p:spPr>
      </p:pic>
      <p:pic>
        <p:nvPicPr>
          <p:cNvPr id="308" name="Google Shape;85;p12_5" descr=""/>
          <p:cNvPicPr/>
          <p:nvPr/>
        </p:nvPicPr>
        <p:blipFill>
          <a:blip r:embed="rId2"/>
          <a:stretch/>
        </p:blipFill>
        <p:spPr>
          <a:xfrm>
            <a:off x="4833360" y="1224000"/>
            <a:ext cx="638280" cy="416520"/>
          </a:xfrm>
          <a:prstGeom prst="rect">
            <a:avLst/>
          </a:prstGeom>
          <a:ln>
            <a:noFill/>
          </a:ln>
        </p:spPr>
      </p:pic>
      <p:sp>
        <p:nvSpPr>
          <p:cNvPr id="309" name="CustomShape 6"/>
          <p:cNvSpPr/>
          <p:nvPr/>
        </p:nvSpPr>
        <p:spPr>
          <a:xfrm>
            <a:off x="5237280" y="2304000"/>
            <a:ext cx="3671640" cy="168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  <p:pic>
        <p:nvPicPr>
          <p:cNvPr id="310" name="Google Shape;678;p32_5" descr=""/>
          <p:cNvPicPr/>
          <p:nvPr/>
        </p:nvPicPr>
        <p:blipFill>
          <a:blip r:embed="rId3"/>
          <a:srcRect l="0" t="38948" r="0" b="38768"/>
          <a:stretch/>
        </p:blipFill>
        <p:spPr>
          <a:xfrm flipH="1" rot="10800000">
            <a:off x="3672000" y="2223000"/>
            <a:ext cx="1388160" cy="224280"/>
          </a:xfrm>
          <a:prstGeom prst="rect">
            <a:avLst/>
          </a:prstGeom>
          <a:ln>
            <a:noFill/>
          </a:ln>
        </p:spPr>
      </p:pic>
      <p:pic>
        <p:nvPicPr>
          <p:cNvPr id="311" name="" descr=""/>
          <p:cNvPicPr/>
          <p:nvPr/>
        </p:nvPicPr>
        <p:blipFill>
          <a:blip r:embed="rId4"/>
          <a:stretch/>
        </p:blipFill>
        <p:spPr>
          <a:xfrm>
            <a:off x="3960000" y="1760760"/>
            <a:ext cx="905400" cy="410040"/>
          </a:xfrm>
          <a:prstGeom prst="rect">
            <a:avLst/>
          </a:prstGeom>
          <a:ln>
            <a:noFill/>
          </a:ln>
        </p:spPr>
      </p:pic>
      <p:sp>
        <p:nvSpPr>
          <p:cNvPr id="312" name="CustomShape 7"/>
          <p:cNvSpPr/>
          <p:nvPr/>
        </p:nvSpPr>
        <p:spPr>
          <a:xfrm>
            <a:off x="5034960" y="2216160"/>
            <a:ext cx="648360" cy="24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t-BR" sz="1050" spc="-1" strike="noStrike">
                <a:solidFill>
                  <a:srgbClr val="000000"/>
                </a:solidFill>
                <a:latin typeface="Calibri"/>
                <a:ea typeface="Calibri"/>
              </a:rPr>
              <a:t>Cassini</a:t>
            </a:r>
            <a:endParaRPr b="0" lang="pt-BR" sz="1050" spc="-1" strike="noStrike">
              <a:latin typeface="Arial"/>
            </a:endParaRPr>
          </a:p>
        </p:txBody>
      </p:sp>
      <p:sp>
        <p:nvSpPr>
          <p:cNvPr id="313" name="CustomShape 8"/>
          <p:cNvSpPr/>
          <p:nvPr/>
        </p:nvSpPr>
        <p:spPr>
          <a:xfrm>
            <a:off x="684360" y="2808000"/>
            <a:ext cx="8279640" cy="168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onos@root &gt; ports -s </a:t>
            </a:r>
            <a:endParaRPr b="0" lang="pt-BR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     </a:t>
            </a: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id=netconf:192.168.110.243</a:t>
            </a: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:830, available=true, </a:t>
            </a: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role=MASTER, </a:t>
            </a: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type=TERMINAL_DEVICE, </a:t>
            </a: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driver=cassini-ocnos5</a:t>
            </a:r>
            <a:endParaRPr b="0" lang="pt-BR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       </a:t>
            </a: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port=1, state=enabled, </a:t>
            </a: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type=packet, speed=1000 , </a:t>
            </a: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odtn-port-type=client</a:t>
            </a:r>
            <a:endParaRPr b="0" lang="pt-BR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       </a:t>
            </a: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port=2, state=enabled, </a:t>
            </a: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type=packet, speed=1000 , </a:t>
            </a: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odtn-port-type=client</a:t>
            </a:r>
            <a:endParaRPr b="0" lang="pt-BR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       </a:t>
            </a: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port=3, state=enabled, </a:t>
            </a: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type=packet, speed=1000 , </a:t>
            </a: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odtn-port-type=client</a:t>
            </a:r>
            <a:endParaRPr b="0" lang="pt-BR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       …</a:t>
            </a: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...</a:t>
            </a:r>
            <a:endParaRPr b="0" lang="pt-BR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       </a:t>
            </a: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port=104, </a:t>
            </a: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state=enabled, type=och, </a:t>
            </a: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speed=100000 , </a:t>
            </a: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lambda={"channelSpacing"</a:t>
            </a: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:"CHL_50GHZ","gridType":</a:t>
            </a: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"DWDM","slotGranularity":4</a:t>
            </a: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,"spacingMultiplier":1}, oc-</a:t>
            </a: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name=PORT-coherent-4, </a:t>
            </a: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oc-optical-channel-</a:t>
            </a: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name=4, odtn-port-</a:t>
            </a: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type=line, </a:t>
            </a: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signalType=ODU4, </a:t>
            </a:r>
            <a:r>
              <a:rPr b="0" lang="pt-BR" sz="1200" spc="-1" strike="noStrike">
                <a:solidFill>
                  <a:srgbClr val="000000"/>
                </a:solidFill>
                <a:latin typeface="Arial"/>
                <a:ea typeface="Arial"/>
              </a:rPr>
              <a:t>tunable=true</a:t>
            </a:r>
            <a:endParaRPr b="0" lang="pt-B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3240000" y="2272320"/>
            <a:ext cx="2253240" cy="739440"/>
          </a:xfrm>
          <a:prstGeom prst="rect">
            <a:avLst/>
          </a:prstGeom>
          <a:gradFill rotWithShape="0">
            <a:gsLst>
              <a:gs pos="0">
                <a:srgbClr val="9bb0ff"/>
              </a:gs>
              <a:gs pos="100000">
                <a:srgbClr val="8da3ff"/>
              </a:gs>
            </a:gsLst>
            <a:lin ang="5400000"/>
          </a:gradFill>
          <a:ln w="9360">
            <a:solidFill>
              <a:schemeClr val="accent1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350" spc="-1" strike="noStrike">
                <a:solidFill>
                  <a:srgbClr val="ffffff"/>
                </a:solidFill>
                <a:latin typeface="Calibri"/>
                <a:ea typeface="Calibri"/>
              </a:rPr>
              <a:t>Pacote</a:t>
            </a:r>
            <a:endParaRPr b="0" lang="pt-BR" sz="1350" spc="-1" strike="noStrike">
              <a:latin typeface="Arial"/>
            </a:endParaRPr>
          </a:p>
        </p:txBody>
      </p:sp>
      <p:sp>
        <p:nvSpPr>
          <p:cNvPr id="315" name="CustomShape 2"/>
          <p:cNvSpPr/>
          <p:nvPr/>
        </p:nvSpPr>
        <p:spPr>
          <a:xfrm>
            <a:off x="2063520" y="3283200"/>
            <a:ext cx="4729680" cy="1108080"/>
          </a:xfrm>
          <a:prstGeom prst="rect">
            <a:avLst/>
          </a:prstGeom>
          <a:gradFill rotWithShape="0">
            <a:gsLst>
              <a:gs pos="0">
                <a:srgbClr val="9bb0ff"/>
              </a:gs>
              <a:gs pos="100000">
                <a:srgbClr val="8da3ff"/>
              </a:gs>
            </a:gsLst>
            <a:lin ang="5400000"/>
          </a:gradFill>
          <a:ln w="9360">
            <a:solidFill>
              <a:schemeClr val="accent1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350" spc="-1" strike="noStrike">
                <a:solidFill>
                  <a:srgbClr val="ffffff"/>
                </a:solidFill>
                <a:latin typeface="Calibri"/>
                <a:ea typeface="Calibri"/>
              </a:rPr>
              <a:t>DWDM</a:t>
            </a:r>
            <a:endParaRPr b="0" lang="pt-BR" sz="1350" spc="-1" strike="noStrike">
              <a:latin typeface="Arial"/>
            </a:endParaRPr>
          </a:p>
        </p:txBody>
      </p:sp>
      <p:sp>
        <p:nvSpPr>
          <p:cNvPr id="316" name="CustomShape 3"/>
          <p:cNvSpPr/>
          <p:nvPr/>
        </p:nvSpPr>
        <p:spPr>
          <a:xfrm>
            <a:off x="628560" y="102240"/>
            <a:ext cx="7417080" cy="88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pt-BR" sz="3000" spc="-1" strike="noStrike">
                <a:solidFill>
                  <a:srgbClr val="0062ff"/>
                </a:solidFill>
                <a:latin typeface="Arial"/>
                <a:ea typeface="Arial"/>
              </a:rPr>
              <a:t>Próximos passos:</a:t>
            </a:r>
            <a:endParaRPr b="0" lang="pt-BR" sz="3000" spc="-1" strike="noStrike">
              <a:latin typeface="Arial"/>
            </a:endParaRPr>
          </a:p>
        </p:txBody>
      </p:sp>
      <p:sp>
        <p:nvSpPr>
          <p:cNvPr id="317" name="CustomShape 4"/>
          <p:cNvSpPr/>
          <p:nvPr/>
        </p:nvSpPr>
        <p:spPr>
          <a:xfrm>
            <a:off x="3026160" y="4767120"/>
            <a:ext cx="309132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pt-BR" sz="900" spc="-1" strike="noStrike">
                <a:solidFill>
                  <a:srgbClr val="3f3f3f"/>
                </a:solidFill>
                <a:latin typeface="Arial"/>
                <a:ea typeface="Arial"/>
              </a:rPr>
              <a:t>Workshop Técnico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318" name="CustomShape 5"/>
          <p:cNvSpPr/>
          <p:nvPr/>
        </p:nvSpPr>
        <p:spPr>
          <a:xfrm>
            <a:off x="6458040" y="4767120"/>
            <a:ext cx="205632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71316B5E-B386-4369-B8BB-34F595A358B3}" type="slidenum">
              <a:rPr b="0" lang="pt-BR" sz="900" spc="-1" strike="noStrike">
                <a:solidFill>
                  <a:srgbClr val="3f3f3f"/>
                </a:solidFill>
                <a:latin typeface="Arial"/>
                <a:ea typeface="Arial"/>
              </a:rPr>
              <a:t>17</a:t>
            </a:fld>
            <a:endParaRPr b="0" lang="pt-BR" sz="900" spc="-1" strike="noStrike">
              <a:latin typeface="Arial"/>
            </a:endParaRPr>
          </a:p>
        </p:txBody>
      </p:sp>
      <p:sp>
        <p:nvSpPr>
          <p:cNvPr id="319" name="CustomShape 6"/>
          <p:cNvSpPr/>
          <p:nvPr/>
        </p:nvSpPr>
        <p:spPr>
          <a:xfrm>
            <a:off x="628560" y="4767120"/>
            <a:ext cx="205632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900" spc="-1" strike="noStrike">
                <a:solidFill>
                  <a:srgbClr val="3f3f3f"/>
                </a:solidFill>
                <a:latin typeface="Arial"/>
                <a:ea typeface="Arial"/>
              </a:rPr>
              <a:t>27/09/2022</a:t>
            </a:r>
            <a:endParaRPr b="0" lang="pt-BR" sz="900" spc="-1" strike="noStrike">
              <a:latin typeface="Arial"/>
            </a:endParaRPr>
          </a:p>
        </p:txBody>
      </p:sp>
      <p:pic>
        <p:nvPicPr>
          <p:cNvPr id="320" name="Google Shape;676;p32_0" descr=""/>
          <p:cNvPicPr/>
          <p:nvPr/>
        </p:nvPicPr>
        <p:blipFill>
          <a:blip r:embed="rId1"/>
          <a:srcRect l="0" t="41436" r="0" b="39848"/>
          <a:stretch/>
        </p:blipFill>
        <p:spPr>
          <a:xfrm>
            <a:off x="3456000" y="2337480"/>
            <a:ext cx="1871280" cy="253800"/>
          </a:xfrm>
          <a:prstGeom prst="rect">
            <a:avLst/>
          </a:prstGeom>
          <a:ln>
            <a:noFill/>
          </a:ln>
        </p:spPr>
      </p:pic>
      <p:pic>
        <p:nvPicPr>
          <p:cNvPr id="321" name="Google Shape;677;p32_0" descr=""/>
          <p:cNvPicPr/>
          <p:nvPr/>
        </p:nvPicPr>
        <p:blipFill>
          <a:blip r:embed="rId2"/>
          <a:srcRect l="0" t="38948" r="0" b="38768"/>
          <a:stretch/>
        </p:blipFill>
        <p:spPr>
          <a:xfrm flipH="1" rot="10800000">
            <a:off x="2211120" y="3518640"/>
            <a:ext cx="1388160" cy="224280"/>
          </a:xfrm>
          <a:prstGeom prst="rect">
            <a:avLst/>
          </a:prstGeom>
          <a:ln>
            <a:noFill/>
          </a:ln>
        </p:spPr>
      </p:pic>
      <p:pic>
        <p:nvPicPr>
          <p:cNvPr id="322" name="Google Shape;678;p32_4" descr=""/>
          <p:cNvPicPr/>
          <p:nvPr/>
        </p:nvPicPr>
        <p:blipFill>
          <a:blip r:embed="rId3"/>
          <a:srcRect l="0" t="38948" r="0" b="38768"/>
          <a:stretch/>
        </p:blipFill>
        <p:spPr>
          <a:xfrm flipH="1" rot="10800000">
            <a:off x="5256000" y="3527640"/>
            <a:ext cx="1388160" cy="224280"/>
          </a:xfrm>
          <a:prstGeom prst="rect">
            <a:avLst/>
          </a:prstGeom>
          <a:ln>
            <a:noFill/>
          </a:ln>
        </p:spPr>
      </p:pic>
      <p:sp>
        <p:nvSpPr>
          <p:cNvPr id="323" name="CustomShape 7"/>
          <p:cNvSpPr/>
          <p:nvPr/>
        </p:nvSpPr>
        <p:spPr>
          <a:xfrm>
            <a:off x="2592000" y="3600000"/>
            <a:ext cx="3116520" cy="11520"/>
          </a:xfrm>
          <a:prstGeom prst="bentConnector3">
            <a:avLst>
              <a:gd name="adj1" fmla="val 0"/>
            </a:avLst>
          </a:prstGeom>
          <a:noFill/>
          <a:ln w="19080">
            <a:solidFill>
              <a:schemeClr val="dk1"/>
            </a:solidFill>
            <a:miter/>
            <a:headEnd len="med" type="oval" w="med"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4" name="CustomShape 8"/>
          <p:cNvSpPr/>
          <p:nvPr/>
        </p:nvSpPr>
        <p:spPr>
          <a:xfrm flipH="1" rot="16200000">
            <a:off x="4986000" y="2610000"/>
            <a:ext cx="1042920" cy="791280"/>
          </a:xfrm>
          <a:prstGeom prst="bentConnector3">
            <a:avLst>
              <a:gd name="adj1" fmla="val -1044"/>
            </a:avLst>
          </a:prstGeom>
          <a:noFill/>
          <a:ln w="19080">
            <a:solidFill>
              <a:schemeClr val="dk1"/>
            </a:solidFill>
            <a:miter/>
            <a:headEnd len="med" type="oval" w="med"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CustomShape 9"/>
          <p:cNvSpPr/>
          <p:nvPr/>
        </p:nvSpPr>
        <p:spPr>
          <a:xfrm flipH="1">
            <a:off x="2878920" y="2485800"/>
            <a:ext cx="868680" cy="1032480"/>
          </a:xfrm>
          <a:prstGeom prst="bentConnector3">
            <a:avLst>
              <a:gd name="adj1" fmla="val 100000"/>
            </a:avLst>
          </a:prstGeom>
          <a:noFill/>
          <a:ln w="19080">
            <a:solidFill>
              <a:schemeClr val="dk1"/>
            </a:solidFill>
            <a:miter/>
            <a:headEnd len="med" type="oval" w="med"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6" name="CustomShape 10"/>
          <p:cNvSpPr/>
          <p:nvPr/>
        </p:nvSpPr>
        <p:spPr>
          <a:xfrm>
            <a:off x="3888000" y="3024000"/>
            <a:ext cx="971640" cy="19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700" spc="-1" strike="noStrike">
                <a:solidFill>
                  <a:srgbClr val="000000"/>
                </a:solidFill>
                <a:latin typeface="Calibri"/>
                <a:ea typeface="Calibri"/>
              </a:rPr>
              <a:t>100Gbps</a:t>
            </a:r>
            <a:endParaRPr b="0" lang="pt-BR" sz="700" spc="-1" strike="noStrike">
              <a:latin typeface="Arial"/>
            </a:endParaRPr>
          </a:p>
        </p:txBody>
      </p:sp>
      <p:sp>
        <p:nvSpPr>
          <p:cNvPr id="327" name="CustomShape 11"/>
          <p:cNvSpPr/>
          <p:nvPr/>
        </p:nvSpPr>
        <p:spPr>
          <a:xfrm>
            <a:off x="648000" y="2087640"/>
            <a:ext cx="56160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dk1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28" name="CustomShape 12"/>
          <p:cNvSpPr/>
          <p:nvPr/>
        </p:nvSpPr>
        <p:spPr>
          <a:xfrm>
            <a:off x="3741480" y="2484360"/>
            <a:ext cx="1522800" cy="24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050" spc="-1" strike="noStrike">
                <a:solidFill>
                  <a:srgbClr val="000000"/>
                </a:solidFill>
                <a:latin typeface="Calibri"/>
                <a:ea typeface="Calibri"/>
              </a:rPr>
              <a:t>Stordis / RareOS</a:t>
            </a:r>
            <a:endParaRPr b="0" lang="pt-BR" sz="1050" spc="-1" strike="noStrike">
              <a:latin typeface="Arial"/>
            </a:endParaRPr>
          </a:p>
        </p:txBody>
      </p:sp>
      <p:sp>
        <p:nvSpPr>
          <p:cNvPr id="329" name="CustomShape 13"/>
          <p:cNvSpPr/>
          <p:nvPr/>
        </p:nvSpPr>
        <p:spPr>
          <a:xfrm>
            <a:off x="5374080" y="3780360"/>
            <a:ext cx="1537200" cy="24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050" spc="-1" strike="noStrike">
                <a:solidFill>
                  <a:srgbClr val="000000"/>
                </a:solidFill>
                <a:latin typeface="Calibri"/>
                <a:ea typeface="Calibri"/>
              </a:rPr>
              <a:t>Cassini / OcNOS</a:t>
            </a:r>
            <a:endParaRPr b="0" lang="pt-BR" sz="1050" spc="-1" strike="noStrike">
              <a:latin typeface="Arial"/>
            </a:endParaRPr>
          </a:p>
        </p:txBody>
      </p:sp>
      <p:sp>
        <p:nvSpPr>
          <p:cNvPr id="330" name="CustomShape 14"/>
          <p:cNvSpPr/>
          <p:nvPr/>
        </p:nvSpPr>
        <p:spPr>
          <a:xfrm>
            <a:off x="2284920" y="3744000"/>
            <a:ext cx="1314360" cy="24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050" spc="-1" strike="noStrike">
                <a:solidFill>
                  <a:srgbClr val="000000"/>
                </a:solidFill>
                <a:latin typeface="Calibri"/>
                <a:ea typeface="Calibri"/>
              </a:rPr>
              <a:t>Cassini / OcNOS</a:t>
            </a:r>
            <a:endParaRPr b="0" lang="pt-BR" sz="1050" spc="-1" strike="noStrike">
              <a:latin typeface="Arial"/>
            </a:endParaRPr>
          </a:p>
        </p:txBody>
      </p:sp>
      <p:sp>
        <p:nvSpPr>
          <p:cNvPr id="331" name="CustomShape 15"/>
          <p:cNvSpPr/>
          <p:nvPr/>
        </p:nvSpPr>
        <p:spPr>
          <a:xfrm>
            <a:off x="648000" y="1800000"/>
            <a:ext cx="1154880" cy="22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900" spc="-1" strike="noStrike">
                <a:solidFill>
                  <a:srgbClr val="000000"/>
                </a:solidFill>
                <a:latin typeface="Calibri"/>
                <a:ea typeface="Calibri"/>
              </a:rPr>
              <a:t>NorthBound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332" name="CustomShape 16"/>
          <p:cNvSpPr/>
          <p:nvPr/>
        </p:nvSpPr>
        <p:spPr>
          <a:xfrm>
            <a:off x="2952000" y="1095120"/>
            <a:ext cx="3023280" cy="920160"/>
          </a:xfrm>
          <a:prstGeom prst="roundRect">
            <a:avLst>
              <a:gd name="adj" fmla="val 16667"/>
            </a:avLst>
          </a:prstGeom>
          <a:solidFill>
            <a:srgbClr val="5983b0"/>
          </a:solidFill>
          <a:ln w="12600">
            <a:solidFill>
              <a:srgbClr val="0048b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100" spc="-1" strike="noStrike">
                <a:solidFill>
                  <a:srgbClr val="ffffff"/>
                </a:solidFill>
                <a:latin typeface="Calibri"/>
                <a:ea typeface="Calibri"/>
              </a:rPr>
              <a:t>     </a:t>
            </a:r>
            <a:r>
              <a:rPr b="0" lang="pt-BR" sz="1100" spc="-1" strike="noStrike">
                <a:solidFill>
                  <a:srgbClr val="ffffff"/>
                </a:solidFill>
                <a:latin typeface="Calibri"/>
                <a:ea typeface="Calibri"/>
              </a:rPr>
              <a:t>Controle</a:t>
            </a:r>
            <a:endParaRPr b="0" lang="pt-BR" sz="1100" spc="-1" strike="noStrike">
              <a:latin typeface="Arial"/>
            </a:endParaRPr>
          </a:p>
        </p:txBody>
      </p:sp>
      <p:pic>
        <p:nvPicPr>
          <p:cNvPr id="333" name="" descr=""/>
          <p:cNvPicPr/>
          <p:nvPr/>
        </p:nvPicPr>
        <p:blipFill>
          <a:blip r:embed="rId4"/>
          <a:stretch/>
        </p:blipFill>
        <p:spPr>
          <a:xfrm>
            <a:off x="3953520" y="1152000"/>
            <a:ext cx="941760" cy="651600"/>
          </a:xfrm>
          <a:prstGeom prst="rect">
            <a:avLst/>
          </a:prstGeom>
          <a:ln>
            <a:noFill/>
          </a:ln>
        </p:spPr>
      </p:pic>
      <p:sp>
        <p:nvSpPr>
          <p:cNvPr id="334" name="CustomShape 17"/>
          <p:cNvSpPr/>
          <p:nvPr/>
        </p:nvSpPr>
        <p:spPr>
          <a:xfrm rot="5400000">
            <a:off x="4127760" y="2062440"/>
            <a:ext cx="538560" cy="9720"/>
          </a:xfrm>
          <a:prstGeom prst="bentConnector3">
            <a:avLst>
              <a:gd name="adj1" fmla="val 49999"/>
            </a:avLst>
          </a:prstGeom>
          <a:noFill/>
          <a:ln w="19080">
            <a:solidFill>
              <a:srgbClr val="ff7c80"/>
            </a:solidFill>
            <a:prstDash val="dash"/>
            <a:miter/>
            <a:headEnd len="med" type="oval" w="med"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335" name="Google Shape;85;p12_4" descr=""/>
          <p:cNvPicPr/>
          <p:nvPr/>
        </p:nvPicPr>
        <p:blipFill>
          <a:blip r:embed="rId5"/>
          <a:stretch/>
        </p:blipFill>
        <p:spPr>
          <a:xfrm>
            <a:off x="5072760" y="1351440"/>
            <a:ext cx="686520" cy="447840"/>
          </a:xfrm>
          <a:prstGeom prst="rect">
            <a:avLst/>
          </a:prstGeom>
          <a:ln>
            <a:noFill/>
          </a:ln>
        </p:spPr>
      </p:pic>
      <p:sp>
        <p:nvSpPr>
          <p:cNvPr id="336" name="CustomShape 18"/>
          <p:cNvSpPr/>
          <p:nvPr/>
        </p:nvSpPr>
        <p:spPr>
          <a:xfrm>
            <a:off x="3312000" y="1296000"/>
            <a:ext cx="468720" cy="242280"/>
          </a:xfrm>
          <a:prstGeom prst="rect">
            <a:avLst/>
          </a:prstGeom>
          <a:solidFill>
            <a:schemeClr val="lt1"/>
          </a:solidFill>
          <a:ln w="12600">
            <a:solidFill>
              <a:schemeClr val="dk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pt-BR" sz="1000" spc="-1" strike="noStrike">
                <a:solidFill>
                  <a:srgbClr val="000000"/>
                </a:solidFill>
                <a:latin typeface="Calibri"/>
                <a:ea typeface="Calibri"/>
              </a:rPr>
              <a:t>CLI</a:t>
            </a:r>
            <a:endParaRPr b="0" lang="pt-BR" sz="1000" spc="-1" strike="noStrike">
              <a:latin typeface="Arial"/>
            </a:endParaRPr>
          </a:p>
        </p:txBody>
      </p:sp>
      <p:pic>
        <p:nvPicPr>
          <p:cNvPr id="337" name="" descr=""/>
          <p:cNvPicPr/>
          <p:nvPr/>
        </p:nvPicPr>
        <p:blipFill>
          <a:blip r:embed="rId6"/>
          <a:stretch/>
        </p:blipFill>
        <p:spPr>
          <a:xfrm>
            <a:off x="6552000" y="3024000"/>
            <a:ext cx="905400" cy="410040"/>
          </a:xfrm>
          <a:prstGeom prst="rect">
            <a:avLst/>
          </a:prstGeom>
          <a:ln>
            <a:noFill/>
          </a:ln>
        </p:spPr>
      </p:pic>
      <p:pic>
        <p:nvPicPr>
          <p:cNvPr id="338" name="" descr=""/>
          <p:cNvPicPr/>
          <p:nvPr/>
        </p:nvPicPr>
        <p:blipFill>
          <a:blip r:embed="rId7"/>
          <a:stretch/>
        </p:blipFill>
        <p:spPr>
          <a:xfrm>
            <a:off x="1470600" y="3024000"/>
            <a:ext cx="905400" cy="410040"/>
          </a:xfrm>
          <a:prstGeom prst="rect">
            <a:avLst/>
          </a:prstGeom>
          <a:ln>
            <a:noFill/>
          </a:ln>
        </p:spPr>
      </p:pic>
      <p:pic>
        <p:nvPicPr>
          <p:cNvPr id="339" name="" descr=""/>
          <p:cNvPicPr/>
          <p:nvPr/>
        </p:nvPicPr>
        <p:blipFill>
          <a:blip r:embed="rId8"/>
          <a:stretch/>
        </p:blipFill>
        <p:spPr>
          <a:xfrm>
            <a:off x="7057080" y="4032000"/>
            <a:ext cx="790920" cy="547560"/>
          </a:xfrm>
          <a:prstGeom prst="rect">
            <a:avLst/>
          </a:prstGeom>
          <a:ln>
            <a:noFill/>
          </a:ln>
        </p:spPr>
      </p:pic>
      <p:pic>
        <p:nvPicPr>
          <p:cNvPr id="340" name="" descr=""/>
          <p:cNvPicPr/>
          <p:nvPr/>
        </p:nvPicPr>
        <p:blipFill>
          <a:blip r:embed="rId9"/>
          <a:stretch/>
        </p:blipFill>
        <p:spPr>
          <a:xfrm>
            <a:off x="834840" y="4032000"/>
            <a:ext cx="790920" cy="547560"/>
          </a:xfrm>
          <a:prstGeom prst="rect">
            <a:avLst/>
          </a:prstGeom>
          <a:ln>
            <a:noFill/>
          </a:ln>
        </p:spPr>
      </p:pic>
      <p:sp>
        <p:nvSpPr>
          <p:cNvPr id="341" name="CustomShape 19"/>
          <p:cNvSpPr/>
          <p:nvPr/>
        </p:nvSpPr>
        <p:spPr>
          <a:xfrm rot="21592200">
            <a:off x="6607800" y="3652560"/>
            <a:ext cx="261000" cy="524520"/>
          </a:xfrm>
          <a:prstGeom prst="bentConnector3">
            <a:avLst>
              <a:gd name="adj1" fmla="val 0"/>
            </a:avLst>
          </a:prstGeom>
          <a:noFill/>
          <a:ln w="19080">
            <a:solidFill>
              <a:schemeClr val="dk1"/>
            </a:solidFill>
            <a:miter/>
            <a:headEnd len="med" type="oval" w="med"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42" name="CustomShape 20"/>
          <p:cNvSpPr/>
          <p:nvPr/>
        </p:nvSpPr>
        <p:spPr>
          <a:xfrm flipH="1" rot="7800">
            <a:off x="1496520" y="3651480"/>
            <a:ext cx="431280" cy="595800"/>
          </a:xfrm>
          <a:prstGeom prst="bentConnector3">
            <a:avLst>
              <a:gd name="adj1" fmla="val 0"/>
            </a:avLst>
          </a:prstGeom>
          <a:noFill/>
          <a:ln w="19080">
            <a:solidFill>
              <a:schemeClr val="dk1"/>
            </a:solidFill>
            <a:miter/>
            <a:headEnd len="med" type="oval" w="med"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CustomShape 21"/>
          <p:cNvSpPr/>
          <p:nvPr/>
        </p:nvSpPr>
        <p:spPr>
          <a:xfrm>
            <a:off x="6120360" y="543600"/>
            <a:ext cx="3671640" cy="168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Testes com o ONOS interagindo com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o OcNOS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Modificações de parâmetros: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bandwidth, tipo de modulação,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frequência do  laser, etc.)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Montagem de ambiente para testes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de tráfego com a aplicação de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tráfego nos Cassinis.</a:t>
            </a: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6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490320" y="1146960"/>
            <a:ext cx="6365520" cy="240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rm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4800" spc="-1" strike="noStrike">
                <a:solidFill>
                  <a:srgbClr val="ffffff"/>
                </a:solidFill>
                <a:latin typeface="Arial"/>
                <a:ea typeface="Arial"/>
              </a:rPr>
              <a:t>Duvidas?</a:t>
            </a:r>
            <a:endParaRPr b="0" lang="pt-BR" sz="4800" spc="-1" strike="noStrike">
              <a:latin typeface="Arial"/>
            </a:endParaRPr>
          </a:p>
        </p:txBody>
      </p:sp>
      <p:pic>
        <p:nvPicPr>
          <p:cNvPr id="345" name="" descr=""/>
          <p:cNvPicPr/>
          <p:nvPr/>
        </p:nvPicPr>
        <p:blipFill>
          <a:blip r:embed="rId1"/>
          <a:stretch/>
        </p:blipFill>
        <p:spPr>
          <a:xfrm>
            <a:off x="664560" y="2880000"/>
            <a:ext cx="2646720" cy="1722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6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490320" y="1146960"/>
            <a:ext cx="6365520" cy="240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rm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4800" spc="-1" strike="noStrike">
                <a:solidFill>
                  <a:srgbClr val="ffffff"/>
                </a:solidFill>
                <a:latin typeface="Arial"/>
                <a:ea typeface="Arial"/>
              </a:rPr>
              <a:t>Muito obrigado!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347" name="CustomShape 2"/>
          <p:cNvSpPr/>
          <p:nvPr/>
        </p:nvSpPr>
        <p:spPr>
          <a:xfrm>
            <a:off x="720000" y="3312000"/>
            <a:ext cx="4534200" cy="34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ricardo.tombi@gmail.com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311760" y="444960"/>
            <a:ext cx="8518320" cy="57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rmAutofit fontScale="94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800" spc="-1" strike="noStrike">
                <a:solidFill>
                  <a:srgbClr val="ffffff"/>
                </a:solidFill>
                <a:latin typeface="Arial"/>
                <a:ea typeface="Arial"/>
              </a:rPr>
              <a:t>Agenda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C45605E0-E196-406F-AA0C-6BCE47FEC470}" type="slidenum">
              <a:rPr b="0" lang="en" sz="1000" spc="-1" strike="noStrike">
                <a:solidFill>
                  <a:srgbClr val="000000"/>
                </a:solidFill>
                <a:latin typeface="Arial"/>
                <a:ea typeface="Arial"/>
              </a:rPr>
              <a:t>2</a:t>
            </a:fld>
            <a:endParaRPr b="0" lang="pt-BR" sz="1000" spc="-1" strike="noStrike">
              <a:latin typeface="Arial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0" y="1245960"/>
            <a:ext cx="7688520" cy="249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 marL="457200" indent="-347040">
              <a:lnSpc>
                <a:spcPct val="200000"/>
              </a:lnSpc>
              <a:buClr>
                <a:srgbClr val="202124"/>
              </a:buClr>
              <a:buFont typeface="Arial"/>
              <a:buChar char="●"/>
            </a:pPr>
            <a:r>
              <a:rPr b="0" lang="en" sz="1900" spc="-1" strike="noStrike">
                <a:solidFill>
                  <a:srgbClr val="202124"/>
                </a:solidFill>
                <a:latin typeface="Arial"/>
                <a:ea typeface="Arial"/>
              </a:rPr>
              <a:t>Domínio DWDM: Controle de Redes Ópticas DWDM</a:t>
            </a:r>
            <a:endParaRPr b="0" lang="pt-BR" sz="1900" spc="-1" strike="noStrike">
              <a:latin typeface="Arial"/>
            </a:endParaRPr>
          </a:p>
          <a:p>
            <a:pPr marL="457200" indent="-347040">
              <a:lnSpc>
                <a:spcPct val="200000"/>
              </a:lnSpc>
              <a:buClr>
                <a:srgbClr val="202124"/>
              </a:buClr>
              <a:buFont typeface="Arial"/>
              <a:buChar char="●"/>
            </a:pPr>
            <a:r>
              <a:rPr b="0" lang="en" sz="1900" spc="-1" strike="noStrike">
                <a:solidFill>
                  <a:srgbClr val="202124"/>
                </a:solidFill>
                <a:latin typeface="Arial"/>
                <a:ea typeface="Arial"/>
              </a:rPr>
              <a:t>Introdução ao projeto ODTN - </a:t>
            </a:r>
            <a:r>
              <a:rPr b="0" i="1" lang="en" sz="1600" spc="-1" strike="noStrike">
                <a:solidFill>
                  <a:srgbClr val="202124"/>
                </a:solidFill>
                <a:latin typeface="Arial"/>
                <a:ea typeface="Arial"/>
              </a:rPr>
              <a:t>Open Disggregated Transport Network </a:t>
            </a:r>
            <a:endParaRPr b="0" lang="pt-BR" sz="1600" spc="-1" strike="noStrike">
              <a:latin typeface="Arial"/>
            </a:endParaRPr>
          </a:p>
          <a:p>
            <a:pPr marL="457200" indent="-347040">
              <a:lnSpc>
                <a:spcPct val="200000"/>
              </a:lnSpc>
              <a:buClr>
                <a:srgbClr val="202124"/>
              </a:buClr>
              <a:buFont typeface="Arial"/>
              <a:buChar char="●"/>
            </a:pPr>
            <a:r>
              <a:rPr b="0" lang="en" sz="1900" spc="-1" strike="noStrike">
                <a:solidFill>
                  <a:srgbClr val="202124"/>
                </a:solidFill>
                <a:latin typeface="Arial"/>
                <a:ea typeface="Arial"/>
              </a:rPr>
              <a:t>Apresentação da evolução para o estado atual</a:t>
            </a:r>
            <a:endParaRPr b="0" lang="pt-BR" sz="1900" spc="-1" strike="noStrike">
              <a:latin typeface="Arial"/>
            </a:endParaRPr>
          </a:p>
          <a:p>
            <a:pPr marL="457200" indent="-347040">
              <a:lnSpc>
                <a:spcPct val="200000"/>
              </a:lnSpc>
              <a:buClr>
                <a:srgbClr val="202124"/>
              </a:buClr>
              <a:buFont typeface="Arial"/>
              <a:buChar char="●"/>
            </a:pPr>
            <a:r>
              <a:rPr b="0" lang="en" sz="1900" spc="-1" strike="noStrike">
                <a:solidFill>
                  <a:srgbClr val="202124"/>
                </a:solidFill>
                <a:latin typeface="Arial"/>
                <a:ea typeface="Arial"/>
              </a:rPr>
              <a:t>Dúvidas</a:t>
            </a:r>
            <a:endParaRPr b="0" lang="pt-BR" sz="1900" spc="-1" strike="noStrike">
              <a:latin typeface="Arial"/>
            </a:endParaRPr>
          </a:p>
        </p:txBody>
      </p:sp>
      <p:pic>
        <p:nvPicPr>
          <p:cNvPr id="169" name="Google Shape;35;p6" descr=""/>
          <p:cNvPicPr/>
          <p:nvPr/>
        </p:nvPicPr>
        <p:blipFill>
          <a:blip r:embed="rId1"/>
          <a:stretch/>
        </p:blipFill>
        <p:spPr>
          <a:xfrm>
            <a:off x="5994000" y="2664000"/>
            <a:ext cx="2285640" cy="1537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311760" y="444960"/>
            <a:ext cx="8518320" cy="57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rmAutofit fontScale="94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800" spc="-1" strike="noStrike">
                <a:solidFill>
                  <a:srgbClr val="ffffff"/>
                </a:solidFill>
                <a:latin typeface="Arial"/>
                <a:ea typeface="Arial"/>
              </a:rPr>
              <a:t>Domínio DWDM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4C66FFEF-9B4D-4500-9F66-BFFD29A3FAC3}" type="slidenum">
              <a:rPr b="0" lang="en" sz="1000" spc="-1" strike="noStrike">
                <a:solidFill>
                  <a:srgbClr val="000000"/>
                </a:solidFill>
                <a:latin typeface="Arial"/>
                <a:ea typeface="Arial"/>
              </a:rPr>
              <a:t>3</a:t>
            </a:fld>
            <a:endParaRPr b="0" lang="pt-BR" sz="1000" spc="-1" strike="noStrike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311760" y="1285200"/>
            <a:ext cx="4887360" cy="48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20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Topologia do </a:t>
            </a:r>
            <a:r>
              <a:rPr b="0" i="1" lang="en" sz="20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Testbed</a:t>
            </a:r>
            <a:endParaRPr b="0" lang="pt-BR" sz="2000" spc="-1" strike="noStrike">
              <a:latin typeface="Arial"/>
            </a:endParaRPr>
          </a:p>
        </p:txBody>
      </p:sp>
      <p:pic>
        <p:nvPicPr>
          <p:cNvPr id="173" name="Google Shape;51;p8_0" descr=""/>
          <p:cNvPicPr/>
          <p:nvPr/>
        </p:nvPicPr>
        <p:blipFill>
          <a:blip r:embed="rId1"/>
          <a:stretch/>
        </p:blipFill>
        <p:spPr>
          <a:xfrm>
            <a:off x="837000" y="1822680"/>
            <a:ext cx="6913080" cy="3026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311760" y="444960"/>
            <a:ext cx="8518320" cy="57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rmAutofit fontScale="94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800" spc="-1" strike="noStrike">
                <a:solidFill>
                  <a:srgbClr val="ffffff"/>
                </a:solidFill>
                <a:latin typeface="Arial"/>
                <a:ea typeface="Arial"/>
              </a:rPr>
              <a:t>Domínio DWDM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200E7FEC-CFCF-442F-BB50-45E2DA8E8336}" type="slidenum">
              <a:rPr b="0" lang="en" sz="1000" spc="-1" strike="noStrike">
                <a:solidFill>
                  <a:srgbClr val="000000"/>
                </a:solidFill>
                <a:latin typeface="Arial"/>
                <a:ea typeface="Arial"/>
              </a:rPr>
              <a:t>4</a:t>
            </a:fld>
            <a:endParaRPr b="0" lang="pt-BR" sz="1000" spc="-1" strike="noStrike">
              <a:latin typeface="Arial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231480" y="1291320"/>
            <a:ext cx="7479720" cy="444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20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SBI - South Bound Interface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Netconf</a:t>
            </a:r>
            <a:endParaRPr b="0" lang="pt-BR" sz="1400" spc="-1" strike="noStrike">
              <a:latin typeface="Arial"/>
            </a:endParaRPr>
          </a:p>
          <a:p>
            <a:pPr marL="457200" indent="-327960">
              <a:lnSpc>
                <a:spcPct val="100000"/>
              </a:lnSpc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IETF</a:t>
            </a:r>
            <a:endParaRPr b="0" lang="pt-BR" sz="1400" spc="-1" strike="noStrike">
              <a:latin typeface="Arial"/>
            </a:endParaRPr>
          </a:p>
          <a:p>
            <a:pPr marL="457200" indent="-327960">
              <a:lnSpc>
                <a:spcPct val="100000"/>
              </a:lnSpc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Automatização da configuração da rede</a:t>
            </a:r>
            <a:endParaRPr b="0" lang="pt-BR" sz="1400" spc="-1" strike="noStrike">
              <a:latin typeface="Arial"/>
            </a:endParaRPr>
          </a:p>
          <a:p>
            <a:pPr marL="457200" indent="-327960">
              <a:lnSpc>
                <a:spcPct val="100000"/>
              </a:lnSpc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Padrões simples e genéricos, baseado em XML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TAI (Transponder Abstraction Interface)</a:t>
            </a:r>
            <a:endParaRPr b="0" lang="pt-BR" sz="1400" spc="-1" strike="noStrike">
              <a:latin typeface="Arial"/>
            </a:endParaRPr>
          </a:p>
          <a:p>
            <a:pPr marL="457200" indent="-327960">
              <a:lnSpc>
                <a:spcPct val="100000"/>
              </a:lnSpc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Projeto TIP (alternativa para uso futuro)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</p:txBody>
      </p:sp>
      <p:pic>
        <p:nvPicPr>
          <p:cNvPr id="177" name="Google Shape;59;p9" descr=""/>
          <p:cNvPicPr/>
          <p:nvPr/>
        </p:nvPicPr>
        <p:blipFill>
          <a:blip r:embed="rId1"/>
          <a:stretch/>
        </p:blipFill>
        <p:spPr>
          <a:xfrm>
            <a:off x="498240" y="1755000"/>
            <a:ext cx="6730920" cy="1513800"/>
          </a:xfrm>
          <a:prstGeom prst="rect">
            <a:avLst/>
          </a:prstGeom>
          <a:ln>
            <a:noFill/>
          </a:ln>
        </p:spPr>
      </p:pic>
      <p:sp>
        <p:nvSpPr>
          <p:cNvPr id="178" name="CustomShape 4"/>
          <p:cNvSpPr/>
          <p:nvPr/>
        </p:nvSpPr>
        <p:spPr>
          <a:xfrm>
            <a:off x="664920" y="2278440"/>
            <a:ext cx="6432120" cy="469800"/>
          </a:xfrm>
          <a:prstGeom prst="rect">
            <a:avLst/>
          </a:prstGeom>
          <a:noFill/>
          <a:ln w="28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311760" y="444960"/>
            <a:ext cx="8518320" cy="57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rmAutofit fontScale="94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800" spc="-1" strike="noStrike">
                <a:solidFill>
                  <a:srgbClr val="ffffff"/>
                </a:solidFill>
                <a:latin typeface="Arial"/>
                <a:ea typeface="Arial"/>
              </a:rPr>
              <a:t>Domínio DWDM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A88FB641-2FF7-4967-BBD4-55257F3CF6D0}" type="slidenum">
              <a:rPr b="0" lang="en" sz="1000" spc="-1" strike="noStrike">
                <a:solidFill>
                  <a:srgbClr val="000000"/>
                </a:solidFill>
                <a:latin typeface="Arial"/>
                <a:ea typeface="Arial"/>
              </a:rPr>
              <a:t>5</a:t>
            </a:fld>
            <a:endParaRPr b="0" lang="pt-BR" sz="1000" spc="-1" strike="noStrike"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311760" y="1343880"/>
            <a:ext cx="7518960" cy="39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20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NBI - North Bound Interface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r>
              <a:rPr b="0" lang="en" sz="17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RESTCONF (REpresentational State Transfer Config)</a:t>
            </a:r>
            <a:endParaRPr b="0" lang="pt-BR" sz="17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r>
              <a:rPr b="0" lang="en" sz="17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&amp;</a:t>
            </a:r>
            <a:endParaRPr b="0" lang="pt-BR" sz="17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r>
              <a:rPr b="0" lang="en" sz="17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ONF - TAPI (Transport API)</a:t>
            </a:r>
            <a:endParaRPr b="0" lang="pt-BR" sz="17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pt-BR" sz="1700" spc="-1" strike="noStrike">
              <a:latin typeface="Arial"/>
            </a:endParaRPr>
          </a:p>
        </p:txBody>
      </p:sp>
      <p:pic>
        <p:nvPicPr>
          <p:cNvPr id="182" name="Google Shape;68;p10" descr=""/>
          <p:cNvPicPr/>
          <p:nvPr/>
        </p:nvPicPr>
        <p:blipFill>
          <a:blip r:embed="rId1"/>
          <a:stretch/>
        </p:blipFill>
        <p:spPr>
          <a:xfrm>
            <a:off x="1525320" y="2148480"/>
            <a:ext cx="3988800" cy="1607400"/>
          </a:xfrm>
          <a:prstGeom prst="rect">
            <a:avLst/>
          </a:prstGeom>
          <a:ln>
            <a:noFill/>
          </a:ln>
        </p:spPr>
      </p:pic>
      <p:sp>
        <p:nvSpPr>
          <p:cNvPr id="183" name="CustomShape 4"/>
          <p:cNvSpPr/>
          <p:nvPr/>
        </p:nvSpPr>
        <p:spPr>
          <a:xfrm>
            <a:off x="1456920" y="2200320"/>
            <a:ext cx="4124520" cy="740880"/>
          </a:xfrm>
          <a:prstGeom prst="rect">
            <a:avLst/>
          </a:prstGeom>
          <a:noFill/>
          <a:ln w="284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311760" y="444960"/>
            <a:ext cx="8518320" cy="57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rmAutofit fontScale="94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800" spc="-1" strike="noStrike">
                <a:solidFill>
                  <a:srgbClr val="ffffff"/>
                </a:solidFill>
                <a:latin typeface="Arial"/>
                <a:ea typeface="Arial"/>
              </a:rPr>
              <a:t>Domínio DWDM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2AED4DE7-F80D-40C0-B0CD-9111FED8F16C}" type="slidenum">
              <a:rPr b="0" lang="en" sz="1000" spc="-1" strike="noStrike">
                <a:solidFill>
                  <a:srgbClr val="000000"/>
                </a:solidFill>
                <a:latin typeface="Arial"/>
                <a:ea typeface="Arial"/>
              </a:rPr>
              <a:t>6</a:t>
            </a:fld>
            <a:endParaRPr b="0" lang="pt-BR" sz="1000" spc="-1" strike="noStrike">
              <a:latin typeface="Arial"/>
            </a:endParaRPr>
          </a:p>
        </p:txBody>
      </p:sp>
      <p:sp>
        <p:nvSpPr>
          <p:cNvPr id="186" name="CustomShape 3"/>
          <p:cNvSpPr/>
          <p:nvPr/>
        </p:nvSpPr>
        <p:spPr>
          <a:xfrm>
            <a:off x="311760" y="1343880"/>
            <a:ext cx="7518960" cy="294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OSDNc – Optical SDN Controller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457200" indent="-347040">
              <a:lnSpc>
                <a:spcPct val="100000"/>
              </a:lnSpc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Descoberta, configuração e gerenciamento dos transponders 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	</a:t>
            </a:r>
            <a:r>
              <a:rPr b="0" lang="en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ONOS (ONF)</a:t>
            </a:r>
            <a:endParaRPr b="0" lang="pt-BR" sz="1800" spc="-1" strike="noStrike">
              <a:latin typeface="Arial"/>
            </a:endParaRPr>
          </a:p>
          <a:p>
            <a:pPr marL="914400" indent="-347040">
              <a:lnSpc>
                <a:spcPct val="100000"/>
              </a:lnSpc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Flexibilidade</a:t>
            </a:r>
            <a:endParaRPr b="0" lang="pt-BR" sz="1800" spc="-1" strike="noStrike">
              <a:latin typeface="Arial"/>
            </a:endParaRPr>
          </a:p>
          <a:p>
            <a:pPr marL="914400" indent="-347040">
              <a:lnSpc>
                <a:spcPct val="100000"/>
              </a:lnSpc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Robustez</a:t>
            </a:r>
            <a:endParaRPr b="0" lang="pt-BR" sz="1800" spc="-1" strike="noStrike">
              <a:latin typeface="Arial"/>
            </a:endParaRPr>
          </a:p>
          <a:p>
            <a:pPr marL="914400" indent="-347040">
              <a:lnSpc>
                <a:spcPct val="100000"/>
              </a:lnSpc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Capacidade de integração com outros domínios</a:t>
            </a:r>
            <a:endParaRPr b="0" lang="pt-BR" sz="1800" spc="-1" strike="noStrike">
              <a:latin typeface="Arial"/>
            </a:endParaRPr>
          </a:p>
          <a:p>
            <a:pPr marL="914400" indent="-347040">
              <a:lnSpc>
                <a:spcPct val="100000"/>
              </a:lnSpc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Maturidade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9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	</a:t>
            </a:r>
            <a:r>
              <a:rPr b="0" lang="en" sz="19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	</a:t>
            </a:r>
            <a:endParaRPr b="0" lang="pt-BR" sz="1900" spc="-1" strike="noStrike">
              <a:latin typeface="Arial"/>
            </a:endParaRPr>
          </a:p>
        </p:txBody>
      </p:sp>
      <p:pic>
        <p:nvPicPr>
          <p:cNvPr id="187" name="Google Shape;77;p11" descr=""/>
          <p:cNvPicPr/>
          <p:nvPr/>
        </p:nvPicPr>
        <p:blipFill>
          <a:blip r:embed="rId1"/>
          <a:stretch/>
        </p:blipFill>
        <p:spPr>
          <a:xfrm>
            <a:off x="3312000" y="3871800"/>
            <a:ext cx="1455840" cy="950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311760" y="444960"/>
            <a:ext cx="8518320" cy="57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rmAutofit fontScale="94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800" spc="-1" strike="noStrike">
                <a:solidFill>
                  <a:srgbClr val="ffffff"/>
                </a:solidFill>
                <a:latin typeface="Arial"/>
                <a:ea typeface="Arial"/>
              </a:rPr>
              <a:t>Domínio DWDM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782FDAEB-E9F6-49B1-B3EF-BFB78D83D0F7}" type="slidenum">
              <a:rPr b="0" lang="en" sz="1000" spc="-1" strike="noStrike">
                <a:solidFill>
                  <a:srgbClr val="000000"/>
                </a:solidFill>
                <a:latin typeface="Arial"/>
                <a:ea typeface="Arial"/>
              </a:rPr>
              <a:t>7</a:t>
            </a:fld>
            <a:endParaRPr b="0" lang="pt-BR" sz="1000" spc="-1" strike="noStrike">
              <a:latin typeface="Aria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311760" y="1320480"/>
            <a:ext cx="7538400" cy="23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Hardware utilizado:</a:t>
            </a:r>
            <a:endParaRPr b="0" lang="pt-BR" sz="18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Transponders Cassini modelo: AS7716-24SC (Edgecore) </a:t>
            </a:r>
            <a:endParaRPr b="0" lang="pt-BR" sz="1800" spc="-1" strike="noStrike">
              <a:latin typeface="Arial"/>
            </a:endParaRPr>
          </a:p>
          <a:p>
            <a:pPr lvl="1" marL="914400" indent="-353520">
              <a:lnSpc>
                <a:spcPct val="100000"/>
              </a:lnSpc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Modular</a:t>
            </a:r>
            <a:endParaRPr b="0" lang="pt-BR" sz="1800" spc="-1" strike="noStrike">
              <a:latin typeface="Arial"/>
            </a:endParaRPr>
          </a:p>
          <a:p>
            <a:pPr lvl="1" marL="914400" indent="-353520">
              <a:lnSpc>
                <a:spcPct val="100000"/>
              </a:lnSpc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Plataforma aberta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Sistema Operacional OcNOS versão: 5.1 (IpInfusion)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pic>
        <p:nvPicPr>
          <p:cNvPr id="191" name="Google Shape;110;p13" descr=""/>
          <p:cNvPicPr/>
          <p:nvPr/>
        </p:nvPicPr>
        <p:blipFill>
          <a:blip r:embed="rId1"/>
          <a:stretch/>
        </p:blipFill>
        <p:spPr>
          <a:xfrm>
            <a:off x="2808000" y="3814560"/>
            <a:ext cx="3141000" cy="100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311760" y="444960"/>
            <a:ext cx="8518320" cy="57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rmAutofit fontScale="94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800" spc="-1" strike="noStrike">
                <a:solidFill>
                  <a:srgbClr val="ffffff"/>
                </a:solidFill>
                <a:latin typeface="Arial"/>
                <a:ea typeface="Arial"/>
              </a:rPr>
              <a:t>Domínio DWDM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5F43EE69-E7A5-4280-AA5E-3BC6D36A3EDD}" type="slidenum">
              <a:rPr b="0" lang="en" sz="1000" spc="-1" strike="noStrike">
                <a:solidFill>
                  <a:srgbClr val="000000"/>
                </a:solidFill>
                <a:latin typeface="Arial"/>
                <a:ea typeface="Arial"/>
              </a:rPr>
              <a:t>8</a:t>
            </a:fld>
            <a:endParaRPr b="0" lang="pt-BR" sz="1000" spc="-1" strike="noStrike">
              <a:latin typeface="Arial"/>
            </a:endParaRPr>
          </a:p>
        </p:txBody>
      </p:sp>
      <p:sp>
        <p:nvSpPr>
          <p:cNvPr id="194" name="CustomShape 3"/>
          <p:cNvSpPr/>
          <p:nvPr/>
        </p:nvSpPr>
        <p:spPr>
          <a:xfrm>
            <a:off x="311760" y="1320480"/>
            <a:ext cx="7538400" cy="408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20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Princípio de funcionamento:</a:t>
            </a:r>
            <a:endParaRPr b="0" lang="pt-BR" sz="20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pt-BR" sz="2000" spc="-1" strike="noStrike">
              <a:latin typeface="Arial"/>
            </a:endParaRPr>
          </a:p>
          <a:p>
            <a:pPr marL="457200" indent="-340920">
              <a:lnSpc>
                <a:spcPct val="100000"/>
              </a:lnSpc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Descoberta, criação e carregamento de topologia</a:t>
            </a:r>
            <a:endParaRPr b="0" lang="pt-BR" sz="18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457200" indent="-340920">
              <a:lnSpc>
                <a:spcPct val="100000"/>
              </a:lnSpc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Apresentação da topologia </a:t>
            </a:r>
            <a:endParaRPr b="0" lang="pt-BR" sz="18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457200" indent="-340920">
              <a:lnSpc>
                <a:spcPct val="100000"/>
              </a:lnSpc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Apresentação de dispositivos</a:t>
            </a:r>
            <a:endParaRPr b="0" lang="pt-BR" sz="18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457200" indent="-340920">
              <a:lnSpc>
                <a:spcPct val="100000"/>
              </a:lnSpc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Provisionamento de circuito</a:t>
            </a:r>
            <a:endParaRPr b="0" lang="pt-BR" sz="18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457200" indent="-340920">
              <a:lnSpc>
                <a:spcPct val="100000"/>
              </a:lnSpc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Desconexão de circuito</a:t>
            </a:r>
            <a:endParaRPr b="0" lang="pt-BR" sz="1800" spc="-1" strike="noStrike">
              <a:latin typeface="Arial"/>
            </a:endParaRPr>
          </a:p>
          <a:p>
            <a:pPr marL="457200">
              <a:lnSpc>
                <a:spcPct val="100000"/>
              </a:lnSpc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457200" indent="-340920">
              <a:lnSpc>
                <a:spcPct val="100000"/>
              </a:lnSpc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en" sz="180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</a:rPr>
              <a:t>Apresentação de estado 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311760" y="444960"/>
            <a:ext cx="8518320" cy="57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rmAutofit fontScale="94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800" spc="-1" strike="noStrike">
                <a:solidFill>
                  <a:srgbClr val="ffffff"/>
                </a:solidFill>
                <a:latin typeface="Arial"/>
                <a:ea typeface="Arial"/>
              </a:rPr>
              <a:t>Domínio DWDM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0055ECD5-8E93-41F7-87AB-42042D0A934F}" type="slidenum">
              <a:rPr b="0" lang="en" sz="1000" spc="-1" strike="noStrike">
                <a:solidFill>
                  <a:srgbClr val="000000"/>
                </a:solidFill>
                <a:latin typeface="Arial"/>
                <a:ea typeface="Arial"/>
              </a:rPr>
              <a:t>9</a:t>
            </a:fld>
            <a:endParaRPr b="0" lang="pt-BR" sz="1000" spc="-1" strike="noStrike">
              <a:latin typeface="Arial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329760" y="1512000"/>
            <a:ext cx="3772440" cy="316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Tarefas realizadas por meio de ambiente simulado: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- Descoberta, criação e carregamento de topologia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- Apresentação da topologia 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- Apresentação de dispositivos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- Provisionamento de circuito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- Desconexão de circuito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- Apresentação de estado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</p:txBody>
      </p:sp>
      <p:sp>
        <p:nvSpPr>
          <p:cNvPr id="198" name="CustomShape 4"/>
          <p:cNvSpPr/>
          <p:nvPr/>
        </p:nvSpPr>
        <p:spPr>
          <a:xfrm>
            <a:off x="4320720" y="1512000"/>
            <a:ext cx="4389480" cy="23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Tarefas realizadas no ambiente real: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- Testes stand-alone com o sistema operacional OcNOS (modificações de parâmetros: bandwidth, tipo de modulação,frequência do  laser, etc.)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- Montagem de ambiente para testes de tráfego externo (detalhes no próximo slide)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- Aplicação de tráfego nos Cassinis.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pt-BR</dc:language>
  <cp:lastModifiedBy/>
  <dcterms:modified xsi:type="dcterms:W3CDTF">2023-09-04T15:30:24Z</dcterms:modified>
  <cp:revision>19</cp:revision>
  <dc:subject/>
  <dc:title/>
</cp:coreProperties>
</file>