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30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8" r:id="rId26"/>
    <p:sldId id="303" r:id="rId27"/>
    <p:sldId id="304" r:id="rId28"/>
    <p:sldId id="305" r:id="rId29"/>
    <p:sldId id="306" r:id="rId30"/>
    <p:sldId id="297" r:id="rId31"/>
    <p:sldId id="284" r:id="rId32"/>
    <p:sldId id="286" r:id="rId33"/>
    <p:sldId id="290" r:id="rId34"/>
    <p:sldId id="300" r:id="rId35"/>
    <p:sldId id="301" r:id="rId36"/>
    <p:sldId id="295" r:id="rId37"/>
    <p:sldId id="296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Source Sans Pro" panose="020B050303040302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1sKp20YnqXVeBG9eAaWY8uW0g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c51da845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21c51da845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21c51da845b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664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4dc3a1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14dc3a1d7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14dc3a1d7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02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9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783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843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244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6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p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8872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528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4" name="Google Shape;604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1" name="Google Shape;6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94fe96a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094fe96ad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094fe96ade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8" descr="A person using a computer mouse&#10;&#10;Description automatically generated with medium confidence"/>
          <p:cNvPicPr preferRelativeResize="0"/>
          <p:nvPr/>
        </p:nvPicPr>
        <p:blipFill rotWithShape="1">
          <a:blip r:embed="rId2">
            <a:alphaModFix amt="48000"/>
          </a:blip>
          <a:srcRect r="6227"/>
          <a:stretch/>
        </p:blipFill>
        <p:spPr>
          <a:xfrm>
            <a:off x="0" y="987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8"/>
          <p:cNvSpPr/>
          <p:nvPr/>
        </p:nvSpPr>
        <p:spPr>
          <a:xfrm>
            <a:off x="2525486" y="514690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8"/>
          <p:cNvSpPr txBox="1">
            <a:spLocks noGrp="1"/>
          </p:cNvSpPr>
          <p:nvPr>
            <p:ph type="ctrTitle"/>
          </p:nvPr>
        </p:nvSpPr>
        <p:spPr>
          <a:xfrm>
            <a:off x="4395107" y="1163241"/>
            <a:ext cx="444681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>
                <a:solidFill>
                  <a:srgbClr val="04D8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8"/>
          <p:cNvSpPr txBox="1">
            <a:spLocks noGrp="1"/>
          </p:cNvSpPr>
          <p:nvPr>
            <p:ph type="subTitle" idx="1"/>
          </p:nvPr>
        </p:nvSpPr>
        <p:spPr>
          <a:xfrm>
            <a:off x="4395107" y="3022997"/>
            <a:ext cx="4446814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3" name="Google Shape;23;p3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905" y="2113567"/>
            <a:ext cx="2360853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4395107" y="476950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6286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1"/>
              <a:buChar char="•"/>
              <a:defRPr/>
            </a:lvl4pPr>
            <a:lvl5pPr marL="2286000" lvl="4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1"/>
              <a:buChar char="•"/>
              <a:defRPr/>
            </a:lvl5pPr>
            <a:lvl6pPr marL="2743200" lvl="5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1"/>
              <a:buChar char="•"/>
              <a:defRPr/>
            </a:lvl6pPr>
            <a:lvl7pPr marL="3200400" lvl="6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1"/>
              <a:buChar char="•"/>
              <a:defRPr/>
            </a:lvl7pPr>
            <a:lvl8pPr marL="3657600" lvl="7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1"/>
              <a:buChar char="•"/>
              <a:defRPr/>
            </a:lvl8pPr>
            <a:lvl9pPr marL="4114800" lvl="8" indent="-3143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1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erramento">
  <p:cSld name="Encerrament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/>
          <p:nvPr/>
        </p:nvSpPr>
        <p:spPr>
          <a:xfrm>
            <a:off x="2525486" y="514690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BFBFB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2"/>
          <p:cNvSpPr txBox="1">
            <a:spLocks noGrp="1"/>
          </p:cNvSpPr>
          <p:nvPr>
            <p:ph type="ctrTitle"/>
          </p:nvPr>
        </p:nvSpPr>
        <p:spPr>
          <a:xfrm>
            <a:off x="1142999" y="841772"/>
            <a:ext cx="6860357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 b="1">
                <a:solidFill>
                  <a:srgbClr val="04D8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subTitle" idx="1"/>
          </p:nvPr>
        </p:nvSpPr>
        <p:spPr>
          <a:xfrm>
            <a:off x="1142999" y="2701528"/>
            <a:ext cx="6860357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96" name="Google Shape;96;p42"/>
          <p:cNvPicPr preferRelativeResize="0"/>
          <p:nvPr/>
        </p:nvPicPr>
        <p:blipFill rotWithShape="1">
          <a:blip r:embed="rId2">
            <a:alphaModFix/>
          </a:blip>
          <a:srcRect l="21561" t="27328" r="21560" b="27328"/>
          <a:stretch/>
        </p:blipFill>
        <p:spPr>
          <a:xfrm>
            <a:off x="6816889" y="4012406"/>
            <a:ext cx="2048123" cy="91848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>
  <p:cSld name="Slide de Títu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/>
          <p:nvPr/>
        </p:nvSpPr>
        <p:spPr>
          <a:xfrm>
            <a:off x="2525486" y="514690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BFBFB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49" descr="A person using a computer mouse&#10;&#10;Description automatically generated with medium confidence"/>
          <p:cNvPicPr preferRelativeResize="0"/>
          <p:nvPr/>
        </p:nvPicPr>
        <p:blipFill rotWithShape="1">
          <a:blip r:embed="rId2">
            <a:alphaModFix amt="77000"/>
          </a:blip>
          <a:srcRect r="622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9"/>
          <p:cNvPicPr preferRelativeResize="0"/>
          <p:nvPr/>
        </p:nvPicPr>
        <p:blipFill rotWithShape="1">
          <a:blip r:embed="rId3">
            <a:alphaModFix/>
          </a:blip>
          <a:srcRect l="21561" t="27328" r="21560" b="27328"/>
          <a:stretch/>
        </p:blipFill>
        <p:spPr>
          <a:xfrm>
            <a:off x="361481" y="2113567"/>
            <a:ext cx="2360854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9"/>
          <p:cNvSpPr txBox="1">
            <a:spLocks noGrp="1"/>
          </p:cNvSpPr>
          <p:nvPr>
            <p:ph type="ctrTitle"/>
          </p:nvPr>
        </p:nvSpPr>
        <p:spPr>
          <a:xfrm>
            <a:off x="4395107" y="1163241"/>
            <a:ext cx="444681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>
                <a:solidFill>
                  <a:srgbClr val="04D8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subTitle" idx="1"/>
          </p:nvPr>
        </p:nvSpPr>
        <p:spPr>
          <a:xfrm>
            <a:off x="4395107" y="3022997"/>
            <a:ext cx="4446814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dt" idx="10"/>
          </p:nvPr>
        </p:nvSpPr>
        <p:spPr>
          <a:xfrm>
            <a:off x="4395107" y="476950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9"/>
          <p:cNvSpPr txBox="1">
            <a:spLocks noGrp="1"/>
          </p:cNvSpPr>
          <p:nvPr>
            <p:ph type="ftr" idx="11"/>
          </p:nvPr>
        </p:nvSpPr>
        <p:spPr>
          <a:xfrm>
            <a:off x="6286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0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223966"/>
            <a:ext cx="1860288" cy="191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0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4" name="Google Shape;114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1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9" name="Google Shape;119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223966"/>
            <a:ext cx="1860288" cy="19195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lide de Título">
  <p:cSld name="2_Slide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/>
          <p:nvPr/>
        </p:nvSpPr>
        <p:spPr>
          <a:xfrm>
            <a:off x="2525486" y="514690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3"/>
          <p:cNvSpPr txBox="1">
            <a:spLocks noGrp="1"/>
          </p:cNvSpPr>
          <p:nvPr>
            <p:ph type="ctrTitle"/>
          </p:nvPr>
        </p:nvSpPr>
        <p:spPr>
          <a:xfrm>
            <a:off x="4395107" y="1163241"/>
            <a:ext cx="444681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>
                <a:solidFill>
                  <a:srgbClr val="04D8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ubTitle" idx="1"/>
          </p:nvPr>
        </p:nvSpPr>
        <p:spPr>
          <a:xfrm>
            <a:off x="4395107" y="3022997"/>
            <a:ext cx="4446814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4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482" y="2113567"/>
            <a:ext cx="2360853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3"/>
          <p:cNvSpPr txBox="1">
            <a:spLocks noGrp="1"/>
          </p:cNvSpPr>
          <p:nvPr>
            <p:ph type="dt" idx="10"/>
          </p:nvPr>
        </p:nvSpPr>
        <p:spPr>
          <a:xfrm>
            <a:off x="4395107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ftr" idx="11"/>
          </p:nvPr>
        </p:nvSpPr>
        <p:spPr>
          <a:xfrm>
            <a:off x="626409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>
            <a:spLocks noGrp="1"/>
          </p:cNvSpPr>
          <p:nvPr>
            <p:ph type="title"/>
          </p:nvPr>
        </p:nvSpPr>
        <p:spPr>
          <a:xfrm>
            <a:off x="627481" y="98719"/>
            <a:ext cx="7497616" cy="8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ftr" idx="11"/>
          </p:nvPr>
        </p:nvSpPr>
        <p:spPr>
          <a:xfrm>
            <a:off x="2348977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>
            <a:spLocks noGrp="1"/>
          </p:cNvSpPr>
          <p:nvPr>
            <p:ph type="title"/>
          </p:nvPr>
        </p:nvSpPr>
        <p:spPr>
          <a:xfrm>
            <a:off x="627481" y="98719"/>
            <a:ext cx="7497616" cy="8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ftr" idx="11"/>
          </p:nvPr>
        </p:nvSpPr>
        <p:spPr>
          <a:xfrm>
            <a:off x="2348977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6"/>
          <p:cNvSpPr txBox="1">
            <a:spLocks noGrp="1"/>
          </p:cNvSpPr>
          <p:nvPr>
            <p:ph type="title"/>
          </p:nvPr>
        </p:nvSpPr>
        <p:spPr>
          <a:xfrm>
            <a:off x="627481" y="98719"/>
            <a:ext cx="7497616" cy="8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ftr" idx="11"/>
          </p:nvPr>
        </p:nvSpPr>
        <p:spPr>
          <a:xfrm>
            <a:off x="2348977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ftr" idx="11"/>
          </p:nvPr>
        </p:nvSpPr>
        <p:spPr>
          <a:xfrm>
            <a:off x="2348977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7" name="Google Shape;57;p47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1" y="3223966"/>
            <a:ext cx="1860288" cy="191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erramento">
  <p:cSld name="Encerramen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8"/>
          <p:cNvSpPr/>
          <p:nvPr/>
        </p:nvSpPr>
        <p:spPr>
          <a:xfrm>
            <a:off x="2525486" y="514690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3F3F3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4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16889" y="4012406"/>
            <a:ext cx="2048123" cy="91848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8"/>
          <p:cNvSpPr txBox="1">
            <a:spLocks noGrp="1"/>
          </p:cNvSpPr>
          <p:nvPr>
            <p:ph type="ctrTitle"/>
          </p:nvPr>
        </p:nvSpPr>
        <p:spPr>
          <a:xfrm>
            <a:off x="1142999" y="841772"/>
            <a:ext cx="6860357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subTitle" idx="1"/>
          </p:nvPr>
        </p:nvSpPr>
        <p:spPr>
          <a:xfrm>
            <a:off x="1142999" y="2701528"/>
            <a:ext cx="6860357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lide de Título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/>
          <p:nvPr/>
        </p:nvSpPr>
        <p:spPr>
          <a:xfrm>
            <a:off x="2525486" y="514690"/>
            <a:ext cx="4093028" cy="4114119"/>
          </a:xfrm>
          <a:prstGeom prst="ellipse">
            <a:avLst/>
          </a:prstGeom>
          <a:noFill/>
          <a:ln w="889000" cap="flat" cmpd="sng">
            <a:solidFill>
              <a:srgbClr val="BFBFB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41"/>
          <p:cNvPicPr preferRelativeResize="0"/>
          <p:nvPr/>
        </p:nvPicPr>
        <p:blipFill rotWithShape="1">
          <a:blip r:embed="rId2">
            <a:alphaModFix/>
          </a:blip>
          <a:srcRect l="21561" t="27328" r="21560" b="27328"/>
          <a:stretch/>
        </p:blipFill>
        <p:spPr>
          <a:xfrm>
            <a:off x="361481" y="2113567"/>
            <a:ext cx="2360854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1"/>
          <p:cNvSpPr txBox="1">
            <a:spLocks noGrp="1"/>
          </p:cNvSpPr>
          <p:nvPr>
            <p:ph type="ctrTitle"/>
          </p:nvPr>
        </p:nvSpPr>
        <p:spPr>
          <a:xfrm>
            <a:off x="4395107" y="1163241"/>
            <a:ext cx="444681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>
                <a:solidFill>
                  <a:srgbClr val="04D80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ubTitle" idx="1"/>
          </p:nvPr>
        </p:nvSpPr>
        <p:spPr>
          <a:xfrm>
            <a:off x="4395107" y="3022997"/>
            <a:ext cx="4446814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dt" idx="10"/>
          </p:nvPr>
        </p:nvSpPr>
        <p:spPr>
          <a:xfrm>
            <a:off x="4395107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ftr" idx="11"/>
          </p:nvPr>
        </p:nvSpPr>
        <p:spPr>
          <a:xfrm>
            <a:off x="626409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27481" y="98719"/>
            <a:ext cx="7497616" cy="8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145789" y="477093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2348977" y="4767263"/>
            <a:ext cx="4443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94081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5" name="Google Shape;15;p37"/>
          <p:cNvPicPr preferRelativeResize="0"/>
          <p:nvPr/>
        </p:nvPicPr>
        <p:blipFill rotWithShape="1">
          <a:blip r:embed="rId9">
            <a:alphaModFix amt="35000"/>
          </a:blip>
          <a:srcRect/>
          <a:stretch/>
        </p:blipFill>
        <p:spPr>
          <a:xfrm>
            <a:off x="1" y="3223966"/>
            <a:ext cx="1860288" cy="191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5886" y="263977"/>
            <a:ext cx="457325" cy="462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7"/>
          <p:cNvCxnSpPr/>
          <p:nvPr/>
        </p:nvCxnSpPr>
        <p:spPr>
          <a:xfrm>
            <a:off x="0" y="984069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" y="3223966"/>
            <a:ext cx="1860288" cy="19195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9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72" name="Google Shape;72;p39"/>
          <p:cNvCxnSpPr/>
          <p:nvPr/>
        </p:nvCxnSpPr>
        <p:spPr>
          <a:xfrm>
            <a:off x="0" y="984069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39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05886" y="263977"/>
            <a:ext cx="457325" cy="462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>
            <a:spLocks noGrp="1"/>
          </p:cNvSpPr>
          <p:nvPr>
            <p:ph type="ctrTitle"/>
          </p:nvPr>
        </p:nvSpPr>
        <p:spPr>
          <a:xfrm>
            <a:off x="3489201" y="1163250"/>
            <a:ext cx="53526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/>
              <a:t>II Workshop do Programa OpenRAN Brasil  Fase I</a:t>
            </a:r>
            <a:endParaRPr/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3549899" y="3365725"/>
            <a:ext cx="48372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pt-BR" b="1" dirty="0"/>
              <a:t>META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pt-BR" b="1" dirty="0"/>
              <a:t>Fernando Farias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rPr lang="pt-BR" sz="1600" b="1" dirty="0"/>
              <a:t>RNP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endParaRPr sz="16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rPr lang="pt-BR" sz="1600" b="1" dirty="0"/>
              <a:t>Rodolfo Costa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32352"/>
              <a:buNone/>
            </a:pPr>
            <a:r>
              <a:rPr lang="pt-BR" sz="1600" b="1" dirty="0"/>
              <a:t>CPQD </a:t>
            </a:r>
            <a:endParaRPr sz="1600" b="1" dirty="0"/>
          </a:p>
        </p:txBody>
      </p:sp>
      <p:sp>
        <p:nvSpPr>
          <p:cNvPr id="131" name="Google Shape;131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1c51da845b_0_7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Especificação de Domínios</a:t>
            </a:r>
            <a:endParaRPr/>
          </a:p>
        </p:txBody>
      </p:sp>
      <p:sp>
        <p:nvSpPr>
          <p:cNvPr id="289" name="Google Shape;289;g21c51da845b_0_7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Workshop Técnico</a:t>
            </a:r>
            <a:endParaRPr/>
          </a:p>
        </p:txBody>
      </p:sp>
      <p:sp>
        <p:nvSpPr>
          <p:cNvPr id="290" name="Google Shape;290;g21c51da845b_0_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291" name="Google Shape;291;g21c51da845b_0_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27/09/2022</a:t>
            </a:r>
            <a:endParaRPr/>
          </a:p>
        </p:txBody>
      </p:sp>
      <p:sp>
        <p:nvSpPr>
          <p:cNvPr id="292" name="Google Shape;292;g21c51da845b_0_7"/>
          <p:cNvSpPr txBox="1"/>
          <p:nvPr/>
        </p:nvSpPr>
        <p:spPr>
          <a:xfrm>
            <a:off x="628650" y="984069"/>
            <a:ext cx="78867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Gerenciamento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21c51da845b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1505" y="1580869"/>
            <a:ext cx="2757125" cy="15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1c51da845b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548" y="3023469"/>
            <a:ext cx="1008904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1c51da845b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6575" y="2289894"/>
            <a:ext cx="94297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Especificação de Domínios</a:t>
            </a:r>
            <a:endParaRPr/>
          </a:p>
        </p:txBody>
      </p:sp>
      <p:sp>
        <p:nvSpPr>
          <p:cNvPr id="302" name="Google Shape;302;p27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Workshop Técnico</a:t>
            </a:r>
            <a:endParaRPr/>
          </a:p>
        </p:txBody>
      </p:sp>
      <p:sp>
        <p:nvSpPr>
          <p:cNvPr id="303" name="Google Shape;30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304" name="Google Shape;30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27/09/2022</a:t>
            </a:r>
            <a:endParaRPr/>
          </a:p>
        </p:txBody>
      </p:sp>
      <p:sp>
        <p:nvSpPr>
          <p:cNvPr id="305" name="Google Shape;305;p27"/>
          <p:cNvSpPr txBox="1"/>
          <p:nvPr/>
        </p:nvSpPr>
        <p:spPr>
          <a:xfrm>
            <a:off x="628650" y="984069"/>
            <a:ext cx="7886700" cy="43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Domínio WDM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8654" y="1960618"/>
            <a:ext cx="880768" cy="149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7" descr="100G Over DCI(トランスポンダ搭載イーサネットスイッチ Cassini) | APRESIA Technical Blo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1450" y="1629695"/>
            <a:ext cx="2668588" cy="21556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27"/>
          <p:cNvCxnSpPr>
            <a:stCxn id="306" idx="3"/>
            <a:endCxn id="307" idx="1"/>
          </p:cNvCxnSpPr>
          <p:nvPr/>
        </p:nvCxnSpPr>
        <p:spPr>
          <a:xfrm>
            <a:off x="2099422" y="2707509"/>
            <a:ext cx="1881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9" name="Google Shape;309;p27"/>
          <p:cNvSpPr txBox="1"/>
          <p:nvPr/>
        </p:nvSpPr>
        <p:spPr>
          <a:xfrm>
            <a:off x="6570026" y="2557468"/>
            <a:ext cx="1355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AS7716-24SC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7125" y="4064225"/>
            <a:ext cx="1876650" cy="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Especificação de Domínios</a:t>
            </a:r>
            <a:endParaRPr/>
          </a:p>
        </p:txBody>
      </p:sp>
      <p:sp>
        <p:nvSpPr>
          <p:cNvPr id="317" name="Google Shape;317;p28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Workshop Técnico</a:t>
            </a:r>
            <a:endParaRPr/>
          </a:p>
        </p:txBody>
      </p:sp>
      <p:sp>
        <p:nvSpPr>
          <p:cNvPr id="318" name="Google Shape;31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319" name="Google Shape;31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27/09/2022</a:t>
            </a:r>
            <a:endParaRPr/>
          </a:p>
        </p:txBody>
      </p:sp>
      <p:sp>
        <p:nvSpPr>
          <p:cNvPr id="320" name="Google Shape;320;p28"/>
          <p:cNvSpPr txBox="1"/>
          <p:nvPr/>
        </p:nvSpPr>
        <p:spPr>
          <a:xfrm>
            <a:off x="628650" y="984069"/>
            <a:ext cx="7886700" cy="43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Domínio FTTX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41" y="1736549"/>
            <a:ext cx="1533739" cy="50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1275" y="2312075"/>
            <a:ext cx="2180725" cy="33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8"/>
          <p:cNvSpPr txBox="1"/>
          <p:nvPr/>
        </p:nvSpPr>
        <p:spPr>
          <a:xfrm>
            <a:off x="3689225" y="2719925"/>
            <a:ext cx="1766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XGS- PON ASXVOLT16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8"/>
          <p:cNvPicPr preferRelativeResize="0"/>
          <p:nvPr/>
        </p:nvPicPr>
        <p:blipFill rotWithShape="1">
          <a:blip r:embed="rId5">
            <a:alphaModFix/>
          </a:blip>
          <a:srcRect l="2444" t="66748" r="5257" b="11393"/>
          <a:stretch/>
        </p:blipFill>
        <p:spPr>
          <a:xfrm>
            <a:off x="3321270" y="3027745"/>
            <a:ext cx="2180724" cy="24893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/>
        </p:nvSpPr>
        <p:spPr>
          <a:xfrm>
            <a:off x="3528450" y="3381200"/>
            <a:ext cx="1766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AnyPON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RTL1600X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4200" y="1736550"/>
            <a:ext cx="1420038" cy="5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 descr="Radisys demonstra inovações em telecomunicações abertas e engajamento  digital no #MWC22 | Business Wire"/>
          <p:cNvPicPr preferRelativeResize="0"/>
          <p:nvPr/>
        </p:nvPicPr>
        <p:blipFill rotWithShape="1">
          <a:blip r:embed="rId7">
            <a:alphaModFix/>
          </a:blip>
          <a:srcRect l="9524" t="20139" r="12462" b="36055"/>
          <a:stretch/>
        </p:blipFill>
        <p:spPr>
          <a:xfrm>
            <a:off x="3923964" y="3655127"/>
            <a:ext cx="975348" cy="2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8"/>
          <p:cNvSpPr txBox="1"/>
          <p:nvPr/>
        </p:nvSpPr>
        <p:spPr>
          <a:xfrm>
            <a:off x="3621025" y="1419625"/>
            <a:ext cx="1766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6944775" y="1490250"/>
            <a:ext cx="1766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34850" y="1894463"/>
            <a:ext cx="503604" cy="4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35177" y="1859733"/>
            <a:ext cx="664923" cy="5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/>
          <p:nvPr/>
        </p:nvSpPr>
        <p:spPr>
          <a:xfrm>
            <a:off x="7010475" y="2487800"/>
            <a:ext cx="1766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XG-99XS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7837" y="2776625"/>
            <a:ext cx="431675" cy="1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57950" y="3130840"/>
            <a:ext cx="1766400" cy="10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8"/>
          <p:cNvSpPr txBox="1"/>
          <p:nvPr/>
        </p:nvSpPr>
        <p:spPr>
          <a:xfrm>
            <a:off x="7010462" y="4193375"/>
            <a:ext cx="1766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PM4264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28" descr="Radisys demonstra inovações em telecomunicações abertas e engajamento  digital no #MWC22 | Business Wire"/>
          <p:cNvPicPr preferRelativeResize="0"/>
          <p:nvPr/>
        </p:nvPicPr>
        <p:blipFill rotWithShape="1">
          <a:blip r:embed="rId7">
            <a:alphaModFix/>
          </a:blip>
          <a:srcRect l="9524" t="20139" r="12462" b="36055"/>
          <a:stretch/>
        </p:blipFill>
        <p:spPr>
          <a:xfrm>
            <a:off x="7405964" y="4481327"/>
            <a:ext cx="975348" cy="2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Especificação de Domínios</a:t>
            </a:r>
            <a:endParaRPr/>
          </a:p>
        </p:txBody>
      </p:sp>
      <p:sp>
        <p:nvSpPr>
          <p:cNvPr id="345" name="Google Shape;345;p29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Workshop Técnico</a:t>
            </a:r>
            <a:endParaRPr/>
          </a:p>
        </p:txBody>
      </p:sp>
      <p:sp>
        <p:nvSpPr>
          <p:cNvPr id="346" name="Google Shape;34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27/09/2022</a:t>
            </a:r>
            <a:endParaRPr/>
          </a:p>
        </p:txBody>
      </p:sp>
      <p:sp>
        <p:nvSpPr>
          <p:cNvPr id="348" name="Google Shape;348;p29"/>
          <p:cNvSpPr txBox="1"/>
          <p:nvPr/>
        </p:nvSpPr>
        <p:spPr>
          <a:xfrm>
            <a:off x="628650" y="984069"/>
            <a:ext cx="7886700" cy="43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Domínio RAN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9867" y="2384741"/>
            <a:ext cx="857764" cy="88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9"/>
          <p:cNvPicPr preferRelativeResize="0"/>
          <p:nvPr/>
        </p:nvPicPr>
        <p:blipFill rotWithShape="1">
          <a:blip r:embed="rId4">
            <a:alphaModFix/>
          </a:blip>
          <a:srcRect t="30715" b="8868"/>
          <a:stretch/>
        </p:blipFill>
        <p:spPr>
          <a:xfrm>
            <a:off x="1529867" y="2050706"/>
            <a:ext cx="1020411" cy="53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3667" y="3182644"/>
            <a:ext cx="2531585" cy="136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9712" y="1626392"/>
            <a:ext cx="3224839" cy="17182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29"/>
          <p:cNvGrpSpPr/>
          <p:nvPr/>
        </p:nvGrpSpPr>
        <p:grpSpPr>
          <a:xfrm>
            <a:off x="3574892" y="2254737"/>
            <a:ext cx="1858755" cy="1039366"/>
            <a:chOff x="3519430" y="1508406"/>
            <a:chExt cx="1858755" cy="1039366"/>
          </a:xfrm>
        </p:grpSpPr>
        <p:pic>
          <p:nvPicPr>
            <p:cNvPr id="354" name="Google Shape;354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70479" y="1508406"/>
              <a:ext cx="654685" cy="54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337685" y="1707790"/>
              <a:ext cx="947243" cy="325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29"/>
            <p:cNvSpPr txBox="1"/>
            <p:nvPr/>
          </p:nvSpPr>
          <p:spPr>
            <a:xfrm>
              <a:off x="3519430" y="2209218"/>
              <a:ext cx="185875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Foxconn Indoor RRU RPQN-7801E </a:t>
              </a:r>
              <a:r>
                <a:rPr lang="pt-BR" sz="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7" name="Google Shape;357;p29"/>
          <p:cNvCxnSpPr>
            <a:stCxn id="349" idx="3"/>
            <a:endCxn id="354" idx="1"/>
          </p:cNvCxnSpPr>
          <p:nvPr/>
        </p:nvCxnSpPr>
        <p:spPr>
          <a:xfrm rot="10800000" flipH="1">
            <a:off x="2387631" y="2525869"/>
            <a:ext cx="1338300" cy="299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58" name="Google Shape;358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66295" y="3715850"/>
            <a:ext cx="2361455" cy="5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61227" y="1281831"/>
            <a:ext cx="857750" cy="190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Especificação de Domínios</a:t>
            </a:r>
            <a:endParaRPr/>
          </a:p>
        </p:txBody>
      </p:sp>
      <p:sp>
        <p:nvSpPr>
          <p:cNvPr id="366" name="Google Shape;366;p30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Workshop Técnico</a:t>
            </a:r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27/09/2022</a:t>
            </a: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628650" y="984069"/>
            <a:ext cx="7886700" cy="43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Domínio Sincronização (FrontHaul)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398" y="2301173"/>
            <a:ext cx="1381903" cy="56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0"/>
          <p:cNvPicPr preferRelativeResize="0"/>
          <p:nvPr/>
        </p:nvPicPr>
        <p:blipFill rotWithShape="1">
          <a:blip r:embed="rId4">
            <a:alphaModFix/>
          </a:blip>
          <a:srcRect t="33770" b="4833"/>
          <a:stretch/>
        </p:blipFill>
        <p:spPr>
          <a:xfrm>
            <a:off x="4461800" y="2356350"/>
            <a:ext cx="3291726" cy="4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0"/>
          <p:cNvSpPr txBox="1"/>
          <p:nvPr/>
        </p:nvSpPr>
        <p:spPr>
          <a:xfrm>
            <a:off x="5610342" y="2739133"/>
            <a:ext cx="922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Falcon-RX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30"/>
          <p:cNvCxnSpPr>
            <a:stCxn id="370" idx="3"/>
            <a:endCxn id="372" idx="1"/>
          </p:cNvCxnSpPr>
          <p:nvPr/>
        </p:nvCxnSpPr>
        <p:spPr>
          <a:xfrm rot="10800000" flipH="1">
            <a:off x="2348301" y="2571701"/>
            <a:ext cx="2113500" cy="9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75" name="Google Shape;37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8675" y="3534254"/>
            <a:ext cx="1431915" cy="5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913" y="2301174"/>
            <a:ext cx="1365387" cy="4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Especificação de Domínios</a:t>
            </a:r>
            <a:endParaRPr/>
          </a:p>
        </p:txBody>
      </p:sp>
      <p:sp>
        <p:nvSpPr>
          <p:cNvPr id="366" name="Google Shape;366;p30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Workshop Técnico</a:t>
            </a:r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27/09/2022</a:t>
            </a: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628650" y="984069"/>
            <a:ext cx="7886700" cy="43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24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Ambiente de Teste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D11CAFAA-2609-2C56-222B-910E7A790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8" t="7620" r="12676" b="13862"/>
          <a:stretch/>
        </p:blipFill>
        <p:spPr>
          <a:xfrm>
            <a:off x="2308513" y="1388904"/>
            <a:ext cx="4800600" cy="3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7"/>
          <p:cNvSpPr txBox="1">
            <a:spLocks noGrp="1"/>
          </p:cNvSpPr>
          <p:nvPr>
            <p:ph type="ctrTitle"/>
          </p:nvPr>
        </p:nvSpPr>
        <p:spPr>
          <a:xfrm>
            <a:off x="3962401" y="2358006"/>
            <a:ext cx="5181600" cy="60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388" name="Google Shape;388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4dc3a1d752_0_0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395" name="Google Shape;395;g14dc3a1d752_0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ct val="108108"/>
              <a:buChar char="•"/>
            </a:pPr>
            <a:r>
              <a:rPr lang="pt-BR" dirty="0"/>
              <a:t>Foi criado um time para avaliar as necessidade físicas para implantação do testbed, tanto RNP quanto CPQD. Com as seguintes ações: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8108"/>
              <a:buChar char="•"/>
            </a:pPr>
            <a:r>
              <a:rPr lang="pt-BR" dirty="0"/>
              <a:t>Implantação e Conectividade nos Rack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8108"/>
              <a:buChar char="•"/>
            </a:pPr>
            <a:r>
              <a:rPr lang="pt-BR" dirty="0"/>
              <a:t>Localização dos elementos físicos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8108"/>
              <a:buChar char="•"/>
            </a:pPr>
            <a:r>
              <a:rPr lang="pt-BR" dirty="0"/>
              <a:t>Matriz de Conectividade 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8108"/>
              <a:buChar char="•"/>
            </a:pPr>
            <a:r>
              <a:rPr lang="pt-BR" dirty="0"/>
              <a:t>Adequação do Lógica e Elétrica da Ambiente de Data Centers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8108"/>
              <a:buChar char="•"/>
            </a:pPr>
            <a:r>
              <a:rPr lang="pt-BR" dirty="0"/>
              <a:t>Integração entre sites RNP e CPQD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8108"/>
              <a:buChar char="•"/>
            </a:pPr>
            <a:r>
              <a:rPr lang="pt-BR" dirty="0"/>
              <a:t>Design de Conectividade</a:t>
            </a:r>
            <a:endParaRPr dirty="0"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ct val="108108"/>
              <a:buChar char="•"/>
            </a:pPr>
            <a:r>
              <a:rPr lang="pt-BR" dirty="0"/>
              <a:t>Equipe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8108"/>
              <a:buChar char="•"/>
            </a:pPr>
            <a:r>
              <a:rPr lang="pt-BR" dirty="0"/>
              <a:t>Pedro Diniz (Lider RNP), Rodolfo (Lider CPQD), Fabio David (UFRJ), Luiz Campos (RNP), Joaquim (RNP), Luciano Martins (CPQD),  Ricardo Tombi (Unicamp)..</a:t>
            </a:r>
            <a:endParaRPr dirty="0"/>
          </a:p>
        </p:txBody>
      </p:sp>
      <p:sp>
        <p:nvSpPr>
          <p:cNvPr id="396" name="Google Shape;396;g14dc3a1d752_0_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8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03" name="Google Shape;403;p78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/>
              <a:t>Avalição de portas </a:t>
            </a:r>
            <a:endParaRPr/>
          </a:p>
        </p:txBody>
      </p:sp>
      <p:sp>
        <p:nvSpPr>
          <p:cNvPr id="404" name="Google Shape;404;p7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405" name="Google Shape;40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" y="1679093"/>
            <a:ext cx="8572500" cy="1785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9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12" name="Google Shape;412;p79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/>
              <a:t>Matrix de Conectividade (PoP-RJ)</a:t>
            </a:r>
            <a:endParaRPr/>
          </a:p>
        </p:txBody>
      </p:sp>
      <p:sp>
        <p:nvSpPr>
          <p:cNvPr id="413" name="Google Shape;413;p7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414" name="Google Shape;414;p79" descr="Gráfic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 l="5817" t="8519" r="5817" b="60863"/>
          <a:stretch/>
        </p:blipFill>
        <p:spPr>
          <a:xfrm>
            <a:off x="490220" y="1885950"/>
            <a:ext cx="8376224" cy="20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Agenda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 dirty="0"/>
              <a:t>Cronograma de Execução da Meta 2</a:t>
            </a:r>
            <a:endParaRPr dirty="0"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 dirty="0"/>
              <a:t>Equipamentos Comprados </a:t>
            </a:r>
            <a:endParaRPr dirty="0"/>
          </a:p>
          <a:p>
            <a:pPr indent="-342900">
              <a:spcBef>
                <a:spcPts val="375"/>
              </a:spcBef>
              <a:buSzPts val="1800"/>
            </a:pPr>
            <a:r>
              <a:rPr lang="pt-BR" dirty="0"/>
              <a:t>Conectividade Física</a:t>
            </a:r>
            <a:endParaRPr dirty="0"/>
          </a:p>
          <a:p>
            <a:pPr indent="-342900">
              <a:spcBef>
                <a:spcPts val="375"/>
              </a:spcBef>
              <a:buSzPts val="1800"/>
            </a:pPr>
            <a:r>
              <a:rPr lang="pt-BR" dirty="0"/>
              <a:t>Conectividade Logica </a:t>
            </a:r>
            <a:endParaRPr dirty="0"/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 dirty="0"/>
              <a:t>Conclusão</a:t>
            </a:r>
            <a:endParaRPr dirty="0"/>
          </a:p>
        </p:txBody>
      </p:sp>
      <p:sp>
        <p:nvSpPr>
          <p:cNvPr id="139" name="Google Shape;139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80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21" name="Google Shape;421;p80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/>
              <a:t>Planta de Conectividade Física (PoP-RJ)</a:t>
            </a:r>
            <a:endParaRPr/>
          </a:p>
        </p:txBody>
      </p:sp>
      <p:sp>
        <p:nvSpPr>
          <p:cNvPr id="422" name="Google Shape;422;p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423" name="Google Shape;423;p80" descr="Tela de computador com fundo preto"/>
          <p:cNvPicPr preferRelativeResize="0"/>
          <p:nvPr/>
        </p:nvPicPr>
        <p:blipFill rotWithShape="1">
          <a:blip r:embed="rId3">
            <a:alphaModFix/>
          </a:blip>
          <a:srcRect t="32373"/>
          <a:stretch/>
        </p:blipFill>
        <p:spPr>
          <a:xfrm>
            <a:off x="561109" y="1413163"/>
            <a:ext cx="8582891" cy="3917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1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30" name="Google Shape;430;p81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 dirty="0"/>
              <a:t>Matrix de Conectividade (CPQD)</a:t>
            </a:r>
            <a:endParaRPr dirty="0"/>
          </a:p>
        </p:txBody>
      </p:sp>
      <p:sp>
        <p:nvSpPr>
          <p:cNvPr id="431" name="Google Shape;431;p8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pic>
        <p:nvPicPr>
          <p:cNvPr id="432" name="Google Shape;432;p81" descr="Gráfico, Gráfico de cascata"/>
          <p:cNvPicPr preferRelativeResize="0"/>
          <p:nvPr/>
        </p:nvPicPr>
        <p:blipFill rotWithShape="1">
          <a:blip r:embed="rId3">
            <a:alphaModFix/>
          </a:blip>
          <a:srcRect l="5504" t="8272" r="5591" b="64568"/>
          <a:stretch/>
        </p:blipFill>
        <p:spPr>
          <a:xfrm>
            <a:off x="539749" y="1746967"/>
            <a:ext cx="8256559" cy="178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2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39" name="Google Shape;439;p82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/>
              <a:t>Planta de Conectividade Física (CPQD)</a:t>
            </a:r>
            <a:endParaRPr/>
          </a:p>
        </p:txBody>
      </p:sp>
      <p:sp>
        <p:nvSpPr>
          <p:cNvPr id="440" name="Google Shape;440;p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441" name="Google Shape;441;p82" descr="Diagra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7768" y="1433945"/>
            <a:ext cx="5195850" cy="3709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48" name="Google Shape;448;p83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/>
              <a:t>Previsão de cabos e transceiver adicionais</a:t>
            </a:r>
            <a:endParaRPr/>
          </a:p>
        </p:txBody>
      </p:sp>
      <p:sp>
        <p:nvSpPr>
          <p:cNvPr id="449" name="Google Shape;449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pic>
        <p:nvPicPr>
          <p:cNvPr id="450" name="Google Shape;45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50" y="1607939"/>
            <a:ext cx="4905966" cy="26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297" y="2178050"/>
            <a:ext cx="3704495" cy="11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48" name="Google Shape;448;p83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 dirty="0"/>
              <a:t>Plano de atividades de montagem</a:t>
            </a:r>
            <a:endParaRPr dirty="0"/>
          </a:p>
        </p:txBody>
      </p:sp>
      <p:sp>
        <p:nvSpPr>
          <p:cNvPr id="449" name="Google Shape;449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9FB8AD-0B63-0180-7C6E-466AA1BCE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721" y="2547987"/>
            <a:ext cx="5806344" cy="23561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6F9C33A-8CAD-10BA-7A23-1B263F55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" y="1537855"/>
            <a:ext cx="5591188" cy="24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3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49" name="Google Shape;449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7" name="Imagem 6" descr="Porta de vidro de loja&#10;&#10;Descrição gerada automaticamente com confiança média">
            <a:extLst>
              <a:ext uri="{FF2B5EF4-FFF2-40B4-BE49-F238E27FC236}">
                <a16:creationId xmlns:a16="http://schemas.microsoft.com/office/drawing/2014/main" id="{4C46C8AA-2C12-DDC5-ABE3-8CA12B9E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5" y="1118736"/>
            <a:ext cx="2635394" cy="3513859"/>
          </a:xfrm>
          <a:prstGeom prst="rect">
            <a:avLst/>
          </a:prstGeom>
        </p:spPr>
      </p:pic>
      <p:pic>
        <p:nvPicPr>
          <p:cNvPr id="9" name="Imagem 8" descr="Loja com porta de geladeira aberta&#10;&#10;Descrição gerada automaticamente com confiança média">
            <a:extLst>
              <a:ext uri="{FF2B5EF4-FFF2-40B4-BE49-F238E27FC236}">
                <a16:creationId xmlns:a16="http://schemas.microsoft.com/office/drawing/2014/main" id="{CD9955CE-3455-2A5B-42BB-585F36631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88" y="1118736"/>
            <a:ext cx="2635394" cy="3513859"/>
          </a:xfrm>
          <a:prstGeom prst="rect">
            <a:avLst/>
          </a:prstGeom>
        </p:spPr>
      </p:pic>
      <p:pic>
        <p:nvPicPr>
          <p:cNvPr id="11" name="Imagem 10" descr="Computador em cima&#10;&#10;Descrição gerada automaticamente com confiança baixa">
            <a:extLst>
              <a:ext uri="{FF2B5EF4-FFF2-40B4-BE49-F238E27FC236}">
                <a16:creationId xmlns:a16="http://schemas.microsoft.com/office/drawing/2014/main" id="{93E4F879-E5CF-8F60-344E-D60EF326E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263" y="1099443"/>
            <a:ext cx="2635395" cy="351385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E6B0A1-86A7-3D49-D1E9-BF4641BD6580}"/>
              </a:ext>
            </a:extLst>
          </p:cNvPr>
          <p:cNvSpPr txBox="1"/>
          <p:nvPr/>
        </p:nvSpPr>
        <p:spPr>
          <a:xfrm>
            <a:off x="3560618" y="4767262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PoP</a:t>
            </a:r>
            <a:r>
              <a:rPr lang="pt-BR" dirty="0"/>
              <a:t>-RJ (CBPF)</a:t>
            </a:r>
          </a:p>
        </p:txBody>
      </p:sp>
    </p:spTree>
    <p:extLst>
      <p:ext uri="{BB962C8B-B14F-4D97-AF65-F5344CB8AC3E}">
        <p14:creationId xmlns:p14="http://schemas.microsoft.com/office/powerpoint/2010/main" val="907798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49" name="Google Shape;449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pic>
        <p:nvPicPr>
          <p:cNvPr id="3" name="Imagem 2" descr="Computador ligado sobre uma loja&#10;&#10;Descrição gerada automaticamente com confiança média">
            <a:extLst>
              <a:ext uri="{FF2B5EF4-FFF2-40B4-BE49-F238E27FC236}">
                <a16:creationId xmlns:a16="http://schemas.microsoft.com/office/drawing/2014/main" id="{3309E969-C37B-1304-992C-DAAC8AA21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" y="1105623"/>
            <a:ext cx="2746230" cy="3661640"/>
          </a:xfrm>
          <a:prstGeom prst="rect">
            <a:avLst/>
          </a:prstGeom>
        </p:spPr>
      </p:pic>
      <p:pic>
        <p:nvPicPr>
          <p:cNvPr id="5" name="Imagem 4" descr="Uma imagem contendo computador, no interior, eletrônico, mesa&#10;&#10;Descrição gerada automaticamente">
            <a:extLst>
              <a:ext uri="{FF2B5EF4-FFF2-40B4-BE49-F238E27FC236}">
                <a16:creationId xmlns:a16="http://schemas.microsoft.com/office/drawing/2014/main" id="{2888F222-3280-265E-4E50-0F7A51510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18" y="1105623"/>
            <a:ext cx="2746230" cy="3661640"/>
          </a:xfrm>
          <a:prstGeom prst="rect">
            <a:avLst/>
          </a:prstGeom>
        </p:spPr>
      </p:pic>
      <p:pic>
        <p:nvPicPr>
          <p:cNvPr id="12" name="Imagem 11" descr="Porta de vidro&#10;&#10;Descrição gerada automaticamente com confiança média">
            <a:extLst>
              <a:ext uri="{FF2B5EF4-FFF2-40B4-BE49-F238E27FC236}">
                <a16:creationId xmlns:a16="http://schemas.microsoft.com/office/drawing/2014/main" id="{E28B3CAC-6CEB-99E8-3A85-9D1CAAE01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906" y="1105622"/>
            <a:ext cx="2703693" cy="360492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B5834E-761A-AF35-208E-1DB71ED17DE5}"/>
              </a:ext>
            </a:extLst>
          </p:cNvPr>
          <p:cNvSpPr txBox="1"/>
          <p:nvPr/>
        </p:nvSpPr>
        <p:spPr>
          <a:xfrm>
            <a:off x="3560618" y="4767262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PoP</a:t>
            </a:r>
            <a:r>
              <a:rPr lang="pt-BR" dirty="0"/>
              <a:t>-RJ (CBPF)</a:t>
            </a:r>
          </a:p>
        </p:txBody>
      </p:sp>
    </p:spTree>
    <p:extLst>
      <p:ext uri="{BB962C8B-B14F-4D97-AF65-F5344CB8AC3E}">
        <p14:creationId xmlns:p14="http://schemas.microsoft.com/office/powerpoint/2010/main" val="2776238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49" name="Google Shape;449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B5834E-761A-AF35-208E-1DB71ED17DE5}"/>
              </a:ext>
            </a:extLst>
          </p:cNvPr>
          <p:cNvSpPr txBox="1"/>
          <p:nvPr/>
        </p:nvSpPr>
        <p:spPr>
          <a:xfrm>
            <a:off x="3560618" y="476726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CPQD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53BBBA-013A-78E8-AC83-469F114B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5" y="1052043"/>
            <a:ext cx="2706109" cy="36081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3B6DF6-B486-5C2F-64E6-8F15178C5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15" y="1052043"/>
            <a:ext cx="2706108" cy="36081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DEFE41E-EC41-C4E1-3A6F-A8EC42F31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1052043"/>
            <a:ext cx="2706108" cy="36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94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49" name="Google Shape;449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B5834E-761A-AF35-208E-1DB71ED17DE5}"/>
              </a:ext>
            </a:extLst>
          </p:cNvPr>
          <p:cNvSpPr txBox="1"/>
          <p:nvPr/>
        </p:nvSpPr>
        <p:spPr>
          <a:xfrm>
            <a:off x="3560618" y="476726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CPQD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141E0E-2C8B-6DD7-F64B-7B3E0209D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2" y="1040338"/>
            <a:ext cx="2752991" cy="36706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E78995-88D0-8847-9880-DD258548D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85" y="1040338"/>
            <a:ext cx="2752992" cy="367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6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3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Física</a:t>
            </a:r>
            <a:endParaRPr/>
          </a:p>
        </p:txBody>
      </p:sp>
      <p:sp>
        <p:nvSpPr>
          <p:cNvPr id="448" name="Google Shape;448;p83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 dirty="0"/>
              <a:t>Link de Conexão CPQD x </a:t>
            </a:r>
            <a:r>
              <a:rPr lang="pt-BR" dirty="0" err="1"/>
              <a:t>PoP</a:t>
            </a:r>
            <a:r>
              <a:rPr lang="pt-BR" dirty="0"/>
              <a:t>-RJ</a:t>
            </a:r>
          </a:p>
          <a:p>
            <a:pPr lvl="1" indent="-361950">
              <a:spcBef>
                <a:spcPts val="750"/>
              </a:spcBef>
              <a:buClr>
                <a:srgbClr val="04D801"/>
              </a:buClr>
              <a:buSzPts val="2100"/>
            </a:pPr>
            <a:r>
              <a:rPr lang="pt-BR" dirty="0"/>
              <a:t>Previsão Novembro de 2023</a:t>
            </a:r>
          </a:p>
        </p:txBody>
      </p:sp>
      <p:sp>
        <p:nvSpPr>
          <p:cNvPr id="449" name="Google Shape;449;p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CB4DA5-84F3-AC30-95ED-5F0968B8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54" y="2002550"/>
            <a:ext cx="6638267" cy="21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6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ctrTitle"/>
          </p:nvPr>
        </p:nvSpPr>
        <p:spPr>
          <a:xfrm>
            <a:off x="4167035" y="2358006"/>
            <a:ext cx="4976965" cy="60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ct val="111111"/>
              <a:buFont typeface="Arial"/>
              <a:buNone/>
            </a:pPr>
            <a:r>
              <a:rPr lang="pt-BR"/>
              <a:t>Cronograma de Execução</a:t>
            </a:r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4"/>
          <p:cNvSpPr txBox="1">
            <a:spLocks noGrp="1"/>
          </p:cNvSpPr>
          <p:nvPr>
            <p:ph type="ctrTitle"/>
          </p:nvPr>
        </p:nvSpPr>
        <p:spPr>
          <a:xfrm>
            <a:off x="3962401" y="2358006"/>
            <a:ext cx="5181600" cy="60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/>
              <a:t>Conectividade Lógica</a:t>
            </a:r>
            <a:endParaRPr/>
          </a:p>
        </p:txBody>
      </p:sp>
      <p:sp>
        <p:nvSpPr>
          <p:cNvPr id="457" name="Google Shape;457;p8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6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Lógica</a:t>
            </a:r>
            <a:endParaRPr/>
          </a:p>
        </p:txBody>
      </p:sp>
      <p:sp>
        <p:nvSpPr>
          <p:cNvPr id="472" name="Google Shape;472;p86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/>
              <a:t>Conectividade de softwares de controle de camadas superiores</a:t>
            </a:r>
            <a:endParaRPr/>
          </a:p>
        </p:txBody>
      </p:sp>
      <p:sp>
        <p:nvSpPr>
          <p:cNvPr id="473" name="Google Shape;473;p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pic>
        <p:nvPicPr>
          <p:cNvPr id="474" name="Google Shape;474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399" y="1481326"/>
            <a:ext cx="4419103" cy="319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0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Conectividade Lógica</a:t>
            </a:r>
            <a:endParaRPr/>
          </a:p>
        </p:txBody>
      </p:sp>
      <p:sp>
        <p:nvSpPr>
          <p:cNvPr id="509" name="Google Shape;509;p90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/>
              <a:t>Design e planejamento de recurso de nuvem e edge:</a:t>
            </a:r>
            <a:endParaRPr/>
          </a:p>
        </p:txBody>
      </p:sp>
      <p:sp>
        <p:nvSpPr>
          <p:cNvPr id="510" name="Google Shape;510;p9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pic>
        <p:nvPicPr>
          <p:cNvPr id="511" name="Google Shape;511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583" y="1601924"/>
            <a:ext cx="2966231" cy="343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90" descr="Interface gráfica do usuário, Diagrama, Aplicativ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171" y="1650415"/>
            <a:ext cx="3761178" cy="354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4"/>
          <p:cNvSpPr txBox="1">
            <a:spLocks noGrp="1"/>
          </p:cNvSpPr>
          <p:nvPr>
            <p:ph type="ctrTitle"/>
          </p:nvPr>
        </p:nvSpPr>
        <p:spPr>
          <a:xfrm>
            <a:off x="3962401" y="2358006"/>
            <a:ext cx="5181600" cy="60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 dirty="0"/>
              <a:t>Conclusão</a:t>
            </a:r>
            <a:endParaRPr dirty="0"/>
          </a:p>
        </p:txBody>
      </p:sp>
      <p:sp>
        <p:nvSpPr>
          <p:cNvPr id="457" name="Google Shape;457;p8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092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86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 dirty="0"/>
              <a:t>Conclusão </a:t>
            </a:r>
            <a:endParaRPr dirty="0"/>
          </a:p>
        </p:txBody>
      </p:sp>
      <p:sp>
        <p:nvSpPr>
          <p:cNvPr id="472" name="Google Shape;472;p86"/>
          <p:cNvSpPr txBox="1">
            <a:spLocks noGrp="1"/>
          </p:cNvSpPr>
          <p:nvPr>
            <p:ph type="body" idx="1"/>
          </p:nvPr>
        </p:nvSpPr>
        <p:spPr>
          <a:xfrm>
            <a:off x="628650" y="100650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 dirty="0"/>
              <a:t>Necessidade de debater uma comitê de operação do testbed inicialmente composta por membros do CPQD e RNP;</a:t>
            </a:r>
          </a:p>
          <a:p>
            <a:r>
              <a:rPr lang="pt-BR" dirty="0"/>
              <a:t>Finalização dos  últimos itens de compras; </a:t>
            </a:r>
          </a:p>
          <a:p>
            <a:pPr lvl="1"/>
            <a:r>
              <a:rPr lang="pt-BR" dirty="0"/>
              <a:t>Antenas outdoors (CPQD e RNP)</a:t>
            </a:r>
          </a:p>
          <a:p>
            <a:pPr lvl="1"/>
            <a:r>
              <a:rPr lang="pt-BR" dirty="0"/>
              <a:t>Licenças de Software NOS </a:t>
            </a:r>
            <a:r>
              <a:rPr lang="pt-BR" dirty="0" err="1"/>
              <a:t>OcNOS</a:t>
            </a:r>
            <a:r>
              <a:rPr lang="pt-BR" dirty="0"/>
              <a:t> para Cassini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</a:pPr>
            <a:r>
              <a:rPr lang="pt-BR" dirty="0"/>
              <a:t>Encerramento da Meta 2 está previsto para primeira ou segunda semana de </a:t>
            </a:r>
            <a:r>
              <a:rPr lang="pt-BR" b="1" dirty="0"/>
              <a:t>outubro de 2023.</a:t>
            </a:r>
          </a:p>
          <a:p>
            <a:pPr marL="952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2100"/>
              <a:buNone/>
            </a:pPr>
            <a:endParaRPr b="1" dirty="0"/>
          </a:p>
        </p:txBody>
      </p:sp>
      <p:sp>
        <p:nvSpPr>
          <p:cNvPr id="473" name="Google Shape;473;p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126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4"/>
          <p:cNvSpPr txBox="1">
            <a:spLocks noGrp="1"/>
          </p:cNvSpPr>
          <p:nvPr>
            <p:ph type="ctrTitle"/>
          </p:nvPr>
        </p:nvSpPr>
        <p:spPr>
          <a:xfrm>
            <a:off x="1093330" y="61300"/>
            <a:ext cx="6860357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/>
              <a:t>Agradecimento </a:t>
            </a:r>
            <a:endParaRPr/>
          </a:p>
        </p:txBody>
      </p:sp>
      <p:sp>
        <p:nvSpPr>
          <p:cNvPr id="607" name="Google Shape;607;p94"/>
          <p:cNvSpPr txBox="1"/>
          <p:nvPr/>
        </p:nvSpPr>
        <p:spPr>
          <a:xfrm>
            <a:off x="1038501" y="2192483"/>
            <a:ext cx="7441070" cy="92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ct val="142857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00A000"/>
                </a:solidFill>
                <a:latin typeface="Arial"/>
                <a:ea typeface="Arial"/>
                <a:cs typeface="Arial"/>
                <a:sym typeface="Arial"/>
              </a:rPr>
              <a:t> A todos que estão contribuindo na execução das tarefas da Meta 2, seja do CPQD ou RNP, parabéns pelo excelente trabalho. </a:t>
            </a:r>
            <a:endParaRPr dirty="0"/>
          </a:p>
        </p:txBody>
      </p:sp>
      <p:sp>
        <p:nvSpPr>
          <p:cNvPr id="608" name="Google Shape;608;p9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35</a:t>
            </a:fld>
            <a:endParaRPr/>
          </a:p>
        </p:txBody>
      </p:sp>
      <p:sp>
        <p:nvSpPr>
          <p:cNvPr id="2" name="Google Shape;607;p94">
            <a:extLst>
              <a:ext uri="{FF2B5EF4-FFF2-40B4-BE49-F238E27FC236}">
                <a16:creationId xmlns:a16="http://schemas.microsoft.com/office/drawing/2014/main" id="{9274B691-556E-1B0F-0610-F7B1E8912B42}"/>
              </a:ext>
            </a:extLst>
          </p:cNvPr>
          <p:cNvSpPr txBox="1"/>
          <p:nvPr/>
        </p:nvSpPr>
        <p:spPr>
          <a:xfrm>
            <a:off x="851465" y="3280065"/>
            <a:ext cx="7441070" cy="92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40000" lnSpcReduction="20000"/>
          </a:bodyPr>
          <a:lstStyle/>
          <a:p>
            <a:pPr algn="ctr">
              <a:lnSpc>
                <a:spcPct val="90000"/>
              </a:lnSpc>
              <a:buClr>
                <a:srgbClr val="04D801"/>
              </a:buClr>
              <a:buSzPct val="142857"/>
            </a:pPr>
            <a:r>
              <a:rPr lang="pt-BR" sz="4400" b="1" dirty="0">
                <a:solidFill>
                  <a:srgbClr val="FF0000"/>
                </a:solidFill>
              </a:rPr>
              <a:t>Pedro Diniz (Lider RNP), Rodolfo (Lider CPQD), Fabio David (UFRJ), Luiz Campos (RNP), Joaquim (RNP), Luciano Martins (CPQD),  Ricardo Tombi (USP/ONF), Ariel Goes (Unicamp), Jean (CPQD), Luiz Gustavo (CPQD), Michael (RNP), Lúcia (CPQD) ...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6"/>
          <p:cNvSpPr txBox="1">
            <a:spLocks noGrp="1"/>
          </p:cNvSpPr>
          <p:nvPr>
            <p:ph type="ctrTitle"/>
          </p:nvPr>
        </p:nvSpPr>
        <p:spPr>
          <a:xfrm>
            <a:off x="1141821" y="1121172"/>
            <a:ext cx="6860357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</a:pPr>
            <a:r>
              <a:rPr lang="pt-BR"/>
              <a:t>Obrigado!</a:t>
            </a:r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36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94fe96ade_0_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pic>
        <p:nvPicPr>
          <p:cNvPr id="152" name="Google Shape;152;g2094fe96ade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770" y="1511707"/>
            <a:ext cx="7150639" cy="232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D2C26F9-3099-FED8-6757-936A4D0761F1}"/>
              </a:ext>
            </a:extLst>
          </p:cNvPr>
          <p:cNvSpPr/>
          <p:nvPr/>
        </p:nvSpPr>
        <p:spPr>
          <a:xfrm>
            <a:off x="5008418" y="2702416"/>
            <a:ext cx="692727" cy="10390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b="1" dirty="0">
                <a:solidFill>
                  <a:schemeClr val="tx1"/>
                </a:solidFill>
              </a:rPr>
              <a:t>EXTENSÃO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9106EA5-579E-974F-9AC7-B762110D5107}"/>
              </a:ext>
            </a:extLst>
          </p:cNvPr>
          <p:cNvSpPr/>
          <p:nvPr/>
        </p:nvSpPr>
        <p:spPr>
          <a:xfrm>
            <a:off x="5701145" y="2702416"/>
            <a:ext cx="166255" cy="1039091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Cronograma de Execução</a:t>
            </a:r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100"/>
              <a:buNone/>
            </a:pPr>
            <a:r>
              <a:rPr lang="pt-BR"/>
              <a:t>Cronograma de Entrega de Equipamentos</a:t>
            </a:r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D3E41C-7761-2DEC-D119-6F36D6C5A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2170112"/>
            <a:ext cx="8672945" cy="16306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Cronograma de Execução</a:t>
            </a:r>
            <a:endParaRPr/>
          </a:p>
        </p:txBody>
      </p:sp>
      <p:sp>
        <p:nvSpPr>
          <p:cNvPr id="168" name="Google Shape;168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5250" lvl="0" indent="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100"/>
              <a:buNone/>
            </a:pPr>
            <a:r>
              <a:rPr lang="pt-BR"/>
              <a:t>Cronograma de Implantação e Testes  </a:t>
            </a:r>
            <a:endParaRPr/>
          </a:p>
        </p:txBody>
      </p:sp>
      <p:sp>
        <p:nvSpPr>
          <p:cNvPr id="169" name="Google Shape;169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19E41A-807C-21B6-B694-4BFC87B56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6" y="1613683"/>
            <a:ext cx="8799643" cy="22932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5"/>
          <p:cNvSpPr txBox="1">
            <a:spLocks noGrp="1"/>
          </p:cNvSpPr>
          <p:nvPr>
            <p:ph type="ctrTitle"/>
          </p:nvPr>
        </p:nvSpPr>
        <p:spPr>
          <a:xfrm>
            <a:off x="3962401" y="2358006"/>
            <a:ext cx="5181600" cy="60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ct val="111111"/>
              <a:buFont typeface="Arial"/>
              <a:buNone/>
            </a:pPr>
            <a:r>
              <a:rPr lang="pt-BR"/>
              <a:t>Equipamentos Comprados </a:t>
            </a:r>
            <a:endParaRPr/>
          </a:p>
        </p:txBody>
      </p:sp>
      <p:sp>
        <p:nvSpPr>
          <p:cNvPr id="176" name="Google Shape;176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Especificação de Domínios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ftr" idx="11"/>
          </p:nvPr>
        </p:nvSpPr>
        <p:spPr>
          <a:xfrm>
            <a:off x="302580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Workshop Técnico</a:t>
            </a: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628650" y="984069"/>
            <a:ext cx="7886700" cy="43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Domínio Cloud e 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4AFCBEF-C533-7393-8A2E-B7565C3F65A5}"/>
              </a:ext>
            </a:extLst>
          </p:cNvPr>
          <p:cNvGrpSpPr/>
          <p:nvPr/>
        </p:nvGrpSpPr>
        <p:grpSpPr>
          <a:xfrm>
            <a:off x="926967" y="1650999"/>
            <a:ext cx="1450270" cy="1638014"/>
            <a:chOff x="1652102" y="1865745"/>
            <a:chExt cx="1450270" cy="1638014"/>
          </a:xfrm>
        </p:grpSpPr>
        <p:sp>
          <p:nvSpPr>
            <p:cNvPr id="186" name="Google Shape;186;p19"/>
            <p:cNvSpPr txBox="1"/>
            <p:nvPr/>
          </p:nvSpPr>
          <p:spPr>
            <a:xfrm>
              <a:off x="1652103" y="1865745"/>
              <a:ext cx="1439048" cy="30008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009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pt-BR" sz="135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SERVIDOR TIPO I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00;p20">
              <a:extLst>
                <a:ext uri="{FF2B5EF4-FFF2-40B4-BE49-F238E27FC236}">
                  <a16:creationId xmlns:a16="http://schemas.microsoft.com/office/drawing/2014/main" id="{B5A864A7-7E72-3326-C56D-EE99E87337B7}"/>
                </a:ext>
              </a:extLst>
            </p:cNvPr>
            <p:cNvSpPr txBox="1"/>
            <p:nvPr/>
          </p:nvSpPr>
          <p:spPr>
            <a:xfrm>
              <a:off x="1652103" y="2301173"/>
              <a:ext cx="1439048" cy="30008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009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pt-BR" sz="135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SERVIDOR TIPO II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14;p21">
              <a:extLst>
                <a:ext uri="{FF2B5EF4-FFF2-40B4-BE49-F238E27FC236}">
                  <a16:creationId xmlns:a16="http://schemas.microsoft.com/office/drawing/2014/main" id="{C0F8EA93-FD29-00F7-BFBE-65C192D3CCF4}"/>
                </a:ext>
              </a:extLst>
            </p:cNvPr>
            <p:cNvSpPr txBox="1"/>
            <p:nvPr/>
          </p:nvSpPr>
          <p:spPr>
            <a:xfrm>
              <a:off x="1652103" y="3203677"/>
              <a:ext cx="1450269" cy="30008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009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pt-BR" sz="135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SERVIDOR TIPO IV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29;p22">
              <a:extLst>
                <a:ext uri="{FF2B5EF4-FFF2-40B4-BE49-F238E27FC236}">
                  <a16:creationId xmlns:a16="http://schemas.microsoft.com/office/drawing/2014/main" id="{563378A2-CD32-F7A7-09DC-6538B9F62C61}"/>
                </a:ext>
              </a:extLst>
            </p:cNvPr>
            <p:cNvSpPr txBox="1"/>
            <p:nvPr/>
          </p:nvSpPr>
          <p:spPr>
            <a:xfrm>
              <a:off x="1652102" y="2747421"/>
              <a:ext cx="1450267" cy="300082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009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pt-BR" sz="135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SERVIDOR TIPO III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259;p24">
            <a:extLst>
              <a:ext uri="{FF2B5EF4-FFF2-40B4-BE49-F238E27FC236}">
                <a16:creationId xmlns:a16="http://schemas.microsoft.com/office/drawing/2014/main" id="{642245BA-39B4-81B8-E61F-71A3387C16C2}"/>
              </a:ext>
            </a:extLst>
          </p:cNvPr>
          <p:cNvSpPr txBox="1"/>
          <p:nvPr/>
        </p:nvSpPr>
        <p:spPr>
          <a:xfrm>
            <a:off x="926967" y="3423922"/>
            <a:ext cx="1450268" cy="30008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9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SERVIDOR TIPO 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F68BC50-44CE-8EE8-AB54-538EFA4B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86" y="1688702"/>
            <a:ext cx="3064954" cy="16879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6554E9A-311C-6E4D-5FE4-BB4412B3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562" y="1313920"/>
            <a:ext cx="1567788" cy="97423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D07783-170F-D6B3-FA10-C416C7FFA0D2}"/>
              </a:ext>
            </a:extLst>
          </p:cNvPr>
          <p:cNvSpPr txBox="1"/>
          <p:nvPr/>
        </p:nvSpPr>
        <p:spPr>
          <a:xfrm>
            <a:off x="2745286" y="3491964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Ultra </a:t>
            </a:r>
            <a:r>
              <a:rPr lang="pt-BR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SuperServer</a:t>
            </a:r>
            <a:r>
              <a:rPr lang="pt-BR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SYS-220U-MTNR</a:t>
            </a:r>
          </a:p>
          <a:p>
            <a:pPr algn="ctr"/>
            <a:r>
              <a:rPr lang="pt-BR" b="1" dirty="0" err="1">
                <a:solidFill>
                  <a:srgbClr val="222222"/>
                </a:solidFill>
                <a:latin typeface="Source Sans Pro" panose="020B0503030403020204" pitchFamily="34" charset="0"/>
              </a:rPr>
              <a:t>SuperMicro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86DE95-D39D-8540-FC6F-A447A45548DF}"/>
              </a:ext>
            </a:extLst>
          </p:cNvPr>
          <p:cNvSpPr txBox="1"/>
          <p:nvPr/>
        </p:nvSpPr>
        <p:spPr>
          <a:xfrm>
            <a:off x="6586306" y="2328876"/>
            <a:ext cx="24230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Intel </a:t>
            </a:r>
            <a:r>
              <a:rPr lang="pt-BR" sz="1050" b="1" i="0" dirty="0" err="1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QuickAssist</a:t>
            </a:r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pt-BR" sz="1050" b="1" i="0" dirty="0" err="1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Adapter</a:t>
            </a:r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 8970 </a:t>
            </a:r>
            <a:r>
              <a:rPr lang="pt-BR" sz="1050" b="1" i="0" dirty="0" err="1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cryptographic</a:t>
            </a:r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pt-BR" sz="1050" b="1" i="0" dirty="0" err="1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accelerator</a:t>
            </a:r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 (CU)</a:t>
            </a:r>
          </a:p>
        </p:txBody>
      </p:sp>
      <p:pic>
        <p:nvPicPr>
          <p:cNvPr id="1026" name="Picture 2" descr="Intel Corporation VACC100G1P5 Intel vRAN Accelerator ACC100 Adapter">
            <a:extLst>
              <a:ext uri="{FF2B5EF4-FFF2-40B4-BE49-F238E27FC236}">
                <a16:creationId xmlns:a16="http://schemas.microsoft.com/office/drawing/2014/main" id="{FFAAFED1-D44C-1DFC-5B64-8664041D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62" y="2832757"/>
            <a:ext cx="1478291" cy="14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BC97E1E-8595-18FF-E5D0-E1E3BEE7B6DD}"/>
              </a:ext>
            </a:extLst>
          </p:cNvPr>
          <p:cNvSpPr txBox="1"/>
          <p:nvPr/>
        </p:nvSpPr>
        <p:spPr>
          <a:xfrm>
            <a:off x="6608779" y="4191682"/>
            <a:ext cx="242301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VACC100G1P5 Intel </a:t>
            </a:r>
            <a:r>
              <a:rPr lang="pt-BR" sz="1050" b="1" i="0" dirty="0" err="1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vRAN</a:t>
            </a:r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pt-BR" sz="1050" b="1" i="0" dirty="0" err="1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Accelerator</a:t>
            </a:r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 ACC100 </a:t>
            </a:r>
            <a:r>
              <a:rPr lang="pt-BR" sz="1050" b="1" i="0" dirty="0" err="1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Adapter</a:t>
            </a:r>
            <a:r>
              <a:rPr lang="pt-BR" sz="1050" b="1" i="0" dirty="0">
                <a:solidFill>
                  <a:srgbClr val="2F343A"/>
                </a:solidFill>
                <a:effectLst/>
                <a:latin typeface="Montserrat" panose="00000500000000000000" pitchFamily="2" charset="0"/>
              </a:rPr>
              <a:t> (DU)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628650" y="102393"/>
            <a:ext cx="7418070" cy="88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</a:pPr>
            <a:r>
              <a:rPr lang="pt-BR"/>
              <a:t>Especificação de Domínios</a:t>
            </a:r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ftr" idx="11"/>
          </p:nvPr>
        </p:nvSpPr>
        <p:spPr>
          <a:xfrm>
            <a:off x="3026230" y="4767263"/>
            <a:ext cx="3092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Workshop Técnico</a:t>
            </a:r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27/09/2022</a:t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628650" y="984069"/>
            <a:ext cx="7886700" cy="43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Domínio Pacote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809" y="1503406"/>
            <a:ext cx="838036" cy="158997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 txBox="1"/>
          <p:nvPr/>
        </p:nvSpPr>
        <p:spPr>
          <a:xfrm>
            <a:off x="1411743" y="3381024"/>
            <a:ext cx="35829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 x 100G QSFP28 switch </a:t>
            </a:r>
            <a:r>
              <a:rPr lang="pt-BR" sz="1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ports</a:t>
            </a:r>
            <a:r>
              <a:rPr lang="pt-B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pt-BR" sz="1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pt-B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pt-BR" sz="1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Tofino</a:t>
            </a:r>
            <a:r>
              <a:rPr lang="pt-B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32Q</a:t>
            </a:r>
            <a:r>
              <a:rPr lang="pt-BR" sz="1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1376363" y="3108494"/>
            <a:ext cx="21415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P4 </a:t>
            </a:r>
            <a:r>
              <a:rPr lang="pt-BR" sz="1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Programmable</a:t>
            </a:r>
            <a:r>
              <a:rPr lang="pt-B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Pipeline</a:t>
            </a:r>
            <a:endParaRPr sz="1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1411743" y="3658600"/>
            <a:ext cx="458152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Real-time </a:t>
            </a:r>
            <a:r>
              <a:rPr lang="pt-BR" sz="1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Telemetry</a:t>
            </a:r>
            <a:r>
              <a:rPr lang="pt-BR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>
            <a:off x="1411743" y="3909930"/>
            <a:ext cx="458152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Plan Function</a:t>
            </a: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2330" y="3196250"/>
            <a:ext cx="4783620" cy="18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9000" y="1413376"/>
            <a:ext cx="4611784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5075" y="2800025"/>
            <a:ext cx="1876650" cy="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9677" y="1591563"/>
            <a:ext cx="1436375" cy="145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enRAN escuro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enRAN Claro (Verde)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605</Words>
  <Application>Microsoft Office PowerPoint</Application>
  <PresentationFormat>Apresentação na tela (16:9)</PresentationFormat>
  <Paragraphs>191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OpenRAN escuro 2</vt:lpstr>
      <vt:lpstr>OpenRAN Claro (Verde) 2</vt:lpstr>
      <vt:lpstr>II Workshop do Programa OpenRAN Brasil  Fase I</vt:lpstr>
      <vt:lpstr>Agenda</vt:lpstr>
      <vt:lpstr>Cronograma de Execução</vt:lpstr>
      <vt:lpstr>Apresentação do PowerPoint</vt:lpstr>
      <vt:lpstr>Cronograma de Execução</vt:lpstr>
      <vt:lpstr>Cronograma de Execução</vt:lpstr>
      <vt:lpstr>Equipamentos Comprados </vt:lpstr>
      <vt:lpstr>Especificação de Domínios</vt:lpstr>
      <vt:lpstr>Especificação de Domínios</vt:lpstr>
      <vt:lpstr>Especificação de Domínios</vt:lpstr>
      <vt:lpstr>Especificação de Domínios</vt:lpstr>
      <vt:lpstr>Especificação de Domínios</vt:lpstr>
      <vt:lpstr>Especificação de Domínios</vt:lpstr>
      <vt:lpstr>Especificação de Domínios</vt:lpstr>
      <vt:lpstr>Especificação de Domínios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Física</vt:lpstr>
      <vt:lpstr>Conectividade Lógica</vt:lpstr>
      <vt:lpstr>Conectividade Lógica</vt:lpstr>
      <vt:lpstr>Conectividade Lógica</vt:lpstr>
      <vt:lpstr>Conclusão</vt:lpstr>
      <vt:lpstr>Conclusão </vt:lpstr>
      <vt:lpstr>Agradecimento 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Workshop do Programa OpenRAN Brasil  Fase I</dc:title>
  <dc:creator>Luciana Spektor</dc:creator>
  <cp:lastModifiedBy>Fernando Farias</cp:lastModifiedBy>
  <cp:revision>5</cp:revision>
  <dcterms:created xsi:type="dcterms:W3CDTF">2022-09-26T17:13:29Z</dcterms:created>
  <dcterms:modified xsi:type="dcterms:W3CDTF">2023-09-04T18:45:11Z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