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72ef8224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172ef82249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c3329b95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5c3329b95c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5c3329b95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5c3329b95c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c3329b95c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25c3329b95c_0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5a4c5c5e6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5a4c5c5e62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5c3329b95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5c3329b95c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0a76f0f21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g20a76f0f213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5b59297c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5b59297c47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5b59297c47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5b59297c47_0_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5b59297c4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5b59297c47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b59297c4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25b59297c47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7b4828d6e8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7b4828d6e8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e6bb8ea4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1e6bb8ea4b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a7ff9d105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27a7ff9d105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e6bb8ea4b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e6bb8ea4b9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5b59297c4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25b59297c47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5b59297c4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5b59297c47_0_7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5b59297c47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25b59297c47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08cae3b5ae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08cae3b5ae_0_4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c3329b95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25c3329b95c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c3329b9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5c3329b95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c3329b95c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5c3329b95c_0_1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5b59297c4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5b59297c47_0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8d6a09a19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8d6a09a196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b59297c4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25b59297c47_0_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c3329b95c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25c3329b95c_0_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1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 amt="76000"/>
          </a:blip>
          <a:srcRect b="11942" l="1045" r="1250" t="5413"/>
          <a:stretch/>
        </p:blipFill>
        <p:spPr>
          <a:xfrm>
            <a:off x="-1" y="0"/>
            <a:ext cx="9144002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67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25487" y="514691"/>
            <a:ext cx="4092900" cy="41142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 b="27328" l="21561" r="21561" t="27328"/>
          <a:stretch/>
        </p:blipFill>
        <p:spPr>
          <a:xfrm>
            <a:off x="361482" y="2113567"/>
            <a:ext cx="2360855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>
            <p:ph type="ctrTitle"/>
          </p:nvPr>
        </p:nvSpPr>
        <p:spPr>
          <a:xfrm>
            <a:off x="4395107" y="1163241"/>
            <a:ext cx="44469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600"/>
              <a:buFont typeface="Arial"/>
              <a:buNone/>
              <a:defRPr sz="3600">
                <a:solidFill>
                  <a:srgbClr val="0062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4395107" y="3022997"/>
            <a:ext cx="4446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4395107" y="4769505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6286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 2" showMasterSp="0">
  <p:cSld name="Slide de Título 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2525487" y="514691"/>
            <a:ext cx="4092900" cy="41142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27328" l="21561" r="21561" t="27328"/>
          <a:stretch/>
        </p:blipFill>
        <p:spPr>
          <a:xfrm>
            <a:off x="361482" y="2113567"/>
            <a:ext cx="2360855" cy="10587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>
            <p:ph type="ctrTitle"/>
          </p:nvPr>
        </p:nvSpPr>
        <p:spPr>
          <a:xfrm>
            <a:off x="4395107" y="1163241"/>
            <a:ext cx="44469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sz="3600">
                <a:solidFill>
                  <a:srgbClr val="04D80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4395107" y="3022997"/>
            <a:ext cx="44469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4395107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62641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1" type="ftr"/>
          </p:nvPr>
        </p:nvSpPr>
        <p:spPr>
          <a:xfrm>
            <a:off x="3026231" y="4767263"/>
            <a:ext cx="309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bg>
      <p:bgPr>
        <a:solidFill>
          <a:schemeClr val="lt1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>
                <a:solidFill>
                  <a:srgbClr val="0062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" type="body"/>
          </p:nvPr>
        </p:nvSpPr>
        <p:spPr>
          <a:xfrm>
            <a:off x="6286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2" type="body"/>
          </p:nvPr>
        </p:nvSpPr>
        <p:spPr>
          <a:xfrm>
            <a:off x="4629151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4D801"/>
              </a:buClr>
              <a:buSzPts val="2100"/>
              <a:buChar char="•"/>
              <a:defRPr>
                <a:solidFill>
                  <a:srgbClr val="3F3F3F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2F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Char char="•"/>
              <a:defRPr>
                <a:solidFill>
                  <a:srgbClr val="3F3F3F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1" type="ftr"/>
          </p:nvPr>
        </p:nvSpPr>
        <p:spPr>
          <a:xfrm>
            <a:off x="3026231" y="4767263"/>
            <a:ext cx="309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bg>
      <p:bgPr>
        <a:solidFill>
          <a:schemeClr val="lt1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3026231" y="4767263"/>
            <a:ext cx="3092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sp>
        <p:nvSpPr>
          <p:cNvPr id="47" name="Google Shape;47;p6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3223968"/>
            <a:ext cx="1860286" cy="1919534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erramento" showMasterSp="0">
  <p:cSld name="Encerramento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2525487" y="514691"/>
            <a:ext cx="4092900" cy="4114200"/>
          </a:xfrm>
          <a:prstGeom prst="ellipse">
            <a:avLst/>
          </a:prstGeom>
          <a:noFill/>
          <a:ln cap="flat" cmpd="sng" w="889000">
            <a:solidFill>
              <a:srgbClr val="D8D8D8">
                <a:alpha val="4980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/>
          <p:nvPr>
            <p:ph type="ctrTitle"/>
          </p:nvPr>
        </p:nvSpPr>
        <p:spPr>
          <a:xfrm>
            <a:off x="1143000" y="841772"/>
            <a:ext cx="6860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D801"/>
              </a:buClr>
              <a:buSzPts val="3600"/>
              <a:buFont typeface="Arial"/>
              <a:buNone/>
              <a:defRPr b="1" sz="3600">
                <a:solidFill>
                  <a:srgbClr val="04D80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1143000" y="2701528"/>
            <a:ext cx="68604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2">
            <a:alphaModFix/>
          </a:blip>
          <a:srcRect b="27328" l="21561" r="21561" t="27328"/>
          <a:stretch/>
        </p:blipFill>
        <p:spPr>
          <a:xfrm>
            <a:off x="6816889" y="4012408"/>
            <a:ext cx="2048125" cy="918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" y="3223968"/>
            <a:ext cx="1860286" cy="19195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FF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2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4D80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62F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6286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028951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457951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0" y="984069"/>
            <a:ext cx="9144000" cy="0"/>
          </a:xfrm>
          <a:prstGeom prst="straightConnector1">
            <a:avLst/>
          </a:prstGeom>
          <a:noFill/>
          <a:ln cap="flat" cmpd="sng" w="2857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con&#10;&#10;Description automatically generated" id="13" name="Google Shape;13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05887" y="263979"/>
            <a:ext cx="457325" cy="46264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Relationship Id="rId4" Type="http://schemas.openxmlformats.org/officeDocument/2006/relationships/image" Target="../media/image26.png"/><Relationship Id="rId5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Relationship Id="rId4" Type="http://schemas.openxmlformats.org/officeDocument/2006/relationships/image" Target="../media/image2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/>
        </p:nvSpPr>
        <p:spPr>
          <a:xfrm>
            <a:off x="4246550" y="1213950"/>
            <a:ext cx="4512600" cy="6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500">
                <a:solidFill>
                  <a:schemeClr val="dk1"/>
                </a:solidFill>
              </a:rPr>
              <a:t>@meta4</a:t>
            </a:r>
            <a:endParaRPr b="1" sz="2000">
              <a:solidFill>
                <a:schemeClr val="dk1"/>
              </a:solidFill>
            </a:endParaRPr>
          </a:p>
        </p:txBody>
      </p:sp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14406" y="2275786"/>
            <a:ext cx="1976893" cy="47068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9"/>
          <p:cNvSpPr txBox="1"/>
          <p:nvPr/>
        </p:nvSpPr>
        <p:spPr>
          <a:xfrm>
            <a:off x="4989500" y="2746475"/>
            <a:ext cx="3026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Um </a:t>
            </a:r>
            <a:r>
              <a:rPr b="1" i="1" lang="pt-BR" sz="1600"/>
              <a:t>Overview </a:t>
            </a:r>
            <a:r>
              <a:rPr b="1" lang="pt-BR" sz="1600"/>
              <a:t>do Projeto</a:t>
            </a:r>
            <a:endParaRPr b="1" sz="1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735225" y="487225"/>
            <a:ext cx="499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Conceito - Intent Driven Orchestration 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25" y="1008350"/>
            <a:ext cx="3695700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42549" y="1232349"/>
            <a:ext cx="4717849" cy="140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2550" y="2774750"/>
            <a:ext cx="4991064" cy="14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9"/>
          <p:cNvSpPr txBox="1"/>
          <p:nvPr/>
        </p:nvSpPr>
        <p:spPr>
          <a:xfrm>
            <a:off x="735225" y="487225"/>
            <a:ext cx="49902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Conceito - k8s Operator - Reconciliation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475" y="1021900"/>
            <a:ext cx="6522850" cy="31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62300" y="2238250"/>
            <a:ext cx="2801400" cy="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 txBox="1"/>
          <p:nvPr/>
        </p:nvSpPr>
        <p:spPr>
          <a:xfrm>
            <a:off x="677250" y="1086025"/>
            <a:ext cx="78366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Intent-based continuous reconciliation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Imperativo (Helm) vs Declarativo (KRM e Configuration-as-Data) no alto nível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Uma ferramenta de automação/orquestração que contempla </a:t>
            </a:r>
            <a:r>
              <a:rPr lang="pt-BR" sz="1500">
                <a:solidFill>
                  <a:schemeClr val="dk1"/>
                </a:solidFill>
              </a:rPr>
              <a:t>GitOps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WYSIWYG</a:t>
            </a:r>
            <a:r>
              <a:rPr lang="pt-BR" sz="1500">
                <a:solidFill>
                  <a:schemeClr val="dk1"/>
                </a:solidFill>
              </a:rPr>
              <a:t> no baixo nível de automação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F</a:t>
            </a:r>
            <a:r>
              <a:rPr lang="pt-BR" sz="1500">
                <a:solidFill>
                  <a:schemeClr val="dk1"/>
                </a:solidFill>
              </a:rPr>
              <a:t>oco em k8s e aplicações Telco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O que é o Nephio?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000" y="3912425"/>
            <a:ext cx="4295775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735225" y="487225"/>
            <a:ext cx="52587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Intent-driven </a:t>
            </a:r>
            <a:r>
              <a:rPr b="1" lang="pt-BR" sz="2000">
                <a:solidFill>
                  <a:schemeClr val="lt2"/>
                </a:solidFill>
              </a:rPr>
              <a:t>continuous reconciliation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8025" y="999413"/>
            <a:ext cx="6096582" cy="30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/>
        </p:nvSpPr>
        <p:spPr>
          <a:xfrm>
            <a:off x="677250" y="1086025"/>
            <a:ext cx="40914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KPT CLI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Porch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ConfigSync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WebUI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3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Componentes 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5225" y="1051250"/>
            <a:ext cx="3732055" cy="318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/>
          <p:nvPr/>
        </p:nvSpPr>
        <p:spPr>
          <a:xfrm>
            <a:off x="677250" y="1086025"/>
            <a:ext cx="7928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Componente de Continuous Deployment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Residente em cada Cluster (Nephio)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Acessa um repositório Git (</a:t>
            </a:r>
            <a:r>
              <a:rPr lang="pt-BR" sz="1500">
                <a:solidFill>
                  <a:srgbClr val="040C28"/>
                </a:solidFill>
              </a:rPr>
              <a:t>single source of truth)</a:t>
            </a:r>
            <a:endParaRPr sz="1500">
              <a:solidFill>
                <a:srgbClr val="040C28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1500"/>
              <a:buChar char="●"/>
            </a:pPr>
            <a:r>
              <a:rPr lang="pt-BR" sz="1500">
                <a:solidFill>
                  <a:srgbClr val="040C28"/>
                </a:solidFill>
              </a:rPr>
              <a:t>Replica o estado do repositório ao cluster atual</a:t>
            </a:r>
            <a:endParaRPr sz="1500">
              <a:solidFill>
                <a:srgbClr val="040C28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0C28"/>
              </a:buClr>
              <a:buSzPts val="1500"/>
              <a:buChar char="●"/>
            </a:pPr>
            <a:r>
              <a:rPr lang="pt-BR" sz="1500">
                <a:solidFill>
                  <a:srgbClr val="040C28"/>
                </a:solidFill>
              </a:rPr>
              <a:t>Independente do cluster de gerência</a:t>
            </a:r>
            <a:endParaRPr sz="1500">
              <a:solidFill>
                <a:srgbClr val="040C28"/>
              </a:solidFill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4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Componentes - ConfigSync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8238" y="1644300"/>
            <a:ext cx="1957122" cy="21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5"/>
          <p:cNvSpPr txBox="1"/>
          <p:nvPr/>
        </p:nvSpPr>
        <p:spPr>
          <a:xfrm>
            <a:off x="585800" y="1137250"/>
            <a:ext cx="7928100" cy="307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Porch</a:t>
            </a:r>
            <a:endParaRPr sz="1500">
              <a:solidFill>
                <a:schemeClr val="dk1"/>
              </a:solidFill>
            </a:endParaRPr>
          </a:p>
          <a:p>
            <a:pPr indent="-2603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500">
                <a:solidFill>
                  <a:schemeClr val="dk1"/>
                </a:solidFill>
              </a:rPr>
              <a:t>Plano de controle do KPT</a:t>
            </a:r>
            <a:endParaRPr sz="1500">
              <a:solidFill>
                <a:schemeClr val="dk1"/>
              </a:solidFill>
            </a:endParaRPr>
          </a:p>
          <a:p>
            <a:pPr indent="-2603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500">
                <a:solidFill>
                  <a:schemeClr val="dk1"/>
                </a:solidFill>
              </a:rPr>
              <a:t>Interage e modifica os repositórios Git (CI)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KPT CLI</a:t>
            </a:r>
            <a:endParaRPr sz="1500">
              <a:solidFill>
                <a:schemeClr val="dk1"/>
              </a:solidFill>
            </a:endParaRPr>
          </a:p>
          <a:p>
            <a:pPr indent="-2603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500">
                <a:solidFill>
                  <a:schemeClr val="dk1"/>
                </a:solidFill>
              </a:rPr>
              <a:t>Linha de comando para interação manual com pacotes e repositórios</a:t>
            </a:r>
            <a:endParaRPr sz="1500">
              <a:solidFill>
                <a:schemeClr val="dk1"/>
              </a:solidFill>
            </a:endParaRPr>
          </a:p>
          <a:p>
            <a:pPr indent="-2603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500">
                <a:solidFill>
                  <a:schemeClr val="dk1"/>
                </a:solidFill>
              </a:rPr>
              <a:t>CRUD de pacotes</a:t>
            </a:r>
            <a:endParaRPr sz="1500">
              <a:solidFill>
                <a:schemeClr val="dk1"/>
              </a:solidFill>
            </a:endParaRPr>
          </a:p>
          <a:p>
            <a:pPr indent="-2603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500">
                <a:solidFill>
                  <a:schemeClr val="dk1"/>
                </a:solidFill>
              </a:rPr>
              <a:t>Aplica funções em pacotes</a:t>
            </a:r>
            <a:endParaRPr sz="1500">
              <a:solidFill>
                <a:schemeClr val="dk1"/>
              </a:solidFill>
            </a:endParaRPr>
          </a:p>
          <a:p>
            <a:pPr indent="-260350" lvl="1" marL="685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</a:pPr>
            <a:r>
              <a:rPr lang="pt-BR" sz="1500">
                <a:solidFill>
                  <a:schemeClr val="dk1"/>
                </a:solidFill>
              </a:rPr>
              <a:t>Realiza deploy de pacotes diretamente num cluster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Componentes - Porch e KPT CLI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"/>
          <p:cNvSpPr txBox="1"/>
          <p:nvPr/>
        </p:nvSpPr>
        <p:spPr>
          <a:xfrm>
            <a:off x="677250" y="1086025"/>
            <a:ext cx="7928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Ciclo de vida dos pacotes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Porch UI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24" name="Google Shape;224;p26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6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Componentes - WebUI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725" y="1479975"/>
            <a:ext cx="5528667" cy="275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/>
          <p:nvPr/>
        </p:nvSpPr>
        <p:spPr>
          <a:xfrm>
            <a:off x="138750" y="1064900"/>
            <a:ext cx="7928100" cy="3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Helm é padrão da indústria no momento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Helm é um gerador (values.yaml) 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Chart permite flexibilidade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Imprevisibilidade</a:t>
            </a:r>
            <a:r>
              <a:rPr lang="pt-BR" sz="1500">
                <a:solidFill>
                  <a:schemeClr val="dk1"/>
                </a:solidFill>
              </a:rPr>
              <a:t> vs WYSIWYG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KPT function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Operator SDK</a:t>
            </a:r>
            <a:r>
              <a:rPr lang="pt-BR" sz="1500">
                <a:solidFill>
                  <a:schemeClr val="dk1"/>
                </a:solidFill>
              </a:rPr>
              <a:t> 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Documentação WYSIWYG vs Helm (values)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7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Helm e Nephio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020" y="959345"/>
            <a:ext cx="4615125" cy="274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/>
          <p:nvPr>
            <p:ph type="title"/>
          </p:nvPr>
        </p:nvSpPr>
        <p:spPr>
          <a:xfrm>
            <a:off x="628650" y="102393"/>
            <a:ext cx="7418100" cy="881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Agenda</a:t>
            </a:r>
            <a:endParaRPr/>
          </a:p>
        </p:txBody>
      </p:sp>
      <p:sp>
        <p:nvSpPr>
          <p:cNvPr id="70" name="Google Shape;70;p10"/>
          <p:cNvSpPr txBox="1"/>
          <p:nvPr>
            <p:ph idx="1" type="body"/>
          </p:nvPr>
        </p:nvSpPr>
        <p:spPr>
          <a:xfrm>
            <a:off x="628651" y="1369219"/>
            <a:ext cx="7886700" cy="326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pt-BR"/>
              <a:t>Introdução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pt-BR"/>
              <a:t>Conceitos iniciais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pt-BR"/>
              <a:t>Nephio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pt-BR"/>
              <a:t>Demo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8"/>
          <p:cNvSpPr/>
          <p:nvPr/>
        </p:nvSpPr>
        <p:spPr>
          <a:xfrm>
            <a:off x="5760025" y="523000"/>
            <a:ext cx="3154800" cy="3541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658200" y="1043225"/>
            <a:ext cx="79281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Ambiente Git - repositórios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Cluster de Gerência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WebUI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Demonstrar uma aplicação sendo incluída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Live Demo (Lucas toma conta)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950" y="2973550"/>
            <a:ext cx="4931401" cy="2047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6775" y="597700"/>
            <a:ext cx="3087926" cy="3398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9"/>
          <p:cNvSpPr txBox="1"/>
          <p:nvPr/>
        </p:nvSpPr>
        <p:spPr>
          <a:xfrm>
            <a:off x="138750" y="1064900"/>
            <a:ext cx="7928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53" name="Google Shape;253;p29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735225" y="487225"/>
            <a:ext cx="49791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Catálogo de pacotes OpenRAN@Brasil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5500" y="999325"/>
            <a:ext cx="6570626" cy="41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9"/>
          <p:cNvSpPr txBox="1"/>
          <p:nvPr/>
        </p:nvSpPr>
        <p:spPr>
          <a:xfrm>
            <a:off x="424550" y="1823900"/>
            <a:ext cx="20922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Kong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Onos-classic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Voltha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Aether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RIC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SD-Core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SD-RAN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SMO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Demonstração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" name="Google Shape;265;p30"/>
          <p:cNvGrpSpPr/>
          <p:nvPr/>
        </p:nvGrpSpPr>
        <p:grpSpPr>
          <a:xfrm>
            <a:off x="393825" y="1605075"/>
            <a:ext cx="8356350" cy="2279575"/>
            <a:chOff x="475825" y="1249300"/>
            <a:chExt cx="8356350" cy="2279575"/>
          </a:xfrm>
        </p:grpSpPr>
        <p:sp>
          <p:nvSpPr>
            <p:cNvPr id="266" name="Google Shape;266;p30"/>
            <p:cNvSpPr/>
            <p:nvPr/>
          </p:nvSpPr>
          <p:spPr>
            <a:xfrm>
              <a:off x="475825" y="1249300"/>
              <a:ext cx="1584600" cy="9117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/>
                <a:t>Apresentação da interface Web</a:t>
              </a:r>
              <a:endParaRPr/>
            </a:p>
          </p:txBody>
        </p:sp>
        <p:sp>
          <p:nvSpPr>
            <p:cNvPr id="267" name="Google Shape;267;p30"/>
            <p:cNvSpPr/>
            <p:nvPr/>
          </p:nvSpPr>
          <p:spPr>
            <a:xfrm>
              <a:off x="2733075" y="1249300"/>
              <a:ext cx="1584600" cy="9117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/>
                <a:t>Registro de repositórios</a:t>
              </a: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>
              <a:off x="4990325" y="1249300"/>
              <a:ext cx="1584600" cy="9117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/>
                <a:t>Adição de pacotes</a:t>
              </a: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>
              <a:off x="7247575" y="1249300"/>
              <a:ext cx="1584600" cy="9117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/>
                <a:t>Edição</a:t>
              </a:r>
              <a:r>
                <a:rPr lang="pt-BR"/>
                <a:t> de pacotes</a:t>
              </a: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1567175" y="2617175"/>
              <a:ext cx="1584600" cy="9117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/>
                <a:t>Implementação de ferramentas nos clusters</a:t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3965150" y="2617175"/>
              <a:ext cx="1584600" cy="9117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/>
                <a:t>Versionamento dos pacotes nos clusters</a:t>
              </a: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6363125" y="2617175"/>
              <a:ext cx="1584600" cy="911700"/>
            </a:xfrm>
            <a:prstGeom prst="roundRect">
              <a:avLst>
                <a:gd fmla="val 16667" name="adj"/>
              </a:avLst>
            </a:prstGeom>
            <a:solidFill>
              <a:srgbClr val="CFE2F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/>
                <a:t>Atuação das ferramentas implementadas</a:t>
              </a:r>
              <a:endParaRPr/>
            </a:p>
          </p:txBody>
        </p:sp>
      </p:grpSp>
      <p:sp>
        <p:nvSpPr>
          <p:cNvPr id="273" name="Google Shape;273;p30"/>
          <p:cNvSpPr/>
          <p:nvPr/>
        </p:nvSpPr>
        <p:spPr>
          <a:xfrm>
            <a:off x="2193775" y="1971450"/>
            <a:ext cx="244500" cy="18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30"/>
          <p:cNvSpPr/>
          <p:nvPr/>
        </p:nvSpPr>
        <p:spPr>
          <a:xfrm>
            <a:off x="4480650" y="1971450"/>
            <a:ext cx="244500" cy="18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6708250" y="1971450"/>
            <a:ext cx="244500" cy="18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30"/>
          <p:cNvSpPr/>
          <p:nvPr/>
        </p:nvSpPr>
        <p:spPr>
          <a:xfrm>
            <a:off x="3384725" y="3295800"/>
            <a:ext cx="244500" cy="18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0"/>
          <p:cNvSpPr/>
          <p:nvPr/>
        </p:nvSpPr>
        <p:spPr>
          <a:xfrm>
            <a:off x="5782750" y="3295800"/>
            <a:ext cx="244500" cy="18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30"/>
          <p:cNvSpPr/>
          <p:nvPr/>
        </p:nvSpPr>
        <p:spPr>
          <a:xfrm>
            <a:off x="96375" y="1385925"/>
            <a:ext cx="244500" cy="256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</a:t>
            </a:r>
            <a:endParaRPr/>
          </a:p>
        </p:txBody>
      </p:sp>
      <p:sp>
        <p:nvSpPr>
          <p:cNvPr id="279" name="Google Shape;279;p30"/>
          <p:cNvSpPr/>
          <p:nvPr/>
        </p:nvSpPr>
        <p:spPr>
          <a:xfrm>
            <a:off x="945425" y="3087300"/>
            <a:ext cx="244500" cy="2562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Ambiente de Demonstração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79275" y="1197775"/>
            <a:ext cx="7007376" cy="3814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/>
          <p:nvPr/>
        </p:nvSpPr>
        <p:spPr>
          <a:xfrm>
            <a:off x="166700" y="1425975"/>
            <a:ext cx="36147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Integração K8s (KRM+Config-as-Data)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Comunidade ++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Rastreabilidade (</a:t>
            </a:r>
            <a:r>
              <a:rPr lang="pt-BR" sz="1500">
                <a:solidFill>
                  <a:schemeClr val="dk1"/>
                </a:solidFill>
              </a:rPr>
              <a:t>gitOps</a:t>
            </a:r>
            <a:r>
              <a:rPr lang="pt-BR" sz="1500">
                <a:solidFill>
                  <a:schemeClr val="dk1"/>
                </a:solidFill>
              </a:rPr>
              <a:t>)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WYSIWYG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Gestão de pacotes de forma “centralizada”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Operator SDK (</a:t>
            </a:r>
            <a:r>
              <a:rPr lang="pt-BR">
                <a:solidFill>
                  <a:schemeClr val="dk1"/>
                </a:solidFill>
              </a:rPr>
              <a:t>em desenvolvimento</a:t>
            </a:r>
            <a:r>
              <a:rPr lang="pt-BR" sz="1500">
                <a:solidFill>
                  <a:schemeClr val="dk1"/>
                </a:solidFill>
              </a:rPr>
              <a:t>)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293" name="Google Shape;293;p32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32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Nephio - Vantagens e Desafios atuais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2"/>
          <p:cNvSpPr txBox="1"/>
          <p:nvPr/>
        </p:nvSpPr>
        <p:spPr>
          <a:xfrm>
            <a:off x="3651075" y="1350075"/>
            <a:ext cx="54930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Aderência da WebUI a casos de uso Telco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Código recente e ainda em pleno desenvolvimento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WebUI incipiente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pt-BR" sz="1500">
                <a:solidFill>
                  <a:schemeClr val="accent1"/>
                </a:solidFill>
              </a:rPr>
              <a:t>Dificuldade de portar Helm charts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pt-BR" sz="1500">
                <a:solidFill>
                  <a:schemeClr val="accent1"/>
                </a:solidFill>
              </a:rPr>
              <a:t>Toda a indústria segue o modelo Helm</a:t>
            </a:r>
            <a:endParaRPr sz="1500">
              <a:solidFill>
                <a:schemeClr val="accent1"/>
              </a:solidFill>
            </a:endParaRPr>
          </a:p>
          <a:p>
            <a:pPr indent="-3238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</a:pPr>
            <a:r>
              <a:rPr lang="pt-BR" sz="1500">
                <a:solidFill>
                  <a:schemeClr val="accent1"/>
                </a:solidFill>
              </a:rPr>
              <a:t>Necessita retrabalho do código (chart) para o novo paradigma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97" name="Google Shape;297;p32"/>
          <p:cNvSpPr txBox="1"/>
          <p:nvPr/>
        </p:nvSpPr>
        <p:spPr>
          <a:xfrm>
            <a:off x="267375" y="950750"/>
            <a:ext cx="314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Vantagens</a:t>
            </a:r>
            <a:endParaRPr b="1" sz="1600"/>
          </a:p>
        </p:txBody>
      </p:sp>
      <p:sp>
        <p:nvSpPr>
          <p:cNvPr id="298" name="Google Shape;298;p32"/>
          <p:cNvSpPr txBox="1"/>
          <p:nvPr/>
        </p:nvSpPr>
        <p:spPr>
          <a:xfrm>
            <a:off x="3727475" y="949875"/>
            <a:ext cx="3149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600"/>
              <a:t>Desafios</a:t>
            </a:r>
            <a:endParaRPr b="1" sz="1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3"/>
          <p:cNvSpPr txBox="1"/>
          <p:nvPr/>
        </p:nvSpPr>
        <p:spPr>
          <a:xfrm>
            <a:off x="677250" y="1086025"/>
            <a:ext cx="64194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GitOps é um paradigma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Intent Driven Network também é outro </a:t>
            </a:r>
            <a:r>
              <a:rPr lang="pt-BR" sz="1500">
                <a:solidFill>
                  <a:schemeClr val="dk1"/>
                </a:solidFill>
              </a:rPr>
              <a:t>paradigma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Adoção é custosa - Helm</a:t>
            </a:r>
            <a:endParaRPr sz="1500">
              <a:solidFill>
                <a:schemeClr val="dk1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Nephio é uma das alternativas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304" name="Google Shape;304;p33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3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Conclusões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7006" y="4286811"/>
            <a:ext cx="1976893" cy="47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4"/>
          <p:cNvSpPr txBox="1"/>
          <p:nvPr/>
        </p:nvSpPr>
        <p:spPr>
          <a:xfrm>
            <a:off x="4372025" y="2267700"/>
            <a:ext cx="4512600" cy="5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1"/>
                </a:solidFill>
              </a:rPr>
              <a:t>Grato pela Atenção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Contextualização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2368050" y="1869138"/>
            <a:ext cx="4407900" cy="52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1"/>
          <p:cNvSpPr/>
          <p:nvPr/>
        </p:nvSpPr>
        <p:spPr>
          <a:xfrm>
            <a:off x="2368050" y="2530938"/>
            <a:ext cx="1087500" cy="7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2594550" y="2742088"/>
            <a:ext cx="634500" cy="410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</a:rPr>
              <a:t>OAM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4254750" y="2043988"/>
            <a:ext cx="634500" cy="2838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</a:rPr>
              <a:t>Kong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1" name="Google Shape;81;p11"/>
          <p:cNvSpPr/>
          <p:nvPr/>
        </p:nvSpPr>
        <p:spPr>
          <a:xfrm>
            <a:off x="3626475" y="2554900"/>
            <a:ext cx="1087500" cy="7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3700575" y="2758888"/>
            <a:ext cx="940500" cy="410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</a:rPr>
              <a:t>Aether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3" name="Google Shape;83;p11"/>
          <p:cNvSpPr/>
          <p:nvPr/>
        </p:nvSpPr>
        <p:spPr>
          <a:xfrm>
            <a:off x="4884900" y="2570851"/>
            <a:ext cx="1890900" cy="73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1"/>
          <p:cNvSpPr/>
          <p:nvPr/>
        </p:nvSpPr>
        <p:spPr>
          <a:xfrm>
            <a:off x="4987475" y="2774826"/>
            <a:ext cx="786900" cy="410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lt2"/>
                </a:solidFill>
              </a:rPr>
              <a:t>EMCO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85" name="Google Shape;85;p11"/>
          <p:cNvSpPr/>
          <p:nvPr/>
        </p:nvSpPr>
        <p:spPr>
          <a:xfrm>
            <a:off x="5867351" y="2774826"/>
            <a:ext cx="786900" cy="4101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300">
                <a:solidFill>
                  <a:schemeClr val="accent4"/>
                </a:solidFill>
              </a:rPr>
              <a:t>Nephio</a:t>
            </a:r>
            <a:endParaRPr b="1" sz="1300">
              <a:solidFill>
                <a:schemeClr val="accent4"/>
              </a:solidFill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2368060" y="1835849"/>
            <a:ext cx="9993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API Gateway</a:t>
            </a:r>
            <a:endParaRPr sz="1000"/>
          </a:p>
        </p:txBody>
      </p:sp>
      <p:sp>
        <p:nvSpPr>
          <p:cNvPr id="87" name="Google Shape;87;p11"/>
          <p:cNvSpPr txBox="1"/>
          <p:nvPr/>
        </p:nvSpPr>
        <p:spPr>
          <a:xfrm>
            <a:off x="2604475" y="2458288"/>
            <a:ext cx="7392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Acesso</a:t>
            </a:r>
            <a:endParaRPr sz="1000"/>
          </a:p>
        </p:txBody>
      </p:sp>
      <p:sp>
        <p:nvSpPr>
          <p:cNvPr id="88" name="Google Shape;88;p11"/>
          <p:cNvSpPr txBox="1"/>
          <p:nvPr/>
        </p:nvSpPr>
        <p:spPr>
          <a:xfrm>
            <a:off x="3936197" y="2465449"/>
            <a:ext cx="7050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Core</a:t>
            </a:r>
            <a:endParaRPr sz="1000"/>
          </a:p>
        </p:txBody>
      </p:sp>
      <p:sp>
        <p:nvSpPr>
          <p:cNvPr id="89" name="Google Shape;89;p11"/>
          <p:cNvSpPr txBox="1"/>
          <p:nvPr/>
        </p:nvSpPr>
        <p:spPr>
          <a:xfrm>
            <a:off x="5426763" y="2491026"/>
            <a:ext cx="975600" cy="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/>
              <a:t>Kubernetes</a:t>
            </a:r>
            <a:endParaRPr sz="1000"/>
          </a:p>
        </p:txBody>
      </p:sp>
      <p:pic>
        <p:nvPicPr>
          <p:cNvPr id="90" name="Google Shape;9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750" y="2717074"/>
            <a:ext cx="216590" cy="192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9050" y="2424874"/>
            <a:ext cx="319285" cy="2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5250" y="2433274"/>
            <a:ext cx="319285" cy="28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1900" y="1760199"/>
            <a:ext cx="319285" cy="28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2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Conceito - CI/CD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3100" y="1230038"/>
            <a:ext cx="5829300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/>
          <p:nvPr/>
        </p:nvSpPr>
        <p:spPr>
          <a:xfrm>
            <a:off x="131600" y="1267700"/>
            <a:ext cx="45807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CI : integração contínua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processo de automação para desenvolvedores 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aplicação desenvolvida, testada e consolidadas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repositório compartilhado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CD : entrega contínua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mudanças -&gt; verificar automaticamente a presença de bugs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carregá-las em um repositório, como o Git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Teste em ambiente “staging” ou similares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/>
        </p:nvSpPr>
        <p:spPr>
          <a:xfrm>
            <a:off x="121350" y="1926550"/>
            <a:ext cx="3906900" cy="12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Complementa o CI/CD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Deploy em produção automatizado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Base do conceito de GitOps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07" name="Google Shape;107;p13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3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Conceito - Continuous Deployment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7075" y="1319550"/>
            <a:ext cx="5368150" cy="250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48600" y="1423000"/>
            <a:ext cx="4052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0350" lvl="0" marL="3429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 que é Continuous Deployment?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/>
          <p:nvPr/>
        </p:nvSpPr>
        <p:spPr>
          <a:xfrm>
            <a:off x="4823325" y="1131000"/>
            <a:ext cx="4243500" cy="1679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4"/>
          <p:cNvSpPr txBox="1"/>
          <p:nvPr/>
        </p:nvSpPr>
        <p:spPr>
          <a:xfrm>
            <a:off x="152400" y="1471200"/>
            <a:ext cx="42021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Complemento ao </a:t>
            </a:r>
            <a:r>
              <a:rPr lang="pt-BR" sz="1500">
                <a:solidFill>
                  <a:schemeClr val="dk1"/>
                </a:solidFill>
              </a:rPr>
              <a:t>DevOps 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Automação - </a:t>
            </a:r>
            <a:r>
              <a:rPr lang="pt-BR" sz="1500">
                <a:solidFill>
                  <a:schemeClr val="dk1"/>
                </a:solidFill>
              </a:rPr>
              <a:t>IaC - Infrastructure as Code</a:t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Auditável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Conceito - GitOps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4275" y="1086026"/>
            <a:ext cx="4202101" cy="1679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775" y="2916350"/>
            <a:ext cx="4471050" cy="210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 txBox="1"/>
          <p:nvPr/>
        </p:nvSpPr>
        <p:spPr>
          <a:xfrm>
            <a:off x="124400" y="1086025"/>
            <a:ext cx="4651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6035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Foco em Continuous Deployment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Conceito - GitOps - Push vs Pull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7275" y="987150"/>
            <a:ext cx="5443098" cy="16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0875" y="2699550"/>
            <a:ext cx="6232207" cy="18227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15"/>
          <p:cNvCxnSpPr/>
          <p:nvPr/>
        </p:nvCxnSpPr>
        <p:spPr>
          <a:xfrm flipH="1">
            <a:off x="4911075" y="1059875"/>
            <a:ext cx="138900" cy="671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1" name="Google Shape;131;p15"/>
          <p:cNvCxnSpPr/>
          <p:nvPr/>
        </p:nvCxnSpPr>
        <p:spPr>
          <a:xfrm flipH="1">
            <a:off x="4677650" y="2505950"/>
            <a:ext cx="381000" cy="1039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 txBox="1"/>
          <p:nvPr/>
        </p:nvSpPr>
        <p:spPr>
          <a:xfrm>
            <a:off x="194100" y="1532025"/>
            <a:ext cx="3790500" cy="16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6035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Os produtos ao lado são exemplos</a:t>
            </a:r>
            <a:endParaRPr sz="1500">
              <a:solidFill>
                <a:schemeClr val="dk1"/>
              </a:solidFill>
            </a:endParaRPr>
          </a:p>
          <a:p>
            <a:pPr indent="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</a:endParaRPr>
          </a:p>
          <a:p>
            <a:pPr indent="-260350" lvl="0" marL="34290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pt-BR" sz="1500">
                <a:solidFill>
                  <a:schemeClr val="dk1"/>
                </a:solidFill>
              </a:rPr>
              <a:t>Cada ferramenta tem seu ponto mais comum de atuação e sua limitação</a:t>
            </a:r>
            <a:endParaRPr sz="1500">
              <a:solidFill>
                <a:schemeClr val="dk1"/>
              </a:solidFill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Camadas de Abstração e Ferramentas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4525" y="1193675"/>
            <a:ext cx="4886799" cy="266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/>
          <p:nvPr/>
        </p:nvSpPr>
        <p:spPr>
          <a:xfrm>
            <a:off x="735225" y="444925"/>
            <a:ext cx="4931400" cy="46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735225" y="487225"/>
            <a:ext cx="4790400" cy="3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solidFill>
                  <a:schemeClr val="lt2"/>
                </a:solidFill>
              </a:rPr>
              <a:t>ETSI vs K8s e Serviços de Cloud</a:t>
            </a:r>
            <a:endParaRPr b="1" sz="2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175" y="968513"/>
            <a:ext cx="5594013" cy="3932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7"/>
          <p:cNvCxnSpPr>
            <a:stCxn id="148" idx="1"/>
          </p:cNvCxnSpPr>
          <p:nvPr/>
        </p:nvCxnSpPr>
        <p:spPr>
          <a:xfrm flipH="1">
            <a:off x="4530600" y="2436625"/>
            <a:ext cx="2829600" cy="969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48" name="Google Shape;148;p17"/>
          <p:cNvSpPr txBox="1"/>
          <p:nvPr/>
        </p:nvSpPr>
        <p:spPr>
          <a:xfrm>
            <a:off x="7360200" y="2159575"/>
            <a:ext cx="1783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Cluster Infrastructure Service Manager</a:t>
            </a:r>
            <a:endParaRPr sz="1200"/>
          </a:p>
        </p:txBody>
      </p:sp>
      <p:sp>
        <p:nvSpPr>
          <p:cNvPr id="149" name="Google Shape;149;p17"/>
          <p:cNvSpPr txBox="1"/>
          <p:nvPr/>
        </p:nvSpPr>
        <p:spPr>
          <a:xfrm>
            <a:off x="67600" y="1688525"/>
            <a:ext cx="115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Cluster Infrastructure Service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(Docker, etc)</a:t>
            </a:r>
            <a:endParaRPr sz="1200"/>
          </a:p>
        </p:txBody>
      </p:sp>
      <p:cxnSp>
        <p:nvCxnSpPr>
          <p:cNvPr id="150" name="Google Shape;150;p17"/>
          <p:cNvCxnSpPr/>
          <p:nvPr/>
        </p:nvCxnSpPr>
        <p:spPr>
          <a:xfrm>
            <a:off x="1118750" y="2072975"/>
            <a:ext cx="1299000" cy="13941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51" name="Google Shape;151;p17"/>
          <p:cNvSpPr txBox="1"/>
          <p:nvPr/>
        </p:nvSpPr>
        <p:spPr>
          <a:xfrm>
            <a:off x="67600" y="2854050"/>
            <a:ext cx="1155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Container Image Registry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(ECR, etc)</a:t>
            </a:r>
            <a:endParaRPr sz="1200"/>
          </a:p>
        </p:txBody>
      </p:sp>
      <p:cxnSp>
        <p:nvCxnSpPr>
          <p:cNvPr id="152" name="Google Shape;152;p17"/>
          <p:cNvCxnSpPr/>
          <p:nvPr/>
        </p:nvCxnSpPr>
        <p:spPr>
          <a:xfrm>
            <a:off x="867650" y="3241975"/>
            <a:ext cx="3402900" cy="848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53" name="Google Shape;153;p17"/>
          <p:cNvSpPr txBox="1"/>
          <p:nvPr/>
        </p:nvSpPr>
        <p:spPr>
          <a:xfrm>
            <a:off x="7320450" y="3131150"/>
            <a:ext cx="115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CIS Cluster Manager (GKE, EKS)</a:t>
            </a:r>
            <a:endParaRPr sz="1200"/>
          </a:p>
        </p:txBody>
      </p:sp>
      <p:cxnSp>
        <p:nvCxnSpPr>
          <p:cNvPr id="154" name="Google Shape;154;p17"/>
          <p:cNvCxnSpPr>
            <a:stCxn id="153" idx="1"/>
          </p:cNvCxnSpPr>
          <p:nvPr/>
        </p:nvCxnSpPr>
        <p:spPr>
          <a:xfrm flipH="1">
            <a:off x="6028350" y="3500600"/>
            <a:ext cx="1292100" cy="67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penRAN Claro (Verde) 2">
  <a:themeElements>
    <a:clrScheme name="OpenRAN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64FF"/>
      </a:accent1>
      <a:accent2>
        <a:srgbClr val="00D600"/>
      </a:accent2>
      <a:accent3>
        <a:srgbClr val="FEFFFF"/>
      </a:accent3>
      <a:accent4>
        <a:srgbClr val="FF9200"/>
      </a:accent4>
      <a:accent5>
        <a:srgbClr val="00FCFF"/>
      </a:accent5>
      <a:accent6>
        <a:srgbClr val="FEFB00"/>
      </a:accent6>
      <a:hlink>
        <a:srgbClr val="0064FF"/>
      </a:hlink>
      <a:folHlink>
        <a:srgbClr val="006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