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Roboto Medium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orient="horz" pos="871">
          <p15:clr>
            <a:srgbClr val="9AA0A6"/>
          </p15:clr>
        </p15:guide>
        <p15:guide id="3" orient="horz" pos="6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871" orient="horz"/>
        <p:guide pos="6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RobotoMedium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Medium-italic.fntdata"/><Relationship Id="rId16" Type="http://schemas.openxmlformats.org/officeDocument/2006/relationships/slide" Target="slides/slide11.xml"/><Relationship Id="rId38" Type="http://schemas.openxmlformats.org/officeDocument/2006/relationships/font" Target="fonts/RobotoMediu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b54dda5f9_0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b54dda5f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faa9e4422_0_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faa9e442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dfaa9e4422_0_5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dfaa9e442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Possibilidade de instanciar dois mapas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b54dda5f9_7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b54dda5f9_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dfaa9e4422_0_8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dfaa9e442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acfc43bd0_0_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7acfc43bd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dfaa9e4422_0_8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dfaa9e442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Topologia interna de um site representada dinamicamente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recente do Gustavo do Discord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Dependendo do tempo, realizar apresentação do mecanismo funcionando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-Narciso: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-Prints do mapa de inventário com o pop-up extendido (padrão, com imagens, texto, etc)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 do pop-up extendido fora do mapa (em outra aba)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-Prints do pop-up extendido com a funcionalidade de topologia (exemplo simples e um exemplo mais complexo)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6ca50316a_0_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e6ca50316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Topologia interna de um site representada dinamicamente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recente do Gustavo do Discord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Dependendo do tempo, realizar apresentação do mecanismo funcionando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-Narciso: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-Prints do mapa de inventário com o pop-up extendido (padrão, com imagens, texto, etc)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 do pop-up extendido fora do mapa (em outra aba)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-Prints do pop-up extendido com a funcionalidade de topologia (exemplo simples e um exemplo mais complexo)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6ca50316a_0_2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e6ca50316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Topologia interna de um site representada dinamicamente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recente do Gustavo do Discord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Dependendo do tempo, realizar apresentação do mecanismo funcionando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-Narciso: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-Prints do mapa de inventário com o pop-up extendido (padrão, com imagens, texto, etc)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 do pop-up extendido fora do mapa (em outra aba)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-Prints do pop-up extendido com a funcionalidade de topologia (exemplo simples e um exemplo mais complexo)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dfaa9e4422_0_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dfaa9e44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dfaa9e4422_0_10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dfaa9e442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Especificar que a visualização atual é apenas para o operador essa visualização, que quer ter uma visão específica de tudo. Para o experimentador talvez seja mais interessante uma visualização com uma abstração maior, de forma que mostre apenas a ligação entre dois pontos.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7967d7e17_0_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7967d7e1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e0180151e9_2_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e0180151e9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b54dda5f9_8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7b54dda5f9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b54dda5f9_8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7b54dda5f9_8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6d0e6199d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e6d0e619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7b54dda5f9_0_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7b54dda5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b1462f4b2_2_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7b1462f4b2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7b1462f4b2_1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7b1462f4b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vocês queiram citar mais um tipo de caso de uso. A ideia é mostrar um inventário de placas (Esses dados são </a:t>
            </a:r>
            <a:r>
              <a:rPr lang="en"/>
              <a:t>fictícios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7b1462f4b2_1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7b1462f4b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popups, por exemplo, podem mostrar imagens dos </a:t>
            </a:r>
            <a:r>
              <a:rPr lang="en"/>
              <a:t>dispositivos</a:t>
            </a:r>
            <a:r>
              <a:rPr lang="en"/>
              <a:t> que existem naquele local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faa9e4422_0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dfaa9e44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b54dda5f9_0_1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b54dda5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acfc43bd0_0_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acfc43bd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faa9e4422_0_1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faa9e442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b54dda5f9_6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b54dda5f9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b54dda5f9_6_2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7b54dda5f9_6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Ferramenta de links adicionada também especificamente para o contexto do OpenRAN, demanda que não existia anteriormente para o mapa de inventário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b54dda5f9_6_11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b54dda5f9_6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992767"/>
            <a:ext cx="85206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7465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319800" y="2439662"/>
            <a:ext cx="850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11700" y="3699200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37854" y="6066444"/>
            <a:ext cx="870717" cy="51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311700" y="6034393"/>
            <a:ext cx="38253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068" y="6098504"/>
            <a:ext cx="393592" cy="4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8564" y="6066449"/>
            <a:ext cx="1265736" cy="5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3333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887250" y="6276933"/>
            <a:ext cx="75852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29" name="Google Shape;2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733" y="6319012"/>
            <a:ext cx="620317" cy="2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3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idx="3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63" name="Google Shape;6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733" y="6319012"/>
            <a:ext cx="620317" cy="2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00" y="6311145"/>
            <a:ext cx="426725" cy="2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0" y="6311145"/>
            <a:ext cx="220181" cy="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225750" y="687975"/>
            <a:ext cx="86925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00"/>
              <a:t>Avanços Rumo à Visualização de Informações Oriundas de Orquestradores do Testbed OpenRAN@Brasil</a:t>
            </a:r>
            <a:endParaRPr sz="2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11700" y="2746514"/>
            <a:ext cx="8520600" cy="24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/>
            </a:br>
            <a:r>
              <a:rPr lang="en" sz="1700"/>
              <a:t>Arthur Oliveira de Rosso, Eduardo Peretto, Leonardo Lauryel, </a:t>
            </a:r>
            <a:br>
              <a:rPr lang="en" sz="1700"/>
            </a:br>
            <a:r>
              <a:rPr lang="en" sz="1700"/>
              <a:t>Manoel Narciso Reis Soares Filho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Lisandro Zambenedetti Granville e Luciano Paschoal Gaspary¹</a:t>
            </a:r>
            <a:br>
              <a:rPr lang="en" sz="1700"/>
            </a:b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Fernando Nazareno Nascimento Farias, Gabriel Vassoler, </a:t>
            </a:r>
            <a:br>
              <a:rPr lang="en" sz="1700"/>
            </a:br>
            <a:r>
              <a:rPr lang="en" sz="1700"/>
              <a:t>Gustavo Hermínio de Araújo e Marcos </a:t>
            </a:r>
            <a:r>
              <a:rPr lang="en" sz="1700"/>
              <a:t>Schwarz²</a:t>
            </a:r>
            <a:endParaRPr b="1" sz="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400"/>
          </a:p>
        </p:txBody>
      </p:sp>
      <p:sp>
        <p:nvSpPr>
          <p:cNvPr id="88" name="Google Shape;88;p13"/>
          <p:cNvSpPr txBox="1"/>
          <p:nvPr>
            <p:ph idx="2" type="subTitle"/>
          </p:nvPr>
        </p:nvSpPr>
        <p:spPr>
          <a:xfrm>
            <a:off x="311700" y="484766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Universidade Federal do Rio Grande do Sul (INF-UFRGS)¹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Rede Nacional de Ensino e Pesquisa (RNP)²</a:t>
            </a:r>
            <a:endParaRPr sz="1600"/>
          </a:p>
        </p:txBody>
      </p:sp>
      <p:sp>
        <p:nvSpPr>
          <p:cNvPr id="89" name="Google Shape;89;p13"/>
          <p:cNvSpPr txBox="1"/>
          <p:nvPr>
            <p:ph idx="3" type="subTitle"/>
          </p:nvPr>
        </p:nvSpPr>
        <p:spPr>
          <a:xfrm>
            <a:off x="311700" y="5771375"/>
            <a:ext cx="49599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3º Workshop Técnico RNP OpenRan@Brasil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5 de setembro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90" name="Google Shape;90;p13"/>
          <p:cNvGrpSpPr/>
          <p:nvPr/>
        </p:nvGrpSpPr>
        <p:grpSpPr>
          <a:xfrm>
            <a:off x="7796425" y="6050425"/>
            <a:ext cx="1293300" cy="612300"/>
            <a:chOff x="7796425" y="6050425"/>
            <a:chExt cx="1293300" cy="612300"/>
          </a:xfrm>
        </p:grpSpPr>
        <p:sp>
          <p:nvSpPr>
            <p:cNvPr id="91" name="Google Shape;91;p13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92" name="Google Shape;92;p13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311700" y="2486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Testbed </a:t>
            </a:r>
            <a:r>
              <a:rPr lang="en"/>
              <a:t>OpenRan@Brasil</a:t>
            </a:r>
            <a:endParaRPr/>
          </a:p>
        </p:txBody>
      </p:sp>
      <p:sp>
        <p:nvSpPr>
          <p:cNvPr id="199" name="Google Shape;199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311700" y="3579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Avançando rumo à visualização interativa e integrada</a:t>
            </a:r>
            <a:endParaRPr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Demanda de visualização de dados OpenRAN@Brasil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/>
          </a:p>
        </p:txBody>
      </p:sp>
      <p:sp>
        <p:nvSpPr>
          <p:cNvPr id="206" name="Google Shape;206;p23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Extensa</a:t>
            </a:r>
            <a:r>
              <a:rPr lang="en"/>
              <a:t> e </a:t>
            </a:r>
            <a:r>
              <a:rPr b="1" lang="en"/>
              <a:t>diversificada</a:t>
            </a:r>
            <a:r>
              <a:rPr lang="en"/>
              <a:t> </a:t>
            </a:r>
            <a:r>
              <a:rPr b="1" lang="en"/>
              <a:t>estrutura</a:t>
            </a:r>
            <a:r>
              <a:rPr lang="en"/>
              <a:t> (hardware, software, serviços e usuários) para experimentação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Possibilidade de </a:t>
            </a:r>
            <a:r>
              <a:rPr b="1" lang="en"/>
              <a:t>f</a:t>
            </a:r>
            <a:r>
              <a:rPr b="1" lang="en"/>
              <a:t>atiamentos lógicos</a:t>
            </a:r>
            <a:r>
              <a:rPr lang="en"/>
              <a:t> da infraestrutura (</a:t>
            </a:r>
            <a:r>
              <a:rPr b="1" i="1" lang="en"/>
              <a:t>slices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Visualização da rede de forma </a:t>
            </a:r>
            <a:r>
              <a:rPr b="1" lang="en"/>
              <a:t>síncrona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Etapa anterior: modelagem de </a:t>
            </a:r>
            <a:r>
              <a:rPr b="1" lang="en"/>
              <a:t>novas funcionalidades</a:t>
            </a:r>
            <a:r>
              <a:rPr lang="en"/>
              <a:t> para possibilitar a </a:t>
            </a:r>
            <a:r>
              <a:rPr b="1" lang="en"/>
              <a:t>visualização da topologia OpenRAN@Brasil</a:t>
            </a:r>
            <a:r>
              <a:rPr lang="en"/>
              <a:t> de forma </a:t>
            </a:r>
            <a:r>
              <a:rPr b="1" lang="en"/>
              <a:t>ampla</a:t>
            </a:r>
            <a:r>
              <a:rPr lang="en"/>
              <a:t> e </a:t>
            </a:r>
            <a:r>
              <a:rPr b="1" lang="en"/>
              <a:t>detalhada</a:t>
            </a:r>
            <a:endParaRPr/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○"/>
            </a:pPr>
            <a:r>
              <a:rPr b="1" i="1" lang="en" sz="1600"/>
              <a:t>Links</a:t>
            </a:r>
            <a:r>
              <a:rPr lang="en" sz="1600"/>
              <a:t> entre localizações</a:t>
            </a:r>
            <a:endParaRPr sz="1600"/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Detalhamento de localizações em </a:t>
            </a:r>
            <a:r>
              <a:rPr b="1" i="1" lang="en" sz="1600"/>
              <a:t>pop-ups estendidos</a:t>
            </a:r>
            <a:endParaRPr sz="1600"/>
          </a:p>
          <a:p>
            <a:pPr indent="-330200" lvl="1" marL="914400" rtl="0" algn="l">
              <a:spcBef>
                <a:spcPts val="1600"/>
              </a:spcBef>
              <a:spcAft>
                <a:spcPts val="1600"/>
              </a:spcAft>
              <a:buSzPts val="1600"/>
              <a:buChar char="○"/>
            </a:pPr>
            <a:r>
              <a:rPr b="1" lang="en" sz="1600"/>
              <a:t>ATLAS</a:t>
            </a:r>
            <a:r>
              <a:rPr lang="en" sz="1600"/>
              <a:t>:  </a:t>
            </a:r>
            <a:r>
              <a:rPr b="1" lang="en" sz="1600"/>
              <a:t>A</a:t>
            </a:r>
            <a:r>
              <a:rPr lang="en" sz="1600"/>
              <a:t>utomated </a:t>
            </a:r>
            <a:r>
              <a:rPr b="1" lang="en" sz="1600"/>
              <a:t>T</a:t>
            </a:r>
            <a:r>
              <a:rPr lang="en" sz="1600"/>
              <a:t>opology </a:t>
            </a:r>
            <a:r>
              <a:rPr b="1" lang="en" sz="1600"/>
              <a:t>LA</a:t>
            </a:r>
            <a:r>
              <a:rPr lang="en" sz="1600"/>
              <a:t>nguage with </a:t>
            </a:r>
            <a:r>
              <a:rPr b="1" lang="en" sz="1600"/>
              <a:t>S</a:t>
            </a:r>
            <a:r>
              <a:rPr lang="en" sz="1600"/>
              <a:t>licing</a:t>
            </a:r>
            <a:endParaRPr sz="1600"/>
          </a:p>
        </p:txBody>
      </p:sp>
      <p:grpSp>
        <p:nvGrpSpPr>
          <p:cNvPr id="208" name="Google Shape;208;p23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209" name="Google Shape;209;p23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10" name="Google Shape;210;p23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Representação dinâmica de topologia: ATLAS</a:t>
            </a:r>
            <a:endParaRPr/>
          </a:p>
        </p:txBody>
      </p:sp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Propomos ATLAS (</a:t>
            </a:r>
            <a:r>
              <a:rPr i="1" lang="en"/>
              <a:t>Automated Topology LAnguage with Slicing</a:t>
            </a:r>
            <a:r>
              <a:rPr lang="en"/>
              <a:t>), linguagem para representação dinâmica de topologias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Características-chave: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Sintaxe simples e </a:t>
            </a:r>
            <a:r>
              <a:rPr i="1" lang="en"/>
              <a:t>user-friendly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Capaz de representar topologias complexas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Pode ser integrada (</a:t>
            </a:r>
            <a:r>
              <a:rPr i="1" lang="en"/>
              <a:t>i.e.</a:t>
            </a:r>
            <a:r>
              <a:rPr lang="en"/>
              <a:t>, consumir dados) a um banco de dados</a:t>
            </a:r>
            <a:endParaRPr/>
          </a:p>
        </p:txBody>
      </p:sp>
      <p:sp>
        <p:nvSpPr>
          <p:cNvPr id="217" name="Google Shape;217;p24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8" name="Google Shape;218;p24"/>
          <p:cNvGrpSpPr/>
          <p:nvPr/>
        </p:nvGrpSpPr>
        <p:grpSpPr>
          <a:xfrm>
            <a:off x="520863" y="3684350"/>
            <a:ext cx="8102274" cy="2031850"/>
            <a:chOff x="730025" y="3684350"/>
            <a:chExt cx="8102274" cy="2031850"/>
          </a:xfrm>
        </p:grpSpPr>
        <p:grpSp>
          <p:nvGrpSpPr>
            <p:cNvPr id="219" name="Google Shape;219;p24"/>
            <p:cNvGrpSpPr/>
            <p:nvPr/>
          </p:nvGrpSpPr>
          <p:grpSpPr>
            <a:xfrm>
              <a:off x="730025" y="3684350"/>
              <a:ext cx="2933700" cy="2031850"/>
              <a:chOff x="730025" y="3684350"/>
              <a:chExt cx="2933700" cy="2031850"/>
            </a:xfrm>
          </p:grpSpPr>
          <p:pic>
            <p:nvPicPr>
              <p:cNvPr id="220" name="Google Shape;220;p2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18052"/>
              <a:stretch/>
            </p:blipFill>
            <p:spPr>
              <a:xfrm>
                <a:off x="730025" y="3684350"/>
                <a:ext cx="2933700" cy="166255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21" name="Google Shape;221;p24"/>
              <p:cNvSpPr txBox="1"/>
              <p:nvPr/>
            </p:nvSpPr>
            <p:spPr>
              <a:xfrm>
                <a:off x="1120625" y="5346900"/>
                <a:ext cx="215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Exemplo de </a:t>
                </a:r>
                <a:r>
                  <a:rPr i="1" lang="en" sz="1200">
                    <a:latin typeface="Roboto"/>
                    <a:ea typeface="Roboto"/>
                    <a:cs typeface="Roboto"/>
                    <a:sym typeface="Roboto"/>
                  </a:rPr>
                  <a:t>script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 em ATLAS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22" name="Google Shape;222;p24"/>
            <p:cNvGrpSpPr/>
            <p:nvPr/>
          </p:nvGrpSpPr>
          <p:grpSpPr>
            <a:xfrm>
              <a:off x="4181450" y="3684350"/>
              <a:ext cx="4650849" cy="2031850"/>
              <a:chOff x="4181450" y="3684350"/>
              <a:chExt cx="4650849" cy="2031850"/>
            </a:xfrm>
          </p:grpSpPr>
          <p:sp>
            <p:nvSpPr>
              <p:cNvPr id="223" name="Google Shape;223;p24"/>
              <p:cNvSpPr txBox="1"/>
              <p:nvPr/>
            </p:nvSpPr>
            <p:spPr>
              <a:xfrm>
                <a:off x="4779025" y="5346900"/>
                <a:ext cx="3455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Recorte do banco de dados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24" name="Google Shape;224;p2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181450" y="3684350"/>
                <a:ext cx="4650849" cy="166255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grpSp>
        <p:nvGrpSpPr>
          <p:cNvPr id="225" name="Google Shape;225;p24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226" name="Google Shape;226;p24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27" name="Google Shape;227;p24"/>
            <p:cNvPicPr preferRelativeResize="0"/>
            <p:nvPr/>
          </p:nvPicPr>
          <p:blipFill rotWithShape="1">
            <a:blip r:embed="rId5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Demanda de visualização de dados OpenRAN@Brasil</a:t>
            </a:r>
            <a:endParaRPr sz="2700"/>
          </a:p>
        </p:txBody>
      </p: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Etapa atual: desenvolvimento de uma </a:t>
            </a:r>
            <a:r>
              <a:rPr b="1" lang="en"/>
              <a:t>integração automatizada</a:t>
            </a:r>
            <a:r>
              <a:rPr lang="en"/>
              <a:t> entre o Sistema de Mapas e a infraestrutura OpenRAN@Brasil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Objetivo: disponibilizar uma visualização </a:t>
            </a:r>
            <a:r>
              <a:rPr b="1" lang="en"/>
              <a:t>amigável</a:t>
            </a:r>
            <a:r>
              <a:rPr lang="en"/>
              <a:t>, </a:t>
            </a:r>
            <a:r>
              <a:rPr b="1" lang="en"/>
              <a:t>interativa</a:t>
            </a:r>
            <a:r>
              <a:rPr lang="en"/>
              <a:t> e em </a:t>
            </a:r>
            <a:r>
              <a:rPr b="1" lang="en"/>
              <a:t>tempo real</a:t>
            </a:r>
            <a:r>
              <a:rPr lang="en"/>
              <a:t> do </a:t>
            </a:r>
            <a:r>
              <a:rPr i="1" lang="en"/>
              <a:t>testbed</a:t>
            </a:r>
            <a:r>
              <a:rPr lang="en"/>
              <a:t> OpenRAN@Brasil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25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236" name="Google Shape;236;p25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37" name="Google Shape;237;p25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Solução de integração com APIs multidomínio</a:t>
            </a:r>
            <a:endParaRPr/>
          </a:p>
        </p:txBody>
      </p:sp>
      <p:sp>
        <p:nvSpPr>
          <p:cNvPr id="243" name="Google Shape;243;p26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26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245" name="Google Shape;245;p26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46" name="Google Shape;246;p26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26"/>
          <p:cNvSpPr txBox="1"/>
          <p:nvPr/>
        </p:nvSpPr>
        <p:spPr>
          <a:xfrm>
            <a:off x="4788950" y="6129450"/>
            <a:ext cx="43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5450" y="1382650"/>
            <a:ext cx="5653100" cy="48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Topologia importada para o sistema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441738" y="5124350"/>
            <a:ext cx="296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Topologia exportada por </a:t>
            </a:r>
            <a:b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Controlador SDN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7" name="Google Shape;257;p27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258" name="Google Shape;258;p27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59" name="Google Shape;259;p27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75" y="2192850"/>
            <a:ext cx="2912225" cy="266445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4622813" y="51243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Topologia importada para o sistema integrado do Sistema de Mapas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4925" y="2192850"/>
            <a:ext cx="5155776" cy="27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title"/>
          </p:nvPr>
        </p:nvSpPr>
        <p:spPr>
          <a:xfrm>
            <a:off x="311700" y="4634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Slicing</a:t>
            </a:r>
            <a:r>
              <a:rPr lang="en"/>
              <a:t> da topologia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9" name="Google Shape;269;p28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270" name="Google Shape;270;p28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71" name="Google Shape;271;p28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28"/>
          <p:cNvSpPr txBox="1"/>
          <p:nvPr/>
        </p:nvSpPr>
        <p:spPr>
          <a:xfrm>
            <a:off x="1130775" y="5486475"/>
            <a:ext cx="673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 possível a configuração de botões, com atuações diversas. Nesse exemplo, os botões foram configurados para, ao serem acionados, provocarem o realce de um </a:t>
            </a:r>
            <a:r>
              <a:rPr i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intent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específico.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00" y="1099900"/>
            <a:ext cx="7798373" cy="4386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8"/>
          <p:cNvCxnSpPr/>
          <p:nvPr/>
        </p:nvCxnSpPr>
        <p:spPr>
          <a:xfrm flipH="1">
            <a:off x="1749700" y="2278950"/>
            <a:ext cx="932700" cy="137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Informações </a:t>
            </a:r>
            <a:r>
              <a:rPr lang="en"/>
              <a:t>individualizadas</a:t>
            </a:r>
            <a:r>
              <a:rPr lang="en"/>
              <a:t> dos dispositivos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1" name="Google Shape;281;p29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282" name="Google Shape;282;p29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83" name="Google Shape;283;p29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Google Shape;284;p29"/>
          <p:cNvSpPr txBox="1"/>
          <p:nvPr/>
        </p:nvSpPr>
        <p:spPr>
          <a:xfrm>
            <a:off x="1286100" y="5322275"/>
            <a:ext cx="657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Informações detalhadas sobre cada dispositivo da topologia podem também ser importadas dos controladores. Clicando-se em um dispositivo, suas propriedades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são exibidas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5" name="Google Shape;2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475" y="1225792"/>
            <a:ext cx="3687022" cy="3907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9"/>
          <p:cNvCxnSpPr/>
          <p:nvPr/>
        </p:nvCxnSpPr>
        <p:spPr>
          <a:xfrm>
            <a:off x="2750825" y="3784275"/>
            <a:ext cx="721200" cy="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311700" y="286785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Demonstração</a:t>
            </a:r>
            <a:endParaRPr/>
          </a:p>
        </p:txBody>
      </p:sp>
      <p:sp>
        <p:nvSpPr>
          <p:cNvPr id="292" name="Google Shape;292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Conclusão e próximos passos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Preocupação com a flexibilidade do sistema para diferentes casos de uso: um</a:t>
            </a:r>
            <a:r>
              <a:rPr lang="en"/>
              <a:t>a</a:t>
            </a:r>
            <a:r>
              <a:rPr lang="en"/>
              <a:t> ferramenta </a:t>
            </a:r>
            <a:r>
              <a:rPr b="1" i="1" lang="en"/>
              <a:t>white-label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 desenvolvimento do </a:t>
            </a:r>
            <a:r>
              <a:rPr b="1" i="1" lang="en"/>
              <a:t>ATLAS</a:t>
            </a:r>
            <a:r>
              <a:rPr lang="en"/>
              <a:t> proporcionou um novo horizonte de representação visual de elementos de topologia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Escalabilidade da complexidade de integração com diversas </a:t>
            </a:r>
            <a:r>
              <a:rPr i="1" lang="en"/>
              <a:t>APIs</a:t>
            </a:r>
            <a:r>
              <a:rPr lang="en"/>
              <a:t> OpenRAN: perspectiva de </a:t>
            </a:r>
            <a:r>
              <a:rPr b="1" lang="en"/>
              <a:t>modularizar</a:t>
            </a:r>
            <a:r>
              <a:rPr lang="en"/>
              <a:t> essa solução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Explorar o mapa como um </a:t>
            </a:r>
            <a:r>
              <a:rPr b="1" i="1" lang="en"/>
              <a:t>hub</a:t>
            </a:r>
            <a:r>
              <a:rPr lang="en"/>
              <a:t> de acesso integrado a </a:t>
            </a:r>
            <a:r>
              <a:rPr b="1" lang="en"/>
              <a:t>outros sistemas</a:t>
            </a:r>
            <a:r>
              <a:rPr lang="en"/>
              <a:t> (</a:t>
            </a:r>
            <a:r>
              <a:rPr i="1" lang="en"/>
              <a:t>e.g.</a:t>
            </a:r>
            <a:r>
              <a:rPr lang="en"/>
              <a:t>, monitoramentos e </a:t>
            </a:r>
            <a:r>
              <a:rPr i="1" lang="en"/>
              <a:t>dashboards</a:t>
            </a:r>
            <a:r>
              <a:rPr lang="en"/>
              <a:t>)</a:t>
            </a:r>
            <a:endParaRPr/>
          </a:p>
        </p:txBody>
      </p:sp>
      <p:grpSp>
        <p:nvGrpSpPr>
          <p:cNvPr id="300" name="Google Shape;300;p31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301" name="Google Shape;301;p31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302" name="Google Shape;302;p31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Time Atual @ INF-UFRGS</a:t>
            </a:r>
            <a:endParaRPr sz="2400"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Alunos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Arthur Oliveira de Rosso – Aluno de graduação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Eduardo Raupp Peretto – Aluno de graduação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Leonardo Lauryel dos Santos</a:t>
            </a:r>
            <a:r>
              <a:rPr lang="en"/>
              <a:t> – Aluno de graduação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Manoel Narciso Reis Soares Filho – Aluno de graduação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Professores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Prof. Lisandro Zambenedetti Granville</a:t>
            </a:r>
            <a:endParaRPr baseline="30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Prof. Luciano Paschoal Gaspary</a:t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01" name="Google Shape;101;p14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02" name="Google Shape;102;p14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/>
          <p:nvPr>
            <p:ph type="ctrTitle"/>
          </p:nvPr>
        </p:nvSpPr>
        <p:spPr>
          <a:xfrm>
            <a:off x="257400" y="687975"/>
            <a:ext cx="86292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600"/>
              <a:t>Avanços Rumo à Visualização de Informações Oriundas de Orquestradores do Testbed OpenRAN@Brasil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308" name="Google Shape;308;p32"/>
          <p:cNvSpPr txBox="1"/>
          <p:nvPr>
            <p:ph idx="1" type="subTitle"/>
          </p:nvPr>
        </p:nvSpPr>
        <p:spPr>
          <a:xfrm>
            <a:off x="311700" y="2746514"/>
            <a:ext cx="8520600" cy="24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700"/>
            </a:br>
            <a:r>
              <a:rPr lang="en" sz="1700"/>
              <a:t>Arthur Oliveira de Rosso, Eduardo Peretto, Leonardo Lauryel, </a:t>
            </a:r>
            <a:br>
              <a:rPr lang="en" sz="1700"/>
            </a:br>
            <a:r>
              <a:rPr lang="en" sz="1700"/>
              <a:t>Manoel Narciso Reis Soares Filho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Lisandro Zambenedetti Granville e Luciano Paschoal Gaspary¹</a:t>
            </a:r>
            <a:br>
              <a:rPr lang="en" sz="1700"/>
            </a:b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Fernando Nazareno Nascimento Farias,</a:t>
            </a:r>
            <a:r>
              <a:rPr lang="en" sz="1700"/>
              <a:t> Gabriel Vassoler,</a:t>
            </a:r>
            <a:r>
              <a:rPr lang="en" sz="1700"/>
              <a:t> </a:t>
            </a:r>
            <a:br>
              <a:rPr lang="en" sz="1700"/>
            </a:br>
            <a:r>
              <a:rPr lang="en" sz="1700"/>
              <a:t>Gustavo Hermínio de Araújo e Marcos </a:t>
            </a:r>
            <a:r>
              <a:rPr lang="en" sz="1700"/>
              <a:t>Schwarz²</a:t>
            </a:r>
            <a:endParaRPr b="1" sz="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400"/>
          </a:p>
        </p:txBody>
      </p:sp>
      <p:sp>
        <p:nvSpPr>
          <p:cNvPr id="309" name="Google Shape;309;p32"/>
          <p:cNvSpPr txBox="1"/>
          <p:nvPr>
            <p:ph idx="2" type="subTitle"/>
          </p:nvPr>
        </p:nvSpPr>
        <p:spPr>
          <a:xfrm>
            <a:off x="311700" y="484766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Universidade Federal do Rio Grande do Sul (INF-UFRGS)¹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Rede Nacional de Ensino e Pesquisa (RNP)²</a:t>
            </a:r>
            <a:endParaRPr sz="1600"/>
          </a:p>
        </p:txBody>
      </p:sp>
      <p:sp>
        <p:nvSpPr>
          <p:cNvPr id="310" name="Google Shape;310;p32"/>
          <p:cNvSpPr txBox="1"/>
          <p:nvPr>
            <p:ph idx="3" type="subTitle"/>
          </p:nvPr>
        </p:nvSpPr>
        <p:spPr>
          <a:xfrm>
            <a:off x="311700" y="5771375"/>
            <a:ext cx="49599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3º Workshop Técnico RNP OpenRan@Brasil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5 de setembro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311" name="Google Shape;311;p32"/>
          <p:cNvGrpSpPr/>
          <p:nvPr/>
        </p:nvGrpSpPr>
        <p:grpSpPr>
          <a:xfrm>
            <a:off x="7796425" y="6050425"/>
            <a:ext cx="1293300" cy="612300"/>
            <a:chOff x="7796425" y="6050425"/>
            <a:chExt cx="1293300" cy="612300"/>
          </a:xfrm>
        </p:grpSpPr>
        <p:sp>
          <p:nvSpPr>
            <p:cNvPr id="312" name="Google Shape;312;p32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313" name="Google Shape;313;p32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Outras possibilidades de utilização dos mapas</a:t>
            </a:r>
            <a:endParaRPr/>
          </a:p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3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1497750" y="5556325"/>
            <a:ext cx="61488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Sistema de mapas sendo usado como front-end para plataforma de programação remota placas de protopipação com FPGAS, na UFRGS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200" y="1186769"/>
            <a:ext cx="6865601" cy="44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Outras possibilidades de utilização </a:t>
            </a:r>
            <a:r>
              <a:rPr lang="en"/>
              <a:t>dos mapas</a:t>
            </a:r>
            <a:endParaRPr/>
          </a:p>
        </p:txBody>
      </p:sp>
      <p:sp>
        <p:nvSpPr>
          <p:cNvPr id="328" name="Google Shape;328;p34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34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4"/>
          <p:cNvSpPr txBox="1"/>
          <p:nvPr/>
        </p:nvSpPr>
        <p:spPr>
          <a:xfrm>
            <a:off x="588750" y="5556350"/>
            <a:ext cx="7966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 usuário tem a opção carregar um programa remotamente em uma placa de sua escolha. A execução do programa pode ser vista pela câmera, e os resultados obtidos no terminal embutido no mapa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1" name="Google Shape;3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313" y="1369763"/>
            <a:ext cx="7869385" cy="417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Outras possibilidades de utilização dos mapas</a:t>
            </a:r>
            <a:endParaRPr/>
          </a:p>
        </p:txBody>
      </p:sp>
      <p:sp>
        <p:nvSpPr>
          <p:cNvPr id="337" name="Google Shape;337;p35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5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5"/>
          <p:cNvSpPr txBox="1"/>
          <p:nvPr/>
        </p:nvSpPr>
        <p:spPr>
          <a:xfrm>
            <a:off x="2755950" y="5498175"/>
            <a:ext cx="3632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Mapa do evento SBRC/WRNP Brasília 2023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713" y="1603492"/>
            <a:ext cx="7318581" cy="3894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Solução de integração com APIs Multidomínio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Desenvolvimento de um sistema capaz de realizar a coleta de dados brutos provenientes de controladores de redes SDN,  seguido por um posterior processamento. A partir dos dados tratados dos controladores , o sistema gera e exporta um script ATLAS equivalente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Adaptação do sistema ATLAS do Mapa de Inventário para suporte à recepção e manuseio de scripts provenientes de API’s externas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6" name="Google Shape;346;p36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7" name="Google Shape;347;p36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348" name="Google Shape;348;p36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349" name="Google Shape;349;p36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36"/>
          <p:cNvSpPr txBox="1"/>
          <p:nvPr/>
        </p:nvSpPr>
        <p:spPr>
          <a:xfrm>
            <a:off x="1971900" y="5585475"/>
            <a:ext cx="5303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Fragmento de código ATLAS: O comando ‘IMPORT’ obtém um script ATLAS de uma fonte externa. Dentre um conjunto de parâmetros disponíveis, o parâmetro ‘--topology’ filtra a entrada e executa apenas os comandos de geração de topologia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4788950" y="6129450"/>
            <a:ext cx="43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2" name="Google Shape;3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7950" y="4129350"/>
            <a:ext cx="5588125" cy="15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Solução de integração com APIs Multidomínio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p37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9" name="Google Shape;359;p37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360" name="Google Shape;360;p37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361" name="Google Shape;361;p37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37"/>
          <p:cNvSpPr txBox="1"/>
          <p:nvPr/>
        </p:nvSpPr>
        <p:spPr>
          <a:xfrm>
            <a:off x="1787350" y="4711250"/>
            <a:ext cx="569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Esquemático do fluxo de dados entre os controladores SDN e o visualizador de topologia do Mapa de Inventário. Os controladores exportam dados brutos, que são tratados e processados em um sistema ATLAS generator. O Mapa de Inventário pode então importar um script cognoscível.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00" y="1625792"/>
            <a:ext cx="80105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7"/>
          <p:cNvSpPr/>
          <p:nvPr/>
        </p:nvSpPr>
        <p:spPr>
          <a:xfrm>
            <a:off x="1333075" y="1921825"/>
            <a:ext cx="353400" cy="13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7"/>
          <p:cNvSpPr txBox="1"/>
          <p:nvPr/>
        </p:nvSpPr>
        <p:spPr>
          <a:xfrm>
            <a:off x="1235425" y="1842600"/>
            <a:ext cx="5487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Voltha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1336725" y="2975900"/>
            <a:ext cx="349800" cy="13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7"/>
          <p:cNvSpPr txBox="1"/>
          <p:nvPr/>
        </p:nvSpPr>
        <p:spPr>
          <a:xfrm>
            <a:off x="1256850" y="2885275"/>
            <a:ext cx="548700" cy="1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DWDM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38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0" y="166725"/>
            <a:ext cx="12264301" cy="65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 txBox="1"/>
          <p:nvPr/>
        </p:nvSpPr>
        <p:spPr>
          <a:xfrm>
            <a:off x="6144000" y="5732175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Caso vocês queiram citar mais um tipo de caso de uso. A ideia é mostrar um inventário de placas (Esses dados são fictícios)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9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9"/>
          <p:cNvSpPr txBox="1"/>
          <p:nvPr>
            <p:ph idx="2" type="subTitle"/>
          </p:nvPr>
        </p:nvSpPr>
        <p:spPr>
          <a:xfrm>
            <a:off x="311850" y="6311267"/>
            <a:ext cx="8520600" cy="3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00" y="196450"/>
            <a:ext cx="12392676" cy="65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 txBox="1"/>
          <p:nvPr/>
        </p:nvSpPr>
        <p:spPr>
          <a:xfrm>
            <a:off x="4553950" y="5956075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Os popups, por exemplo, podem mostrar imagens dos dispositivos que existem naquele local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Time Atual @ RNP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Fernando Nazareno Nascimento Farias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Gustavo Hermínio de Araújo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Gabriel Vassoler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Marcos Schwarz</a:t>
            </a:r>
            <a:endParaRPr/>
          </a:p>
        </p:txBody>
      </p:sp>
      <p:grpSp>
        <p:nvGrpSpPr>
          <p:cNvPr id="110" name="Google Shape;110;p15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11" name="Google Shape;111;p15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12" name="Google Shape;112;p15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Agenda</a:t>
            </a:r>
            <a:endParaRPr sz="2400"/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Introdução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Visão geral do Sistema de Mapas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Demanda de visualização de dados do </a:t>
            </a:r>
            <a:r>
              <a:rPr i="1" lang="en"/>
              <a:t>Testbed</a:t>
            </a:r>
            <a:r>
              <a:rPr lang="en"/>
              <a:t> OpenRAN@Brasil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Solução de integração com APIs multidomínio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Demonstração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Conclusão e próximos passos</a:t>
            </a: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21" name="Google Shape;121;p16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22" name="Google Shape;122;p16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Introdução</a:t>
            </a:r>
            <a:endParaRPr sz="2400"/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 Sistema de Mapas foi criado com o propósito de </a:t>
            </a:r>
            <a:r>
              <a:rPr b="1" lang="en"/>
              <a:t>facilitar</a:t>
            </a:r>
            <a:r>
              <a:rPr lang="en"/>
              <a:t> uma </a:t>
            </a:r>
            <a:r>
              <a:rPr lang="en"/>
              <a:t>visualização</a:t>
            </a:r>
            <a:r>
              <a:rPr b="1" lang="en"/>
              <a:t> completa</a:t>
            </a:r>
            <a:r>
              <a:rPr lang="en"/>
              <a:t> e </a:t>
            </a:r>
            <a:r>
              <a:rPr b="1" lang="en"/>
              <a:t>interativa</a:t>
            </a:r>
            <a:r>
              <a:rPr lang="en"/>
              <a:t> </a:t>
            </a:r>
            <a:r>
              <a:rPr lang="en"/>
              <a:t>de projetos, topologias e inventários, dispondo de diversos </a:t>
            </a:r>
            <a:r>
              <a:rPr lang="en"/>
              <a:t>elementos e funcionalidades</a:t>
            </a:r>
            <a:r>
              <a:rPr b="1" lang="en"/>
              <a:t> customizáveis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Mapa de Testbeds RNP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Mapa de Chamadas CTIC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Mapa do evento WRNP Brasília 2023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" sz="1600"/>
              <a:t>OpenRAN@Brasil</a:t>
            </a:r>
            <a:endParaRPr b="1" sz="1600"/>
          </a:p>
        </p:txBody>
      </p:sp>
      <p:grpSp>
        <p:nvGrpSpPr>
          <p:cNvPr id="130" name="Google Shape;130;p17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31" name="Google Shape;131;p17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32" name="Google Shape;132;p17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Introdução</a:t>
            </a:r>
            <a:endParaRPr sz="2400"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Nesta fase, há um esforço na </a:t>
            </a:r>
            <a:r>
              <a:rPr b="1" lang="en"/>
              <a:t>integração</a:t>
            </a:r>
            <a:r>
              <a:rPr lang="en"/>
              <a:t> e automação do Sistema de Mapas com </a:t>
            </a:r>
            <a:r>
              <a:rPr b="1" lang="en"/>
              <a:t>sistemas externos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Integração com </a:t>
            </a:r>
            <a:r>
              <a:rPr i="1" lang="en" sz="1600"/>
              <a:t>API</a:t>
            </a:r>
            <a:r>
              <a:rPr lang="en" sz="1600"/>
              <a:t> Netbox (</a:t>
            </a:r>
            <a:r>
              <a:rPr i="1" lang="en" sz="1600"/>
              <a:t>testbeds</a:t>
            </a:r>
            <a:r>
              <a:rPr lang="en" sz="1600"/>
              <a:t>)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Novas funcionalidades para representação de topologias mais complexas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b="1" lang="en" sz="1600"/>
              <a:t>Integração com </a:t>
            </a:r>
            <a:r>
              <a:rPr b="1" i="1" lang="en" sz="1600"/>
              <a:t>APIs</a:t>
            </a:r>
            <a:r>
              <a:rPr b="1" lang="en" sz="1600"/>
              <a:t> multidomínio OpenRAN</a:t>
            </a:r>
            <a:endParaRPr b="1" sz="1600"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41" name="Google Shape;141;p18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42" name="Google Shape;142;p18"/>
            <p:cNvPicPr preferRelativeResize="0"/>
            <p:nvPr/>
          </p:nvPicPr>
          <p:blipFill rotWithShape="1">
            <a:blip r:embed="rId3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Visão Geral do Sistema de Mapas</a:t>
            </a:r>
            <a:endParaRPr i="1"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88" y="1509676"/>
            <a:ext cx="8098114" cy="45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562" y="1356875"/>
            <a:ext cx="8432876" cy="474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2" name="Google Shape;152;p19"/>
          <p:cNvSpPr/>
          <p:nvPr/>
        </p:nvSpPr>
        <p:spPr>
          <a:xfrm>
            <a:off x="4544575" y="4489150"/>
            <a:ext cx="657900" cy="4971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3991975" y="2105650"/>
            <a:ext cx="1813200" cy="2617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334375" y="1356875"/>
            <a:ext cx="1625100" cy="474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19"/>
          <p:cNvCxnSpPr/>
          <p:nvPr/>
        </p:nvCxnSpPr>
        <p:spPr>
          <a:xfrm>
            <a:off x="1959475" y="5351875"/>
            <a:ext cx="731100" cy="453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56" name="Google Shape;156;p19"/>
          <p:cNvCxnSpPr/>
          <p:nvPr/>
        </p:nvCxnSpPr>
        <p:spPr>
          <a:xfrm>
            <a:off x="4904800" y="4986250"/>
            <a:ext cx="564000" cy="336300"/>
          </a:xfrm>
          <a:prstGeom prst="curvedConnector3">
            <a:avLst>
              <a:gd fmla="val 6676" name="adj1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57" name="Google Shape;157;p19"/>
          <p:cNvCxnSpPr/>
          <p:nvPr/>
        </p:nvCxnSpPr>
        <p:spPr>
          <a:xfrm flipH="1" rot="10800000">
            <a:off x="4904800" y="1769350"/>
            <a:ext cx="564000" cy="336300"/>
          </a:xfrm>
          <a:prstGeom prst="curvedConnector3">
            <a:avLst>
              <a:gd fmla="val 6676" name="adj1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8" name="Google Shape;158;p19"/>
          <p:cNvSpPr txBox="1"/>
          <p:nvPr/>
        </p:nvSpPr>
        <p:spPr>
          <a:xfrm>
            <a:off x="5468800" y="5086475"/>
            <a:ext cx="249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(1)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Sites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geolocalizados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2690575" y="5585650"/>
            <a:ext cx="527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(2)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Menu com filtragem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por funcionalidade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468800" y="1603425"/>
            <a:ext cx="367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(3)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Popups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 conteúdo configurável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" name="Google Shape;161;p19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62" name="Google Shape;162;p19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63" name="Google Shape;163;p19"/>
            <p:cNvPicPr preferRelativeResize="0"/>
            <p:nvPr/>
          </p:nvPicPr>
          <p:blipFill rotWithShape="1">
            <a:blip r:embed="rId5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Visão Geral do Sistema de Mapas</a:t>
            </a:r>
            <a:endParaRPr i="1"/>
          </a:p>
        </p:txBody>
      </p:sp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 b="0" l="0" r="21278" t="0"/>
          <a:stretch/>
        </p:blipFill>
        <p:spPr>
          <a:xfrm>
            <a:off x="1092838" y="1509275"/>
            <a:ext cx="6958325" cy="4401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20"/>
          <p:cNvSpPr/>
          <p:nvPr/>
        </p:nvSpPr>
        <p:spPr>
          <a:xfrm>
            <a:off x="3319325" y="1899600"/>
            <a:ext cx="3772500" cy="389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0"/>
          <p:cNvCxnSpPr/>
          <p:nvPr/>
        </p:nvCxnSpPr>
        <p:spPr>
          <a:xfrm>
            <a:off x="3933475" y="5805175"/>
            <a:ext cx="760200" cy="409500"/>
          </a:xfrm>
          <a:prstGeom prst="curvedConnector3">
            <a:avLst>
              <a:gd fmla="val 15387" name="adj1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73" name="Google Shape;173;p20"/>
          <p:cNvSpPr txBox="1"/>
          <p:nvPr/>
        </p:nvSpPr>
        <p:spPr>
          <a:xfrm>
            <a:off x="4693800" y="5972500"/>
            <a:ext cx="367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(4)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Representação de conectividade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Implementação para OpenRAN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75" name="Google Shape;175;p20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76" name="Google Shape;176;p20"/>
            <p:cNvPicPr preferRelativeResize="0"/>
            <p:nvPr/>
          </p:nvPicPr>
          <p:blipFill rotWithShape="1">
            <a:blip r:embed="rId4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0"/>
          <p:cNvSpPr/>
          <p:nvPr/>
        </p:nvSpPr>
        <p:spPr>
          <a:xfrm>
            <a:off x="1092850" y="1509275"/>
            <a:ext cx="1479000" cy="33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20"/>
          <p:cNvCxnSpPr>
            <a:stCxn id="177" idx="3"/>
            <a:endCxn id="179" idx="1"/>
          </p:cNvCxnSpPr>
          <p:nvPr/>
        </p:nvCxnSpPr>
        <p:spPr>
          <a:xfrm>
            <a:off x="2571850" y="1675475"/>
            <a:ext cx="1163700" cy="495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79" name="Google Shape;179;p20"/>
          <p:cNvSpPr txBox="1"/>
          <p:nvPr/>
        </p:nvSpPr>
        <p:spPr>
          <a:xfrm>
            <a:off x="3735475" y="1509275"/>
            <a:ext cx="367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(5)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Visualização de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tags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ou de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links</a:t>
            </a:r>
            <a:endParaRPr b="1" i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Testbed</a:t>
            </a:r>
            <a:r>
              <a:rPr lang="en"/>
              <a:t> OpenRAN@Brasil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472458" y="621766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43" y="1509676"/>
            <a:ext cx="8098114" cy="455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21"/>
          <p:cNvSpPr/>
          <p:nvPr/>
        </p:nvSpPr>
        <p:spPr>
          <a:xfrm>
            <a:off x="3129225" y="2646700"/>
            <a:ext cx="2910000" cy="209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" name="Google Shape;189;p21"/>
          <p:cNvCxnSpPr/>
          <p:nvPr/>
        </p:nvCxnSpPr>
        <p:spPr>
          <a:xfrm>
            <a:off x="3617150" y="4734650"/>
            <a:ext cx="760200" cy="409500"/>
          </a:xfrm>
          <a:prstGeom prst="curvedConnector3">
            <a:avLst>
              <a:gd fmla="val 15387" name="adj1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0" name="Google Shape;190;p21"/>
          <p:cNvSpPr txBox="1"/>
          <p:nvPr/>
        </p:nvSpPr>
        <p:spPr>
          <a:xfrm>
            <a:off x="4377475" y="4825775"/>
            <a:ext cx="367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(6)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Popup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explorado para representar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topologia interna de um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site</a:t>
            </a:r>
            <a:endParaRPr b="1" i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1" name="Google Shape;191;p21"/>
          <p:cNvGrpSpPr/>
          <p:nvPr/>
        </p:nvGrpSpPr>
        <p:grpSpPr>
          <a:xfrm>
            <a:off x="914632" y="6271577"/>
            <a:ext cx="702262" cy="332418"/>
            <a:chOff x="7796425" y="6050425"/>
            <a:chExt cx="1293300" cy="612300"/>
          </a:xfrm>
        </p:grpSpPr>
        <p:sp>
          <p:nvSpPr>
            <p:cNvPr id="192" name="Google Shape;192;p21"/>
            <p:cNvSpPr/>
            <p:nvPr/>
          </p:nvSpPr>
          <p:spPr>
            <a:xfrm>
              <a:off x="7796425" y="6050425"/>
              <a:ext cx="1293300" cy="61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193" name="Google Shape;193;p21"/>
            <p:cNvPicPr preferRelativeResize="0"/>
            <p:nvPr/>
          </p:nvPicPr>
          <p:blipFill rotWithShape="1">
            <a:blip r:embed="rId4">
              <a:alphaModFix/>
            </a:blip>
            <a:srcRect b="17034" l="11400" r="12345" t="17622"/>
            <a:stretch/>
          </p:blipFill>
          <p:spPr>
            <a:xfrm>
              <a:off x="7853225" y="6122850"/>
              <a:ext cx="888451" cy="428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