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0" r:id="rId3"/>
    <p:sldMasterId id="214748365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73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embeddedFontLst>
    <p:embeddedFont>
      <p:font typeface="Barlow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Play" panose="020B0604020202020204" charset="0"/>
      <p:regular r:id="rId43"/>
      <p:bold r:id="rId44"/>
    </p:embeddedFont>
    <p:embeddedFont>
      <p:font typeface="Raleway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Roboto Light" panose="020B0604020202020204" charset="0"/>
      <p:regular r:id="rId53"/>
      <p:bold r:id="rId54"/>
      <p:italic r:id="rId55"/>
      <p:boldItalic r:id="rId56"/>
    </p:embeddedFont>
    <p:embeddedFont>
      <p:font typeface="Roboto Medium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jVJ97QIH2prqwtOxf1ABGJpAfA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6AA87D-E6A3-4073-A087-B34C4B1133D4}">
  <a:tblStyle styleId="{0E6AA87D-E6A3-4073-A087-B34C4B1133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5" Type="http://schemas.openxmlformats.org/officeDocument/2006/relationships/slide" Target="slides/slide1.xml"/><Relationship Id="rId61" Type="http://customschemas.google.com/relationships/presentationmetadata" Target="meta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font" Target="fonts/font35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10" Type="http://schemas.openxmlformats.org/officeDocument/2006/relationships/slide" Target="slides/slide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font" Target="fonts/font36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B2157FB-CAC0-4ED6-91CE-4130238E7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E154E3-A043-4E90-9487-F7316888A1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7316A-33FE-47FC-8109-3F5542FD920C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1C0269-06D3-4CB2-AD3B-00574C0210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21E609-BD7B-4DC4-A4BC-6D3D40A32B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4C08A-6C48-429A-860D-87C884358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4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26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2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18" descr="A person using a tabl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3820" r="10180"/>
          <a:stretch/>
        </p:blipFill>
        <p:spPr>
          <a:xfrm>
            <a:off x="3651517" y="1502228"/>
            <a:ext cx="3903169" cy="3902518"/>
          </a:xfrm>
          <a:prstGeom prst="roundRect">
            <a:avLst>
              <a:gd name="adj" fmla="val 1212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EF1A9-4646-4B06-906A-5F784BD7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7DD75-F387-4FDE-A969-6CD32087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214179-B612-4CCE-84B0-3DA6F3D5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64276-60EE-4222-86BB-3EBA7846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F4C7AA-4612-484D-A075-789F0333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59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DD31F-AE22-4EED-AD27-1DCFCA63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E5DFC2-61F5-40C2-948C-40CDD7DC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93BBF3-E57F-4E2F-B726-46B4D680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3C346-4A3A-41CD-BC15-8241ABBE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26BD74-CCB2-4AB1-8F39-97D24827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4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51575-7449-4FD0-A165-C867F44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1C1A2-22D1-46A3-99DF-6913CFBAC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1F7888-FA74-4565-878B-DF8584BEE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CECE49-91B0-4CBC-852C-649480A4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7325FA-1C80-4ABF-9D36-9B56E256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9FF6ED-857E-483A-A659-8E1150B3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16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0883D-0BEC-454A-AFEB-7EFE317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08BDEF-6618-4F3A-9FB0-E4F902389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79823E-4383-4D4B-90C9-10152322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10FEB0-423D-41FD-9126-8A27FA423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CCC35A-71F2-4E95-B73F-8B32DC067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CBB711-EE63-4B9E-9853-78923C1F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7F89FA-BCBE-41D6-B464-159E71F3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EE010F-BA70-4F5D-A57F-01112830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6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6DF58-5C07-4A4D-A8AD-B7D3E1FF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06554C-2D75-462E-8E69-9453FD05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96250A-0DF1-47BA-B4BB-341E4938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8BCF7A-9B2F-458D-9312-7878886F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93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9E68FF-59D4-49DD-BC56-A132582E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D37912-3CE4-47A9-9654-3181804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D29145-DF4B-4818-8886-99B5A506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8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02C0B-959D-45CC-B156-F8A7D8DB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32DCB9-EF13-4EBD-BDBF-FEEF45B0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337B7F-0C13-4301-82CF-2EA74313D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5A4A4B-872F-49BE-9E4F-64F1C489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29A28F-5C25-4D35-A1B1-A7E092CF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0D6CC6-0C41-48AE-8175-BC7DCCFB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98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0FEAE-3454-4EE4-8EC9-DC6A2A26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972AB1-43FF-4FAF-814D-FBC37BC11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F96911-220E-4F8E-AE78-7E5741D19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A7D257-5D09-4D11-9171-D7994D5B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DF8575-0B9D-45BE-9AC8-B0481EE2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D750B4-9B0A-4C8F-9483-B210C80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E5281-8414-4E52-91C9-E0F1060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F2F2CF-2674-4043-A788-6A948DCCF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5058F-A38D-428E-A4BC-D6E025E2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2E657-37C5-4C53-B08C-D52D2029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9C844E-89B7-419D-AE59-FF66A49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0FEAB8-50DF-4ACF-811F-746BCE32C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C08F8B-BD71-4B82-BC0E-CC3ED6BE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341400-3C9D-4B06-B933-5832B56F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37328C-ADF2-4B57-884E-3650998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007A3-3512-4635-AD5F-CF915850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7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3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0" name="Google Shape;90;p23" descr="A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599" y="3096986"/>
            <a:ext cx="576715" cy="57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3F3F3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4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34" name="Google Shape;34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  <a:defRPr sz="4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21"/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21"/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21"/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21"/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4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0" name="Google Shape;50;p20" descr="A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5" descr="A green outline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5"/>
          <p:cNvSpPr>
            <a:spLocks noGrp="1"/>
          </p:cNvSpPr>
          <p:nvPr>
            <p:ph type="pic" idx="2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Google Shape;57;p25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9" name="Google Shape;59;p25" descr="A blue and purpl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>
            <a:spLocks noGrp="1"/>
          </p:cNvSpPr>
          <p:nvPr>
            <p:ph type="body" idx="4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5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rgbClr val="3F3F3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7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7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7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9" name="Google Shape;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7"/>
          <p:cNvSpPr>
            <a:spLocks noGrp="1"/>
          </p:cNvSpPr>
          <p:nvPr>
            <p:ph type="pic" idx="3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4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5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76" name="Google Shape;76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lay"/>
              <a:buNone/>
              <a:defRPr sz="3466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6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8">
            <a:hlinkClick r:id="rId2" action="ppaction://hlinksldjump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28">
            <a:hlinkClick r:id="rId2" action="ppaction://hlinksldjump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28">
            <a:hlinkClick r:id="rId2" action="ppaction://hlinksldjump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28">
            <a:hlinkClick r:id="rId2" action="ppaction://hlinksldjump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D9D0-C15E-4D2E-909A-D5B717131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1E05A8-6B62-4BA9-BB8B-A6178AEF3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4E1D8-C9B5-4833-A4D5-248D115B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E0ED67-57CF-40C0-9633-E3C636E4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641A7-7F11-4D61-BF96-C5FF7F53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5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descr="A colorful background with squar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7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83" y="492516"/>
            <a:ext cx="2270075" cy="1260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/>
          <p:nvPr/>
        </p:nvSpPr>
        <p:spPr>
          <a:xfrm>
            <a:off x="1012371" y="1952728"/>
            <a:ext cx="1349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</a:t>
            </a:r>
            <a:b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evolução.</a:t>
            </a:r>
            <a:endParaRPr sz="16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79B3AF-4AA4-4691-9B12-B043FFBB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502D7-CA93-43C9-ADE2-D25DC27D4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A0DF7E-01FE-4CE4-BBBF-C57F53D56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79DAD-870F-4259-B5A8-2A82583BE371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84D50-96C4-4B15-815E-E98301AAC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8C6952-6867-44A7-9344-9D2B91525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F4DCA-3250-4181-AA90-C32F8BFEC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09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93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171" y="2572962"/>
            <a:ext cx="8022771" cy="1618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ILÍADA</a:t>
            </a:r>
            <a:endParaRPr sz="4000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2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t-BR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KICK OFF DE PROJETO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 de julho de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8" descr="https://intranet.cpqd.com.br/wemove/wp-content/uploads/2020/09/CPQD_Logo_Positiv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7421" y="6462294"/>
            <a:ext cx="897840" cy="32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/>
          <p:nvPr/>
        </p:nvSpPr>
        <p:spPr>
          <a:xfrm>
            <a:off x="4888817" y="1241155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 sz="26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8"/>
          <p:cNvGrpSpPr/>
          <p:nvPr/>
        </p:nvGrpSpPr>
        <p:grpSpPr>
          <a:xfrm>
            <a:off x="4888818" y="518677"/>
            <a:ext cx="1287885" cy="795151"/>
            <a:chOff x="66767" y="1654783"/>
            <a:chExt cx="965914" cy="596363"/>
          </a:xfrm>
        </p:grpSpPr>
        <p:sp>
          <p:nvSpPr>
            <p:cNvPr id="246" name="Google Shape;246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lang="pt-BR" sz="1067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Coordenação técnica e governança da rede</a:t>
              </a:r>
              <a:endParaRPr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8"/>
          <p:cNvSpPr/>
          <p:nvPr/>
        </p:nvSpPr>
        <p:spPr>
          <a:xfrm>
            <a:off x="106207" y="3173156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8"/>
          <p:cNvGrpSpPr/>
          <p:nvPr/>
        </p:nvGrpSpPr>
        <p:grpSpPr>
          <a:xfrm>
            <a:off x="1228658" y="3324131"/>
            <a:ext cx="1287885" cy="795151"/>
            <a:chOff x="66767" y="1654783"/>
            <a:chExt cx="965914" cy="596363"/>
          </a:xfrm>
        </p:grpSpPr>
        <p:sp>
          <p:nvSpPr>
            <p:cNvPr id="250" name="Google Shape;250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P&amp;D em nova geração de redes blockchain e suas tecnologias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497503" y="3173696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8"/>
          <p:cNvGrpSpPr/>
          <p:nvPr/>
        </p:nvGrpSpPr>
        <p:grpSpPr>
          <a:xfrm>
            <a:off x="3629015" y="3343906"/>
            <a:ext cx="1287885" cy="795151"/>
            <a:chOff x="66767" y="1654783"/>
            <a:chExt cx="965914" cy="596363"/>
          </a:xfrm>
        </p:grpSpPr>
        <p:sp>
          <p:nvSpPr>
            <p:cNvPr id="254" name="Google Shape;254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Redes de experimentação de aplicações blockchain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8"/>
          <p:cNvSpPr/>
          <p:nvPr/>
        </p:nvSpPr>
        <p:spPr>
          <a:xfrm>
            <a:off x="4888817" y="3174236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6011268" y="3366954"/>
            <a:ext cx="1287885" cy="795151"/>
            <a:chOff x="66767" y="1654783"/>
            <a:chExt cx="965914" cy="596363"/>
          </a:xfrm>
        </p:grpSpPr>
        <p:sp>
          <p:nvSpPr>
            <p:cNvPr id="258" name="Google Shape;258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P&amp;D em aplicações de blockchain em áreas estratégicas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8"/>
          <p:cNvSpPr/>
          <p:nvPr/>
        </p:nvSpPr>
        <p:spPr>
          <a:xfrm>
            <a:off x="7280131" y="3174776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8"/>
          <p:cNvGrpSpPr/>
          <p:nvPr/>
        </p:nvGrpSpPr>
        <p:grpSpPr>
          <a:xfrm>
            <a:off x="8411643" y="3343905"/>
            <a:ext cx="1287885" cy="795151"/>
            <a:chOff x="66767" y="1654783"/>
            <a:chExt cx="965914" cy="596363"/>
          </a:xfrm>
        </p:grpSpPr>
        <p:sp>
          <p:nvSpPr>
            <p:cNvPr id="262" name="Google Shape;262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P&amp;D em identidade digital descentralizada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8"/>
          <p:cNvSpPr/>
          <p:nvPr/>
        </p:nvSpPr>
        <p:spPr>
          <a:xfrm>
            <a:off x="9695655" y="3175316"/>
            <a:ext cx="1096019" cy="1096019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M6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8"/>
          <p:cNvGrpSpPr/>
          <p:nvPr/>
        </p:nvGrpSpPr>
        <p:grpSpPr>
          <a:xfrm>
            <a:off x="10818106" y="3323590"/>
            <a:ext cx="1287885" cy="795151"/>
            <a:chOff x="66767" y="1654783"/>
            <a:chExt cx="965914" cy="596363"/>
          </a:xfrm>
        </p:grpSpPr>
        <p:sp>
          <p:nvSpPr>
            <p:cNvPr id="266" name="Google Shape;266;p8"/>
            <p:cNvSpPr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66767" y="1654783"/>
              <a:ext cx="965914" cy="596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179987"/>
                  </a:solidFill>
                  <a:latin typeface="Arial"/>
                  <a:ea typeface="Arial"/>
                  <a:cs typeface="Arial"/>
                  <a:sym typeface="Arial"/>
                </a:rPr>
                <a:t>Disseminação do conhecimento, inovação, e divulgação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8" name="Google Shape;268;p8"/>
          <p:cNvCxnSpPr>
            <a:stCxn id="244" idx="3"/>
            <a:endCxn id="248" idx="1"/>
          </p:cNvCxnSpPr>
          <p:nvPr/>
        </p:nvCxnSpPr>
        <p:spPr>
          <a:xfrm flipH="1">
            <a:off x="653927" y="2337173"/>
            <a:ext cx="4782900" cy="8361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8"/>
          <p:cNvCxnSpPr>
            <a:stCxn id="244" idx="3"/>
            <a:endCxn id="252" idx="1"/>
          </p:cNvCxnSpPr>
          <p:nvPr/>
        </p:nvCxnSpPr>
        <p:spPr>
          <a:xfrm flipH="1">
            <a:off x="3045527" y="2337173"/>
            <a:ext cx="2391300" cy="836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p8"/>
          <p:cNvCxnSpPr>
            <a:stCxn id="244" idx="3"/>
          </p:cNvCxnSpPr>
          <p:nvPr/>
        </p:nvCxnSpPr>
        <p:spPr>
          <a:xfrm>
            <a:off x="5436827" y="2337173"/>
            <a:ext cx="0" cy="836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p8"/>
          <p:cNvCxnSpPr>
            <a:stCxn id="244" idx="3"/>
          </p:cNvCxnSpPr>
          <p:nvPr/>
        </p:nvCxnSpPr>
        <p:spPr>
          <a:xfrm>
            <a:off x="5436827" y="2337173"/>
            <a:ext cx="2391300" cy="836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2" name="Google Shape;272;p8"/>
          <p:cNvCxnSpPr>
            <a:stCxn id="244" idx="3"/>
            <a:endCxn id="264" idx="1"/>
          </p:cNvCxnSpPr>
          <p:nvPr/>
        </p:nvCxnSpPr>
        <p:spPr>
          <a:xfrm>
            <a:off x="5436827" y="2337173"/>
            <a:ext cx="4806900" cy="8379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3" name="Google Shape;273;p8"/>
          <p:cNvSpPr/>
          <p:nvPr/>
        </p:nvSpPr>
        <p:spPr>
          <a:xfrm>
            <a:off x="58920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51308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2157574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3.1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2749962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3342350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3.3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4569084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4.1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5161472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5753860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4.3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9561552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6.1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10153940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6.2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10746328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6.3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6706872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7299260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5.2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7891648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5.3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8484061" y="4883972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5.4</a:t>
            </a:r>
            <a:endParaRPr sz="10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9390484" y="5351363"/>
            <a:ext cx="1287885" cy="7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9458442" y="5177150"/>
            <a:ext cx="1287885" cy="79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Observatório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761358" y="5385253"/>
            <a:ext cx="327908" cy="35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P&amp;D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7924467" y="5433649"/>
            <a:ext cx="758072" cy="45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Des.</a:t>
            </a:r>
            <a:b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Aplicações IDD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8"/>
          <p:cNvCxnSpPr>
            <a:stCxn id="256" idx="3"/>
            <a:endCxn id="278" idx="1"/>
          </p:cNvCxnSpPr>
          <p:nvPr/>
        </p:nvCxnSpPr>
        <p:spPr>
          <a:xfrm flipH="1">
            <a:off x="4843127" y="4270255"/>
            <a:ext cx="593700" cy="6135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3" name="Google Shape;293;p8"/>
          <p:cNvCxnSpPr>
            <a:stCxn id="256" idx="3"/>
            <a:endCxn id="279" idx="1"/>
          </p:cNvCxnSpPr>
          <p:nvPr/>
        </p:nvCxnSpPr>
        <p:spPr>
          <a:xfrm flipH="1">
            <a:off x="5435627" y="4270255"/>
            <a:ext cx="1200" cy="6135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4" name="Google Shape;294;p8"/>
          <p:cNvCxnSpPr>
            <a:stCxn id="256" idx="3"/>
          </p:cNvCxnSpPr>
          <p:nvPr/>
        </p:nvCxnSpPr>
        <p:spPr>
          <a:xfrm>
            <a:off x="5436827" y="4270255"/>
            <a:ext cx="591300" cy="6135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5" name="Google Shape;295;p8"/>
          <p:cNvCxnSpPr>
            <a:stCxn id="260" idx="3"/>
            <a:endCxn id="287" idx="1"/>
          </p:cNvCxnSpPr>
          <p:nvPr/>
        </p:nvCxnSpPr>
        <p:spPr>
          <a:xfrm>
            <a:off x="7828140" y="4270795"/>
            <a:ext cx="930000" cy="6132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6" name="Google Shape;296;p8"/>
          <p:cNvCxnSpPr>
            <a:stCxn id="260" idx="3"/>
            <a:endCxn id="286" idx="1"/>
          </p:cNvCxnSpPr>
          <p:nvPr/>
        </p:nvCxnSpPr>
        <p:spPr>
          <a:xfrm>
            <a:off x="7828140" y="4270795"/>
            <a:ext cx="337500" cy="6132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7" name="Google Shape;297;p8"/>
          <p:cNvCxnSpPr>
            <a:endCxn id="285" idx="1"/>
          </p:cNvCxnSpPr>
          <p:nvPr/>
        </p:nvCxnSpPr>
        <p:spPr>
          <a:xfrm flipH="1">
            <a:off x="7573441" y="4270795"/>
            <a:ext cx="254700" cy="6132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8" name="Google Shape;298;p8"/>
          <p:cNvCxnSpPr>
            <a:stCxn id="260" idx="3"/>
            <a:endCxn id="284" idx="1"/>
          </p:cNvCxnSpPr>
          <p:nvPr/>
        </p:nvCxnSpPr>
        <p:spPr>
          <a:xfrm flipH="1">
            <a:off x="6980940" y="4270795"/>
            <a:ext cx="847200" cy="6132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Google Shape;299;p8"/>
          <p:cNvCxnSpPr>
            <a:stCxn id="264" idx="3"/>
            <a:endCxn id="281" idx="1"/>
          </p:cNvCxnSpPr>
          <p:nvPr/>
        </p:nvCxnSpPr>
        <p:spPr>
          <a:xfrm flipH="1">
            <a:off x="9835664" y="4271335"/>
            <a:ext cx="408000" cy="6129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8"/>
          <p:cNvCxnSpPr>
            <a:stCxn id="264" idx="3"/>
            <a:endCxn id="282" idx="1"/>
          </p:cNvCxnSpPr>
          <p:nvPr/>
        </p:nvCxnSpPr>
        <p:spPr>
          <a:xfrm>
            <a:off x="10243664" y="4271335"/>
            <a:ext cx="184500" cy="6129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1" name="Google Shape;301;p8"/>
          <p:cNvCxnSpPr>
            <a:stCxn id="264" idx="3"/>
            <a:endCxn id="283" idx="1"/>
          </p:cNvCxnSpPr>
          <p:nvPr/>
        </p:nvCxnSpPr>
        <p:spPr>
          <a:xfrm>
            <a:off x="10243664" y="4271335"/>
            <a:ext cx="776700" cy="6129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302;p8"/>
          <p:cNvCxnSpPr>
            <a:stCxn id="252" idx="3"/>
            <a:endCxn id="275" idx="1"/>
          </p:cNvCxnSpPr>
          <p:nvPr/>
        </p:nvCxnSpPr>
        <p:spPr>
          <a:xfrm flipH="1">
            <a:off x="2431412" y="4269715"/>
            <a:ext cx="614100" cy="614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3" name="Google Shape;303;p8"/>
          <p:cNvCxnSpPr>
            <a:stCxn id="252" idx="3"/>
            <a:endCxn id="276" idx="1"/>
          </p:cNvCxnSpPr>
          <p:nvPr/>
        </p:nvCxnSpPr>
        <p:spPr>
          <a:xfrm flipH="1">
            <a:off x="3023912" y="4269715"/>
            <a:ext cx="21600" cy="614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4" name="Google Shape;304;p8"/>
          <p:cNvCxnSpPr>
            <a:stCxn id="252" idx="3"/>
            <a:endCxn id="277" idx="1"/>
          </p:cNvCxnSpPr>
          <p:nvPr/>
        </p:nvCxnSpPr>
        <p:spPr>
          <a:xfrm>
            <a:off x="3045512" y="4269715"/>
            <a:ext cx="570900" cy="6144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8"/>
          <p:cNvCxnSpPr>
            <a:stCxn id="248" idx="3"/>
            <a:endCxn id="273" idx="1"/>
          </p:cNvCxnSpPr>
          <p:nvPr/>
        </p:nvCxnSpPr>
        <p:spPr>
          <a:xfrm flipH="1">
            <a:off x="332916" y="4269175"/>
            <a:ext cx="321300" cy="6147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6" name="Google Shape;306;p8"/>
          <p:cNvCxnSpPr>
            <a:stCxn id="248" idx="3"/>
            <a:endCxn id="274" idx="1"/>
          </p:cNvCxnSpPr>
          <p:nvPr/>
        </p:nvCxnSpPr>
        <p:spPr>
          <a:xfrm>
            <a:off x="654216" y="4269175"/>
            <a:ext cx="271200" cy="6147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7" name="Google Shape;307;p8"/>
          <p:cNvCxnSpPr>
            <a:stCxn id="283" idx="3"/>
            <a:endCxn id="291" idx="2"/>
          </p:cNvCxnSpPr>
          <p:nvPr/>
        </p:nvCxnSpPr>
        <p:spPr>
          <a:xfrm flipH="1">
            <a:off x="8303503" y="5401789"/>
            <a:ext cx="2716800" cy="483600"/>
          </a:xfrm>
          <a:prstGeom prst="bentConnector4">
            <a:avLst>
              <a:gd name="adj1" fmla="val -124"/>
              <a:gd name="adj2" fmla="val 163027"/>
            </a:avLst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8" name="Google Shape;308;p8"/>
          <p:cNvSpPr txBox="1"/>
          <p:nvPr/>
        </p:nvSpPr>
        <p:spPr>
          <a:xfrm>
            <a:off x="5797667" y="5416507"/>
            <a:ext cx="758072" cy="45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Des.</a:t>
            </a:r>
            <a:b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Aplicações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8"/>
          <p:cNvCxnSpPr>
            <a:stCxn id="283" idx="3"/>
            <a:endCxn id="308" idx="2"/>
          </p:cNvCxnSpPr>
          <p:nvPr/>
        </p:nvCxnSpPr>
        <p:spPr>
          <a:xfrm flipH="1">
            <a:off x="6176703" y="5401447"/>
            <a:ext cx="4843500" cy="466800"/>
          </a:xfrm>
          <a:prstGeom prst="bentConnector4">
            <a:avLst>
              <a:gd name="adj1" fmla="val -138"/>
              <a:gd name="adj2" fmla="val 204385"/>
            </a:avLst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8"/>
          <p:cNvCxnSpPr>
            <a:stCxn id="283" idx="3"/>
            <a:endCxn id="290" idx="2"/>
          </p:cNvCxnSpPr>
          <p:nvPr/>
        </p:nvCxnSpPr>
        <p:spPr>
          <a:xfrm flipH="1">
            <a:off x="925312" y="5401634"/>
            <a:ext cx="10095300" cy="339300"/>
          </a:xfrm>
          <a:prstGeom prst="bentConnector4">
            <a:avLst>
              <a:gd name="adj1" fmla="val 20"/>
              <a:gd name="adj2" fmla="val 341386"/>
            </a:avLst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1" name="Google Shape;311;p8"/>
          <p:cNvSpPr txBox="1"/>
          <p:nvPr/>
        </p:nvSpPr>
        <p:spPr>
          <a:xfrm>
            <a:off x="11088261" y="5289832"/>
            <a:ext cx="861998" cy="70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Gestão </a:t>
            </a:r>
            <a:b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das bolsas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pt-BR" sz="1067" b="0" i="0" u="none" strike="noStrike" cap="none">
                <a:solidFill>
                  <a:srgbClr val="179987"/>
                </a:solidFill>
                <a:latin typeface="Arial"/>
                <a:ea typeface="Arial"/>
                <a:cs typeface="Arial"/>
                <a:sym typeface="Arial"/>
              </a:rPr>
              <a:t>e chamadas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4121572" y="1573899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6192853" y="1574231"/>
            <a:ext cx="548009" cy="517624"/>
          </a:xfrm>
          <a:custGeom>
            <a:avLst/>
            <a:gdLst/>
            <a:ahLst/>
            <a:cxnLst/>
            <a:rect l="l" t="t" r="r" b="b"/>
            <a:pathLst>
              <a:path w="822014" h="822014" extrusionOk="0">
                <a:moveTo>
                  <a:pt x="0" y="411007"/>
                </a:moveTo>
                <a:cubicBezTo>
                  <a:pt x="0" y="184014"/>
                  <a:pt x="184014" y="0"/>
                  <a:pt x="411007" y="0"/>
                </a:cubicBezTo>
                <a:cubicBezTo>
                  <a:pt x="638000" y="0"/>
                  <a:pt x="822014" y="184014"/>
                  <a:pt x="822014" y="411007"/>
                </a:cubicBezTo>
                <a:cubicBezTo>
                  <a:pt x="822014" y="638000"/>
                  <a:pt x="638000" y="822014"/>
                  <a:pt x="411007" y="822014"/>
                </a:cubicBezTo>
                <a:cubicBezTo>
                  <a:pt x="184014" y="822014"/>
                  <a:pt x="0" y="638000"/>
                  <a:pt x="0" y="411007"/>
                </a:cubicBezTo>
                <a:close/>
              </a:path>
            </a:pathLst>
          </a:custGeom>
          <a:solidFill>
            <a:srgbClr val="FA970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500" tIns="160500" rIns="160500" bIns="160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8"/>
          <p:cNvCxnSpPr>
            <a:stCxn id="244" idx="0"/>
            <a:endCxn id="312" idx="2"/>
          </p:cNvCxnSpPr>
          <p:nvPr/>
        </p:nvCxnSpPr>
        <p:spPr>
          <a:xfrm flipH="1">
            <a:off x="4669517" y="1789164"/>
            <a:ext cx="219300" cy="435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5" name="Google Shape;315;p8"/>
          <p:cNvCxnSpPr>
            <a:stCxn id="244" idx="2"/>
            <a:endCxn id="313" idx="0"/>
          </p:cNvCxnSpPr>
          <p:nvPr/>
        </p:nvCxnSpPr>
        <p:spPr>
          <a:xfrm>
            <a:off x="5984836" y="1789164"/>
            <a:ext cx="207900" cy="44100"/>
          </a:xfrm>
          <a:prstGeom prst="straightConnector1">
            <a:avLst/>
          </a:prstGeom>
          <a:noFill/>
          <a:ln w="9525" cap="flat" cmpd="sng">
            <a:solidFill>
              <a:srgbClr val="56565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8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pt-BR" sz="2800" b="1" dirty="0"/>
              <a:t>Metas</a:t>
            </a:r>
            <a:endParaRPr dirty="0"/>
          </a:p>
        </p:txBody>
      </p:sp>
      <p:pic>
        <p:nvPicPr>
          <p:cNvPr id="317" name="Google Shape;317;p8" descr="https://rcc.rnp.br/assets/rn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7130" y="6462294"/>
            <a:ext cx="1051429" cy="46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SzPct val="77220"/>
            </a:pPr>
            <a:r>
              <a:rPr lang="pt-BR" sz="2600" b="1" dirty="0"/>
              <a:t>Chamadas e aplicações  previstas no projeto</a:t>
            </a:r>
            <a:endParaRPr sz="2600" b="1" dirty="0"/>
          </a:p>
        </p:txBody>
      </p:sp>
      <p:sp>
        <p:nvSpPr>
          <p:cNvPr id="323" name="Google Shape;323;p10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aphicFrame>
        <p:nvGraphicFramePr>
          <p:cNvPr id="324" name="Google Shape;324;p10"/>
          <p:cNvGraphicFramePr/>
          <p:nvPr/>
        </p:nvGraphicFramePr>
        <p:xfrm>
          <a:off x="802390" y="1431847"/>
          <a:ext cx="10576200" cy="4882540"/>
        </p:xfrm>
        <a:graphic>
          <a:graphicData uri="http://schemas.openxmlformats.org/drawingml/2006/table">
            <a:tbl>
              <a:tblPr>
                <a:noFill/>
                <a:tableStyleId>{0E6AA87D-E6A3-4073-A087-B34C4B1133D4}</a:tableStyleId>
              </a:tblPr>
              <a:tblGrid>
                <a:gridCol w="10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Atividade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 anchor="ctr">
                    <a:solidFill>
                      <a:srgbClr val="001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Escopo da Chamada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 anchor="ctr">
                    <a:solidFill>
                      <a:srgbClr val="001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Público alvo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 anchor="ctr">
                    <a:solidFill>
                      <a:srgbClr val="001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Duração de cada projeto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 anchor="ctr">
                    <a:solidFill>
                      <a:srgbClr val="001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STATUS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 anchor="ctr">
                    <a:solidFill>
                      <a:srgbClr val="001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A2.2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Tema 1: P&amp;D em soluções tecnológicas para melhoria da escalabilidade, segurança e descentralização </a:t>
                      </a:r>
                      <a:br>
                        <a:rPr lang="pt-BR" sz="1800" u="none" strike="noStrike" cap="none"/>
                      </a:br>
                      <a:br>
                        <a:rPr lang="pt-BR" sz="1800" u="none" strike="noStrike" cap="none"/>
                      </a:br>
                      <a:r>
                        <a:rPr lang="pt-BR" sz="1800" u="none" strike="noStrike" cap="none"/>
                        <a:t>Tema 2: P&amp;D em tecnologias convergentes e habilitadoras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Grupos de pesquisa de Universidades/, principalmente nas áreas de computação e redes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12 meses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b="1" u="none" strike="noStrike" cap="none"/>
                        <a:t>ABERTA</a:t>
                      </a:r>
                      <a:endParaRPr sz="1800" b="1" u="none" strike="noStrike" cap="none"/>
                    </a:p>
                  </a:txBody>
                  <a:tcPr marL="121900" marR="121900" marT="121900" marB="121900" anchor="ctr">
                    <a:solidFill>
                      <a:srgbClr val="00E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A4.3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P&amp;D em aplicações estratégicas piloto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Universidades e startups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9 meses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b="1" u="none" strike="noStrike" cap="none"/>
                        <a:t>A INICIAR</a:t>
                      </a:r>
                      <a:endParaRPr sz="1800" b="1" u="none" strike="noStrike" cap="none"/>
                    </a:p>
                  </a:txBody>
                  <a:tcPr marL="121900" marR="121900" marT="121900" marB="1219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A5.3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P&amp;D em aplicação de IDD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Universidades e startups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u="none" strike="noStrike" cap="none"/>
                        <a:t>9 meses</a:t>
                      </a:r>
                      <a:endParaRPr sz="18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800" b="1" u="none" strike="noStrike" cap="none"/>
                        <a:t>A INICIAR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121900" marR="121900" marT="121900" marB="1219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None/>
            </a:pPr>
            <a:r>
              <a:rPr lang="pt-BR" sz="2800" b="1"/>
              <a:t>CRONOGRAMA</a:t>
            </a:r>
            <a:endParaRPr/>
          </a:p>
        </p:txBody>
      </p:sp>
      <p:graphicFrame>
        <p:nvGraphicFramePr>
          <p:cNvPr id="330" name="Google Shape;330;p11"/>
          <p:cNvGraphicFramePr/>
          <p:nvPr/>
        </p:nvGraphicFramePr>
        <p:xfrm>
          <a:off x="832700" y="1046480"/>
          <a:ext cx="10515625" cy="5768170"/>
        </p:xfrm>
        <a:graphic>
          <a:graphicData uri="http://schemas.openxmlformats.org/drawingml/2006/table">
            <a:tbl>
              <a:tblPr>
                <a:noFill/>
                <a:tableStyleId>{0E6AA87D-E6A3-4073-A087-B34C4B1133D4}</a:tableStyleId>
              </a:tblPr>
              <a:tblGrid>
                <a:gridCol w="17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Entregas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Responsabilidade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Prazo de entrega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PORTAL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1 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Coordenação técnica e Governança da rede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 1.1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 Documento com diretrizes técnicas e plano de comunicação interna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 e 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13/02/2024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ACATADO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 1.2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1.2Plano de governança da rede blockchain para as camadas de negócio e operação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ANÁLISE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2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2 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P&amp;D em nova geração de redes blockchain e suas tecnologias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 2.1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2.1Relatório com a descrição completa do Testbed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 2.2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2.2.1Códigos fonte dos artefatos desenvolvidos em repositório e documentação associada em acesso público;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13/09/2025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2.2.2 Relatório Técnico com a descrição de acompanhamento das soluções desenvolvidas. Códigos fonte e documentação associada.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13/09/2025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2475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3 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Redes de experimentação de aplicações blockchain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M3.1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Relatório contendo o projeto de implantação da primeira rede para experimentação, definição dos membros iniciais da rede e dos recursos computacionais (hardware) a serem utilizados.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13/05/2024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ACATADO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M3.2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3.2.1Primeira rede de experimentação instanciada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-13/09/2024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3.2.1 Relatório contendo a primeira versão dos requisitos técnicos mínimos necessários (hardware e software) da(s) rede(s) para experimentação.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-13/01/2025</a:t>
                      </a:r>
                      <a:endParaRPr sz="1400" u="none" strike="noStrike" cap="none"/>
                    </a:p>
                  </a:txBody>
                  <a:tcPr marL="4600" marR="4600" marT="46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3.2.2 Manual de criação de redes de experimentação blockchain.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Parcial -13/01/2025</a:t>
                      </a:r>
                      <a:endParaRPr sz="1400" u="none" strike="noStrike" cap="none"/>
                    </a:p>
                  </a:txBody>
                  <a:tcPr marL="4600" marR="4600" marT="46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M3.3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3.3.1 Relatório anual contendo as configurações estabelecidas para a execução de aplicações na(s) rede(s) para experimentação implantada(s), bem como métricas de uso e de disponibilidade.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-13/05/2025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3.3.2 Atualização do relatório ao final do projeto.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-13/11/2025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None/>
            </a:pPr>
            <a:r>
              <a:rPr lang="pt-BR" sz="2800" b="1"/>
              <a:t>CRONOGRAMA</a:t>
            </a:r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aphicFrame>
        <p:nvGraphicFramePr>
          <p:cNvPr id="337" name="Google Shape;337;p12"/>
          <p:cNvGraphicFramePr/>
          <p:nvPr/>
        </p:nvGraphicFramePr>
        <p:xfrm>
          <a:off x="524761" y="1210088"/>
          <a:ext cx="10905225" cy="5332975"/>
        </p:xfrm>
        <a:graphic>
          <a:graphicData uri="http://schemas.openxmlformats.org/drawingml/2006/table">
            <a:tbl>
              <a:tblPr>
                <a:noFill/>
                <a:tableStyleId>{0E6AA87D-E6A3-4073-A087-B34C4B1133D4}</a:tableStyleId>
              </a:tblPr>
              <a:tblGrid>
                <a:gridCol w="131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Entregas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Responsabilidade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Prazo de entrega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PORTAL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50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4 </a:t>
                      </a:r>
                      <a:b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P&amp;D em Aplicações de Blockchain em Áreas Estratégicas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M4.1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 Relatórios técnicos contendo os resultados do mapeamento das aplicações em desenvolvimento no Brasil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- 07/08/2024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- 07/02/2025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Parcial - 07/11/2025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M4.2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 Relatório com a identificação de aplicações em áreas estratégicas.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M4.3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 Relatório com a descrição das aplicações desenvolvidas.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- 30/04/2025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- 07/11/2025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750"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5 </a:t>
                      </a:r>
                      <a:b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P&amp;D em Identidade Digital Descentralizada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M5.1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5.1Relatórios semestrais descrevendo os resultados dos estudos e contribuições.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1ª Parcial - 07/08/2024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2ª Parcial - 07/11/2024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3ª Parcial - 07/05/2025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4ª Parcial - 07/11/2025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M5.2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 Códigos fonte e documentação associada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07/11/2024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M5.3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 Códigos fonte e documentação associada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1ª Parcial - 07/10/2024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2ª Parcial - 07/06/2025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66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M5.4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 Relatórios descrevendo os resultados dos testes realizados e sugestões de melhoria.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CPQD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Font typeface="Arial"/>
              <a:buNone/>
            </a:pPr>
            <a:r>
              <a:rPr lang="pt-BR" sz="2800" b="1"/>
              <a:t>CRONOGRAMA</a:t>
            </a:r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aphicFrame>
        <p:nvGraphicFramePr>
          <p:cNvPr id="344" name="Google Shape;344;p13"/>
          <p:cNvGraphicFramePr/>
          <p:nvPr/>
        </p:nvGraphicFramePr>
        <p:xfrm>
          <a:off x="455786" y="1643168"/>
          <a:ext cx="11218075" cy="3528325"/>
        </p:xfrm>
        <a:graphic>
          <a:graphicData uri="http://schemas.openxmlformats.org/drawingml/2006/table">
            <a:tbl>
              <a:tblPr>
                <a:noFill/>
                <a:tableStyleId>{0E6AA87D-E6A3-4073-A087-B34C4B1133D4}</a:tableStyleId>
              </a:tblPr>
              <a:tblGrid>
                <a:gridCol w="150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Entregas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Responsabilidade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Prazo de entrega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 PORTAL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00"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 6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Disseminação do conhecimento, Divulgação e Inovação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M6.1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6.1.1 Relatório de planejamento do observatório, incluindo mapa de navegação.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- 13/8/2024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6.1.2. Portal web do Observatório implementado e acessível de forma aberta na web. 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- 13/5/2025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M6.2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6.2.1. Relatório de planejamento das ações de disseminação.  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- 13/04/2024</a:t>
                      </a: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ACATADO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6.2.2. Relatório Anual com as atividades de treinamento e disseminação realizadas. 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- 13/12/2024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6.2.3. Videoaulas e materiais de apoio publicamente acessíveis.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Parcial - 13/11/2025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M6.3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6.3.1. Relatório do Processo de Seleção dos bolsistas.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RNP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1ª Parcial - 13/06/2024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ACATADO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6.3.2. Lista dos bolsistas contratados.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2ª Parcial - 13/10/2025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6.3.3. Relatório final de atividades de cada bolsista.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3ª Parcial - 13/10/2024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entregar</a:t>
                      </a:r>
                      <a:endParaRPr sz="1400" u="none" strike="noStrike" cap="none"/>
                    </a:p>
                  </a:txBody>
                  <a:tcPr marL="4600" marR="4600" marT="46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Font typeface="Arial"/>
              <a:buNone/>
            </a:pPr>
            <a:r>
              <a:rPr lang="pt-BR" sz="2800" b="1"/>
              <a:t>Planejamento de ações futuras (1/2)</a:t>
            </a:r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650581" y="1474220"/>
            <a:ext cx="8524240" cy="4708485"/>
            <a:chOff x="0" y="49444"/>
            <a:chExt cx="8524240" cy="4708485"/>
          </a:xfrm>
        </p:grpSpPr>
        <p:sp>
          <p:nvSpPr>
            <p:cNvPr id="352" name="Google Shape;352;p31"/>
            <p:cNvSpPr/>
            <p:nvPr/>
          </p:nvSpPr>
          <p:spPr>
            <a:xfrm>
              <a:off x="0" y="49444"/>
              <a:ext cx="8524240" cy="444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 txBox="1"/>
            <p:nvPr/>
          </p:nvSpPr>
          <p:spPr>
            <a:xfrm>
              <a:off x="21704" y="71148"/>
              <a:ext cx="8480832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pt-BR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Mapeamento e tratamento dos riscos 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0" y="494044"/>
              <a:ext cx="8524240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 txBox="1"/>
            <p:nvPr/>
          </p:nvSpPr>
          <p:spPr>
            <a:xfrm>
              <a:off x="0" y="494044"/>
              <a:ext cx="8524240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25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Início: 17/07/2024 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Acompanhamento : Trimestral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90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0" y="1221649"/>
              <a:ext cx="8524240" cy="444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 txBox="1"/>
            <p:nvPr/>
          </p:nvSpPr>
          <p:spPr>
            <a:xfrm>
              <a:off x="21704" y="1243353"/>
              <a:ext cx="8480832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Levantamento das lições aprendidas</a:t>
              </a:r>
              <a:endPara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0" y="1666249"/>
              <a:ext cx="8524240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 txBox="1"/>
            <p:nvPr/>
          </p:nvSpPr>
          <p:spPr>
            <a:xfrm>
              <a:off x="0" y="1666249"/>
              <a:ext cx="8524240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25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Início: 17/07/2024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Acompanhamento : Trimestral e plano de ação</a:t>
              </a:r>
              <a:endParaRPr/>
            </a:p>
            <a:p>
              <a:pPr marL="114300" marR="0" lvl="1" indent="-190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0" y="2393854"/>
              <a:ext cx="8524240" cy="444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 txBox="1"/>
            <p:nvPr/>
          </p:nvSpPr>
          <p:spPr>
            <a:xfrm>
              <a:off x="21704" y="2415558"/>
              <a:ext cx="8480832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Comitê Técnico</a:t>
              </a:r>
              <a:endPara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0" y="2838454"/>
              <a:ext cx="8524240" cy="983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 txBox="1"/>
            <p:nvPr/>
          </p:nvSpPr>
          <p:spPr>
            <a:xfrm>
              <a:off x="0" y="2838454"/>
              <a:ext cx="8524240" cy="983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25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Acompanhamento das atividades em andamento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Remoção de impedimentos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Estimulo aos lideres das metas para uso da agenda de forma mais efetiva.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2" indent="-190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0" y="3821704"/>
              <a:ext cx="8524240" cy="444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 txBox="1"/>
            <p:nvPr/>
          </p:nvSpPr>
          <p:spPr>
            <a:xfrm>
              <a:off x="21704" y="3843408"/>
              <a:ext cx="8480832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Comitê Gestor</a:t>
              </a:r>
              <a:endPara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0" y="4266304"/>
              <a:ext cx="8524240" cy="49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 txBox="1"/>
            <p:nvPr/>
          </p:nvSpPr>
          <p:spPr>
            <a:xfrm>
              <a:off x="0" y="4266304"/>
              <a:ext cx="8524240" cy="49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25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Apresentação financeira do projeto – Bimestral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pt-BR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Status da Prestação de contas - Quadrimestral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Font typeface="Arial"/>
              <a:buNone/>
            </a:pPr>
            <a:r>
              <a:rPr lang="pt-BR" sz="2800" b="1"/>
              <a:t>Planejamento de ações futuras (1/2)</a:t>
            </a:r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pSp>
        <p:nvGrpSpPr>
          <p:cNvPr id="374" name="Google Shape;374;p32"/>
          <p:cNvGrpSpPr/>
          <p:nvPr/>
        </p:nvGrpSpPr>
        <p:grpSpPr>
          <a:xfrm>
            <a:off x="650580" y="1435033"/>
            <a:ext cx="10789579" cy="1623030"/>
            <a:chOff x="0" y="10256"/>
            <a:chExt cx="10789579" cy="1623030"/>
          </a:xfrm>
        </p:grpSpPr>
        <p:sp>
          <p:nvSpPr>
            <p:cNvPr id="375" name="Google Shape;375;p32"/>
            <p:cNvSpPr/>
            <p:nvPr/>
          </p:nvSpPr>
          <p:spPr>
            <a:xfrm>
              <a:off x="0" y="10256"/>
              <a:ext cx="10789579" cy="6294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 txBox="1"/>
            <p:nvPr/>
          </p:nvSpPr>
          <p:spPr>
            <a:xfrm>
              <a:off x="30726" y="40982"/>
              <a:ext cx="10728127" cy="567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Implantação dos comitês :</a:t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0" y="639686"/>
              <a:ext cx="10789579" cy="9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 txBox="1"/>
            <p:nvPr/>
          </p:nvSpPr>
          <p:spPr>
            <a:xfrm>
              <a:off x="0" y="639686"/>
              <a:ext cx="10789579" cy="9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550" tIns="25400" rIns="142225" bIns="254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pt-BR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Conselho consultivo / Advisory board: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pt-BR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Comitê Editorial: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None/>
            </a:pPr>
            <a:r>
              <a:rPr lang="pt-BR" sz="2800" b="1" dirty="0"/>
              <a:t>Pontos de</a:t>
            </a:r>
            <a:r>
              <a:rPr lang="pt-BR" dirty="0"/>
              <a:t> </a:t>
            </a:r>
            <a:r>
              <a:rPr lang="pt-BR" sz="2800" b="1" dirty="0"/>
              <a:t>Atenção</a:t>
            </a:r>
            <a:endParaRPr dirty="0"/>
          </a:p>
        </p:txBody>
      </p:sp>
      <p:sp>
        <p:nvSpPr>
          <p:cNvPr id="384" name="Google Shape;384;p15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body" idx="3"/>
          </p:nvPr>
        </p:nvSpPr>
        <p:spPr>
          <a:xfrm>
            <a:off x="650580" y="1259840"/>
            <a:ext cx="10892539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/>
              <a:t>Pontos de atenção: regras da SOFTEX para prestação de contas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Relatório de Viagem  </a:t>
            </a:r>
            <a:endParaRPr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Cartões de embarque </a:t>
            </a:r>
            <a:endParaRPr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/>
              <a:t>Recibos de viagens  e nota fiscal de Hospedagens (CPQD)</a:t>
            </a:r>
            <a:endParaRPr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/>
              <a:t>Recibo de Bolsistas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/>
              <a:t>	Até o 5º dia útil do mês, assinado digitalmente</a:t>
            </a:r>
            <a:endParaRPr/>
          </a:p>
        </p:txBody>
      </p:sp>
      <p:sp>
        <p:nvSpPr>
          <p:cNvPr id="386" name="Google Shape;386;p15"/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 txBox="1">
            <a:spLocks noGrp="1"/>
          </p:cNvSpPr>
          <p:nvPr>
            <p:ph type="body" idx="1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t-BR"/>
              <a:t>OBRIGADO.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pt-BR" sz="2800" b="1" dirty="0"/>
              <a:t>Overview</a:t>
            </a:r>
            <a:endParaRPr sz="2800" b="1" dirty="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2580640" y="1553036"/>
            <a:ext cx="7030720" cy="4749299"/>
            <a:chOff x="0" y="39196"/>
            <a:chExt cx="7030720" cy="4749299"/>
          </a:xfrm>
        </p:grpSpPr>
        <p:sp>
          <p:nvSpPr>
            <p:cNvPr id="103" name="Google Shape;103;p4"/>
            <p:cNvSpPr/>
            <p:nvPr/>
          </p:nvSpPr>
          <p:spPr>
            <a:xfrm>
              <a:off x="0" y="3919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35125" y="7432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Coordenação: 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SOFTEX</a:t>
              </a:r>
              <a:endPara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0" y="84514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35125" y="88027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Execução:  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RNP e CPQD</a:t>
              </a:r>
              <a:endParaRPr sz="3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0" y="165109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35125" y="168622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Duração: 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24 meses</a:t>
              </a:r>
              <a:endParaRPr sz="3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0" y="245704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35125" y="249217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Início: 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7/11/2023   (Mês 01  = Dez/24)</a:t>
              </a:r>
              <a:endParaRPr sz="3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0" y="326299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35125" y="329812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Fim: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7/10/2025      (Mês 24  = Nov/25)</a:t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0" y="4068946"/>
              <a:ext cx="7030720" cy="71954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35125" y="4104071"/>
              <a:ext cx="6960470" cy="6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t-BR" sz="3000" b="1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Orçamento total do projeto: </a:t>
              </a:r>
              <a:r>
                <a:rPr lang="pt-BR" sz="3000" b="0" i="0" u="none" strike="noStrike" cap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R$ 22.9 M</a:t>
              </a:r>
              <a:endParaRPr sz="3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972599" y="1152400"/>
            <a:ext cx="10145535" cy="3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lay"/>
              <a:buNone/>
            </a:pPr>
            <a:r>
              <a:rPr lang="pt-BR" sz="3733" dirty="0"/>
              <a:t>Meta 1</a:t>
            </a:r>
            <a:br>
              <a:rPr lang="pt-BR" sz="3733" dirty="0"/>
            </a:br>
            <a:br>
              <a:rPr lang="pt-BR" sz="3733" dirty="0"/>
            </a:br>
            <a:r>
              <a:rPr lang="pt-BR" dirty="0"/>
              <a:t>Coordenação técnica e Governança da rede </a:t>
            </a:r>
            <a:endParaRPr sz="3733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1930400" y="5829301"/>
            <a:ext cx="10261600" cy="6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27092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22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22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22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22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3" descr="https://intranet.cpqd.com.br/wemove/wp-content/uploads/2020/09/CPQD_Logo_Positiv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7421" y="6462294"/>
            <a:ext cx="897840" cy="32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432000"/>
            <a:ext cx="896383" cy="3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/>
          <p:nvPr/>
        </p:nvSpPr>
        <p:spPr>
          <a:xfrm>
            <a:off x="309650" y="2476870"/>
            <a:ext cx="15444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2173425" y="2476875"/>
            <a:ext cx="1660800" cy="11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A2.1: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Implantação e operação de testbed para P&amp;D em tecnologias de blockchain agnóstico à plataforma blockchain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2173425" y="3801829"/>
            <a:ext cx="1660800" cy="11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A2.2: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P&amp;D em Escalabilidade, Segurança, Descentralização e Tecnologias Habilitadoras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153612" y="2473595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A3.1: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Definição de Plataformas e Infraestrutura tecnológica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4153612" y="3493739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A3.2: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Configurações iniciais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153600" y="4513872"/>
            <a:ext cx="1660800" cy="11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A3.3: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Operação, Manutenção e Evolução das redes para experimentação de aplicações blockchain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6043620" y="2434483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A4.1: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Mapeamento de aplicações em desenvolvimento no Brasil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6043620" y="3454627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A4.2: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Identificação de Aplicações em Áreas Estratégicas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6043620" y="4474770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A4.3: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de Aplicações Piloto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001362" y="2434470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A5.1: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Prospecção tecnológica, padronização e aspectos legais em IDD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001362" y="3454614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A5.2: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Definição de arquitetura,  desenvolvimento e testes de componentes IDD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001362" y="4474758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A5.3: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de aplicações de IDD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8009550" y="5477849"/>
            <a:ext cx="1660800" cy="884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A5.4: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Testes de desempenho e escalabilidade dos componentes e aplicação IDD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10022447" y="2434470"/>
            <a:ext cx="15828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A6.1: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Observatório nacional de blockchain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10022447" y="3454614"/>
            <a:ext cx="15828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A6.2: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Planejamento e Realização de ações de capacitação e disseminação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10022447" y="4474758"/>
            <a:ext cx="15828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A6.3:</a:t>
            </a:r>
            <a:r>
              <a:rPr lang="pt-BR" sz="1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Gestão das bolsas de PD&amp;I</a:t>
            </a:r>
            <a:endParaRPr sz="10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78940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60739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4580906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6554419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852793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0501446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6788281" y="227076"/>
            <a:ext cx="266065" cy="203909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9434967" y="227076"/>
            <a:ext cx="266065" cy="20390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7031272" y="183352"/>
            <a:ext cx="2169825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liderada pela RNP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9636822" y="183352"/>
            <a:ext cx="2255319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liderada pelo CPqD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309650" y="1507750"/>
            <a:ext cx="1544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Gestão e governança do projeto</a:t>
            </a:r>
            <a:endParaRPr sz="1100"/>
          </a:p>
        </p:txBody>
      </p:sp>
      <p:sp>
        <p:nvSpPr>
          <p:cNvPr id="163" name="Google Shape;163;p9"/>
          <p:cNvSpPr txBox="1"/>
          <p:nvPr/>
        </p:nvSpPr>
        <p:spPr>
          <a:xfrm>
            <a:off x="2231625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P&amp;D em nova geração de redes blockchain e suas tecnologias </a:t>
            </a:r>
            <a:endParaRPr sz="1100"/>
          </a:p>
        </p:txBody>
      </p:sp>
      <p:sp>
        <p:nvSpPr>
          <p:cNvPr id="164" name="Google Shape;164;p9"/>
          <p:cNvSpPr txBox="1"/>
          <p:nvPr/>
        </p:nvSpPr>
        <p:spPr>
          <a:xfrm>
            <a:off x="4208475" y="1460350"/>
            <a:ext cx="1544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Redes de experimentação de aplicações blockchain, artefatos </a:t>
            </a:r>
            <a:endParaRPr sz="1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e sua governanç</a:t>
            </a:r>
            <a:r>
              <a:rPr lang="pt-BR" sz="1000"/>
              <a:t>a</a:t>
            </a:r>
            <a:endParaRPr sz="1000"/>
          </a:p>
        </p:txBody>
      </p:sp>
      <p:sp>
        <p:nvSpPr>
          <p:cNvPr id="165" name="Google Shape;165;p9"/>
          <p:cNvSpPr txBox="1"/>
          <p:nvPr/>
        </p:nvSpPr>
        <p:spPr>
          <a:xfrm>
            <a:off x="6185313" y="1507750"/>
            <a:ext cx="1544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pt-BR" sz="1100"/>
              <a:t>P&amp;D em Aplicações de Blockchain em Áreas Estratégicas</a:t>
            </a:r>
            <a:endParaRPr sz="1100"/>
          </a:p>
        </p:txBody>
      </p:sp>
      <p:sp>
        <p:nvSpPr>
          <p:cNvPr id="166" name="Google Shape;166;p9"/>
          <p:cNvSpPr txBox="1"/>
          <p:nvPr/>
        </p:nvSpPr>
        <p:spPr>
          <a:xfrm>
            <a:off x="8158838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P&amp;D em Identidade Digital Descentralizada (IDD)</a:t>
            </a:r>
            <a:endParaRPr sz="1100"/>
          </a:p>
        </p:txBody>
      </p:sp>
      <p:sp>
        <p:nvSpPr>
          <p:cNvPr id="167" name="Google Shape;167;p9"/>
          <p:cNvSpPr txBox="1"/>
          <p:nvPr/>
        </p:nvSpPr>
        <p:spPr>
          <a:xfrm>
            <a:off x="10132375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Disseminação do conhecimento, divulgação e inovação</a:t>
            </a:r>
            <a:endParaRPr sz="1100"/>
          </a:p>
        </p:txBody>
      </p:sp>
      <p:sp>
        <p:nvSpPr>
          <p:cNvPr id="54" name="Google Shape;126;p9">
            <a:extLst>
              <a:ext uri="{FF2B5EF4-FFF2-40B4-BE49-F238E27FC236}">
                <a16:creationId xmlns:a16="http://schemas.microsoft.com/office/drawing/2014/main" id="{31BB8B33-7E94-4AE1-B730-CC72CC4A40C6}"/>
              </a:ext>
            </a:extLst>
          </p:cNvPr>
          <p:cNvSpPr/>
          <p:nvPr/>
        </p:nvSpPr>
        <p:spPr>
          <a:xfrm>
            <a:off x="996633" y="2488770"/>
            <a:ext cx="838952" cy="860301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023B89B-047E-429C-964B-E89A44B2C645}"/>
              </a:ext>
            </a:extLst>
          </p:cNvPr>
          <p:cNvSpPr/>
          <p:nvPr/>
        </p:nvSpPr>
        <p:spPr>
          <a:xfrm>
            <a:off x="350181" y="2525856"/>
            <a:ext cx="142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A1.1:</a:t>
            </a:r>
            <a:r>
              <a:rPr lang="pt-BR" sz="1100" dirty="0"/>
              <a:t> Coordenação técnica do projeto</a:t>
            </a:r>
          </a:p>
        </p:txBody>
      </p:sp>
      <p:sp>
        <p:nvSpPr>
          <p:cNvPr id="56" name="Google Shape;117;p9">
            <a:extLst>
              <a:ext uri="{FF2B5EF4-FFF2-40B4-BE49-F238E27FC236}">
                <a16:creationId xmlns:a16="http://schemas.microsoft.com/office/drawing/2014/main" id="{ACF245A8-BA0F-4279-BA9D-B4AB9BCC9C31}"/>
              </a:ext>
            </a:extLst>
          </p:cNvPr>
          <p:cNvSpPr/>
          <p:nvPr/>
        </p:nvSpPr>
        <p:spPr>
          <a:xfrm>
            <a:off x="309652" y="3563332"/>
            <a:ext cx="1544400" cy="8841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26;p9">
            <a:extLst>
              <a:ext uri="{FF2B5EF4-FFF2-40B4-BE49-F238E27FC236}">
                <a16:creationId xmlns:a16="http://schemas.microsoft.com/office/drawing/2014/main" id="{CB52A900-FA62-41C7-B24D-71C2F648C179}"/>
              </a:ext>
            </a:extLst>
          </p:cNvPr>
          <p:cNvSpPr/>
          <p:nvPr/>
        </p:nvSpPr>
        <p:spPr>
          <a:xfrm>
            <a:off x="996635" y="3575232"/>
            <a:ext cx="838952" cy="860301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552A0A-D71E-4C01-B886-22ABC44F0A9D}"/>
              </a:ext>
            </a:extLst>
          </p:cNvPr>
          <p:cNvSpPr/>
          <p:nvPr/>
        </p:nvSpPr>
        <p:spPr>
          <a:xfrm>
            <a:off x="350183" y="3612318"/>
            <a:ext cx="142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A1.2:</a:t>
            </a:r>
            <a:r>
              <a:rPr lang="pt-BR" sz="1100" dirty="0"/>
              <a:t> </a:t>
            </a:r>
            <a:br>
              <a:rPr lang="pt-BR" sz="1100" dirty="0"/>
            </a:br>
            <a:r>
              <a:rPr lang="pt-BR" sz="1100" dirty="0"/>
              <a:t>Governança das redes Blockchain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257CC213-81B2-4842-BC9D-B8AD1FC2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00" y="507299"/>
            <a:ext cx="10905239" cy="304623"/>
          </a:xfrm>
        </p:spPr>
        <p:txBody>
          <a:bodyPr>
            <a:noAutofit/>
          </a:bodyPr>
          <a:lstStyle/>
          <a:p>
            <a:r>
              <a:rPr lang="pt-BR" sz="2800" b="1" dirty="0"/>
              <a:t>Atividades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sz="2800" b="1" dirty="0"/>
              <a:t>Equipe do projeto</a:t>
            </a:r>
            <a:endParaRPr dirty="0"/>
          </a:p>
        </p:txBody>
      </p:sp>
      <p:sp>
        <p:nvSpPr>
          <p:cNvPr id="117" name="Google Shape;117;p9"/>
          <p:cNvSpPr/>
          <p:nvPr/>
        </p:nvSpPr>
        <p:spPr>
          <a:xfrm>
            <a:off x="309650" y="2476869"/>
            <a:ext cx="1624522" cy="1324959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Iara Machado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Leandro Ciuffo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Bárbara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Evellyn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Larissa Salles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Leandro Barreto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78940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60739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4580906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6554419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8527933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0501446" y="1169252"/>
            <a:ext cx="806204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6096000" y="171245"/>
            <a:ext cx="266065" cy="203909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0461421" y="171245"/>
            <a:ext cx="266065" cy="20390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338991" y="127521"/>
            <a:ext cx="2169825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 RNP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10663276" y="127521"/>
            <a:ext cx="2255319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 CPQD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309650" y="1507750"/>
            <a:ext cx="1544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Gestão e governança do projeto</a:t>
            </a:r>
            <a:endParaRPr sz="1100"/>
          </a:p>
        </p:txBody>
      </p:sp>
      <p:sp>
        <p:nvSpPr>
          <p:cNvPr id="163" name="Google Shape;163;p9"/>
          <p:cNvSpPr txBox="1"/>
          <p:nvPr/>
        </p:nvSpPr>
        <p:spPr>
          <a:xfrm>
            <a:off x="2231625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P&amp;D em nova geração de redes blockchain e suas tecnologias </a:t>
            </a:r>
            <a:endParaRPr sz="1100"/>
          </a:p>
        </p:txBody>
      </p:sp>
      <p:sp>
        <p:nvSpPr>
          <p:cNvPr id="164" name="Google Shape;164;p9"/>
          <p:cNvSpPr txBox="1"/>
          <p:nvPr/>
        </p:nvSpPr>
        <p:spPr>
          <a:xfrm>
            <a:off x="4208475" y="1460350"/>
            <a:ext cx="1544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Redes de experimentação de aplicações blockchain, artefatos </a:t>
            </a:r>
            <a:endParaRPr sz="1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e sua governanç</a:t>
            </a:r>
            <a:r>
              <a:rPr lang="pt-BR" sz="1000"/>
              <a:t>a</a:t>
            </a:r>
            <a:endParaRPr sz="1000"/>
          </a:p>
        </p:txBody>
      </p:sp>
      <p:sp>
        <p:nvSpPr>
          <p:cNvPr id="165" name="Google Shape;165;p9"/>
          <p:cNvSpPr txBox="1"/>
          <p:nvPr/>
        </p:nvSpPr>
        <p:spPr>
          <a:xfrm>
            <a:off x="6185313" y="1507750"/>
            <a:ext cx="1544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pt-BR" sz="1100"/>
              <a:t>P&amp;D em Aplicações de Blockchain em Áreas Estratégicas</a:t>
            </a:r>
            <a:endParaRPr sz="1100"/>
          </a:p>
        </p:txBody>
      </p:sp>
      <p:sp>
        <p:nvSpPr>
          <p:cNvPr id="166" name="Google Shape;166;p9"/>
          <p:cNvSpPr txBox="1"/>
          <p:nvPr/>
        </p:nvSpPr>
        <p:spPr>
          <a:xfrm>
            <a:off x="8158838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P&amp;D em Identidade Digital Descentralizada (IDD)</a:t>
            </a:r>
            <a:endParaRPr sz="1100"/>
          </a:p>
        </p:txBody>
      </p:sp>
      <p:sp>
        <p:nvSpPr>
          <p:cNvPr id="167" name="Google Shape;167;p9"/>
          <p:cNvSpPr txBox="1"/>
          <p:nvPr/>
        </p:nvSpPr>
        <p:spPr>
          <a:xfrm>
            <a:off x="10132375" y="1507750"/>
            <a:ext cx="1544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Disseminação do conhecimento, divulgação e inovação</a:t>
            </a:r>
            <a:endParaRPr sz="1100"/>
          </a:p>
        </p:txBody>
      </p:sp>
      <p:sp>
        <p:nvSpPr>
          <p:cNvPr id="54" name="Google Shape;140;p9">
            <a:extLst>
              <a:ext uri="{FF2B5EF4-FFF2-40B4-BE49-F238E27FC236}">
                <a16:creationId xmlns:a16="http://schemas.microsoft.com/office/drawing/2014/main" id="{27C46C05-963C-4C4D-861F-CAFAFEFE8483}"/>
              </a:ext>
            </a:extLst>
          </p:cNvPr>
          <p:cNvSpPr/>
          <p:nvPr/>
        </p:nvSpPr>
        <p:spPr>
          <a:xfrm>
            <a:off x="7507224" y="170425"/>
            <a:ext cx="266065" cy="20390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42;p9">
            <a:extLst>
              <a:ext uri="{FF2B5EF4-FFF2-40B4-BE49-F238E27FC236}">
                <a16:creationId xmlns:a16="http://schemas.microsoft.com/office/drawing/2014/main" id="{1E260D87-3F69-4405-B6B4-55DFC466C94A}"/>
              </a:ext>
            </a:extLst>
          </p:cNvPr>
          <p:cNvSpPr txBox="1"/>
          <p:nvPr/>
        </p:nvSpPr>
        <p:spPr>
          <a:xfrm>
            <a:off x="7750215" y="126701"/>
            <a:ext cx="2640370" cy="30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 estendida RNP (bolsistas)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124;p9">
            <a:extLst>
              <a:ext uri="{FF2B5EF4-FFF2-40B4-BE49-F238E27FC236}">
                <a16:creationId xmlns:a16="http://schemas.microsoft.com/office/drawing/2014/main" id="{9D2A8CE2-8424-43F8-9B94-11CDD03409F8}"/>
              </a:ext>
            </a:extLst>
          </p:cNvPr>
          <p:cNvSpPr/>
          <p:nvPr/>
        </p:nvSpPr>
        <p:spPr>
          <a:xfrm>
            <a:off x="309650" y="3999334"/>
            <a:ext cx="1624522" cy="1359524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Alberto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Paradisi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 err="1"/>
              <a:t>Reyaldo</a:t>
            </a:r>
            <a:r>
              <a:rPr lang="pt-BR" sz="1200" dirty="0"/>
              <a:t> </a:t>
            </a:r>
            <a:r>
              <a:rPr lang="pt-BR" sz="1200" dirty="0" err="1"/>
              <a:t>Formigoni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Silvia Marion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Rodrigo Burke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17;p9">
            <a:extLst>
              <a:ext uri="{FF2B5EF4-FFF2-40B4-BE49-F238E27FC236}">
                <a16:creationId xmlns:a16="http://schemas.microsoft.com/office/drawing/2014/main" id="{69A2A971-7FED-4868-9B2C-5CD5B6041648}"/>
              </a:ext>
            </a:extLst>
          </p:cNvPr>
          <p:cNvSpPr/>
          <p:nvPr/>
        </p:nvSpPr>
        <p:spPr>
          <a:xfrm>
            <a:off x="2197722" y="2485335"/>
            <a:ext cx="1624522" cy="69119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Marcos Schwarz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4;p9">
            <a:extLst>
              <a:ext uri="{FF2B5EF4-FFF2-40B4-BE49-F238E27FC236}">
                <a16:creationId xmlns:a16="http://schemas.microsoft.com/office/drawing/2014/main" id="{01C5BFA1-07D4-46B1-82E9-9E45803E8268}"/>
              </a:ext>
            </a:extLst>
          </p:cNvPr>
          <p:cNvSpPr/>
          <p:nvPr/>
        </p:nvSpPr>
        <p:spPr>
          <a:xfrm>
            <a:off x="2197722" y="4922200"/>
            <a:ext cx="1624522" cy="69119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Eduardo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Baldin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117;p9">
            <a:extLst>
              <a:ext uri="{FF2B5EF4-FFF2-40B4-BE49-F238E27FC236}">
                <a16:creationId xmlns:a16="http://schemas.microsoft.com/office/drawing/2014/main" id="{0F1EA6BC-1C3F-4902-B721-051540A92C6D}"/>
              </a:ext>
            </a:extLst>
          </p:cNvPr>
          <p:cNvSpPr/>
          <p:nvPr/>
        </p:nvSpPr>
        <p:spPr>
          <a:xfrm>
            <a:off x="2180787" y="3374330"/>
            <a:ext cx="1624522" cy="132495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Billy Pinheiro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Luiz Carlos Bona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Aft>
                <a:spcPts val="400"/>
              </a:spcAft>
            </a:pPr>
            <a:r>
              <a:rPr lang="pt-BR" sz="1200" dirty="0" err="1"/>
              <a:t>Ericksulino</a:t>
            </a:r>
            <a:r>
              <a:rPr lang="pt-BR" sz="1200" dirty="0"/>
              <a:t> Moura</a:t>
            </a:r>
          </a:p>
          <a:p>
            <a:pPr lvl="0">
              <a:spcAft>
                <a:spcPts val="400"/>
              </a:spcAft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Gabriela Stein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Luiz A. Rodrigues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117;p9">
            <a:extLst>
              <a:ext uri="{FF2B5EF4-FFF2-40B4-BE49-F238E27FC236}">
                <a16:creationId xmlns:a16="http://schemas.microsoft.com/office/drawing/2014/main" id="{9580CC41-B2DF-4186-9D31-9EDBD779BFDF}"/>
              </a:ext>
            </a:extLst>
          </p:cNvPr>
          <p:cNvSpPr/>
          <p:nvPr/>
        </p:nvSpPr>
        <p:spPr>
          <a:xfrm>
            <a:off x="4208475" y="2476869"/>
            <a:ext cx="1624522" cy="69119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Lui</a:t>
            </a:r>
            <a:r>
              <a:rPr lang="pt-BR" sz="1200" dirty="0"/>
              <a:t>z Eduardo </a:t>
            </a:r>
            <a:r>
              <a:rPr lang="pt-BR" sz="1200" dirty="0" err="1"/>
              <a:t>Folly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Kauane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dirty="0"/>
              <a:t>Cordeiro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24;p9">
            <a:extLst>
              <a:ext uri="{FF2B5EF4-FFF2-40B4-BE49-F238E27FC236}">
                <a16:creationId xmlns:a16="http://schemas.microsoft.com/office/drawing/2014/main" id="{4DB8ED7E-74C1-4921-A059-4B753358EC0D}"/>
              </a:ext>
            </a:extLst>
          </p:cNvPr>
          <p:cNvSpPr/>
          <p:nvPr/>
        </p:nvSpPr>
        <p:spPr>
          <a:xfrm>
            <a:off x="4208475" y="5935133"/>
            <a:ext cx="1624522" cy="778936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Eduardo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Baldin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Bruno Evaristo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Ramon da Gama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17;p9">
            <a:extLst>
              <a:ext uri="{FF2B5EF4-FFF2-40B4-BE49-F238E27FC236}">
                <a16:creationId xmlns:a16="http://schemas.microsoft.com/office/drawing/2014/main" id="{044590A3-5FCF-4589-964B-F4F02F89C0BE}"/>
              </a:ext>
            </a:extLst>
          </p:cNvPr>
          <p:cNvSpPr/>
          <p:nvPr/>
        </p:nvSpPr>
        <p:spPr>
          <a:xfrm>
            <a:off x="4191540" y="3298127"/>
            <a:ext cx="1624522" cy="246766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Allan Freitas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Vinicius Chagas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Luiz Felipe Rosa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Caian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Santana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Caio Silva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George Neres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Carlos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Mikael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Victor Cerqueira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André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Defremont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Francisco Ronald</a:t>
            </a: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117;p9">
            <a:extLst>
              <a:ext uri="{FF2B5EF4-FFF2-40B4-BE49-F238E27FC236}">
                <a16:creationId xmlns:a16="http://schemas.microsoft.com/office/drawing/2014/main" id="{CD6D82A2-06D9-4EFF-8B13-D7C625C25651}"/>
              </a:ext>
            </a:extLst>
          </p:cNvPr>
          <p:cNvSpPr/>
          <p:nvPr/>
        </p:nvSpPr>
        <p:spPr>
          <a:xfrm>
            <a:off x="6083357" y="3365864"/>
            <a:ext cx="1624522" cy="6911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Glauber Gonçalves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Saul da Rocha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124;p9">
            <a:extLst>
              <a:ext uri="{FF2B5EF4-FFF2-40B4-BE49-F238E27FC236}">
                <a16:creationId xmlns:a16="http://schemas.microsoft.com/office/drawing/2014/main" id="{BC63DF78-FA05-4622-96A7-1472A2B5D5AC}"/>
              </a:ext>
            </a:extLst>
          </p:cNvPr>
          <p:cNvSpPr/>
          <p:nvPr/>
        </p:nvSpPr>
        <p:spPr>
          <a:xfrm>
            <a:off x="6100292" y="2464125"/>
            <a:ext cx="1624522" cy="71240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Ismael Ávila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24;p9">
            <a:extLst>
              <a:ext uri="{FF2B5EF4-FFF2-40B4-BE49-F238E27FC236}">
                <a16:creationId xmlns:a16="http://schemas.microsoft.com/office/drawing/2014/main" id="{4F9C23AF-B358-42E8-8C3F-9AD3A249CB0C}"/>
              </a:ext>
            </a:extLst>
          </p:cNvPr>
          <p:cNvSpPr/>
          <p:nvPr/>
        </p:nvSpPr>
        <p:spPr>
          <a:xfrm>
            <a:off x="8073430" y="2478738"/>
            <a:ext cx="1624522" cy="1051861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Fernando Marino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Antônio Mateus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Fernanda </a:t>
            </a:r>
            <a:r>
              <a:rPr lang="pt-BR" sz="1200" dirty="0" err="1"/>
              <a:t>Corsini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Raquel </a:t>
            </a:r>
            <a:r>
              <a:rPr lang="pt-BR" sz="1200" dirty="0" err="1"/>
              <a:t>Zaghi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17;p9">
            <a:extLst>
              <a:ext uri="{FF2B5EF4-FFF2-40B4-BE49-F238E27FC236}">
                <a16:creationId xmlns:a16="http://schemas.microsoft.com/office/drawing/2014/main" id="{B1917899-16F8-4CF9-88F6-F5166CCF69A8}"/>
              </a:ext>
            </a:extLst>
          </p:cNvPr>
          <p:cNvSpPr/>
          <p:nvPr/>
        </p:nvSpPr>
        <p:spPr>
          <a:xfrm>
            <a:off x="8056495" y="3681565"/>
            <a:ext cx="1624522" cy="69119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Wangham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117;p9">
            <a:extLst>
              <a:ext uri="{FF2B5EF4-FFF2-40B4-BE49-F238E27FC236}">
                <a16:creationId xmlns:a16="http://schemas.microsoft.com/office/drawing/2014/main" id="{B30E8035-34FA-45F1-AFC9-5E2BA7B791B3}"/>
              </a:ext>
            </a:extLst>
          </p:cNvPr>
          <p:cNvSpPr/>
          <p:nvPr/>
        </p:nvSpPr>
        <p:spPr>
          <a:xfrm>
            <a:off x="10084183" y="2448149"/>
            <a:ext cx="1624522" cy="1353679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Larriza</a:t>
            </a: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Thurler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Reinaldo Gomes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Giovana da Silva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Ana Landi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100" dirty="0"/>
              <a:t>&lt;analista a contratar&gt;</a:t>
            </a:r>
            <a:endParaRPr lang="pt-BR" sz="1200" dirty="0"/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117;p9">
            <a:extLst>
              <a:ext uri="{FF2B5EF4-FFF2-40B4-BE49-F238E27FC236}">
                <a16:creationId xmlns:a16="http://schemas.microsoft.com/office/drawing/2014/main" id="{3C8E3060-4371-43DE-9515-3EE943E8BD8E}"/>
              </a:ext>
            </a:extLst>
          </p:cNvPr>
          <p:cNvSpPr/>
          <p:nvPr/>
        </p:nvSpPr>
        <p:spPr>
          <a:xfrm>
            <a:off x="10095862" y="3999334"/>
            <a:ext cx="1624522" cy="69119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Luana Cruz</a:t>
            </a: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pt-BR" sz="1200" dirty="0"/>
              <a:t>Giulia Caldas</a:t>
            </a:r>
            <a:endParaRPr lang="pt-B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55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7220"/>
              <a:buNone/>
            </a:pPr>
            <a:r>
              <a:rPr lang="pt-BR" sz="2800" b="1" dirty="0"/>
              <a:t>M1 Coordenação técnica e Governança da rede</a:t>
            </a:r>
            <a:endParaRPr dirty="0"/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pt-BR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Objetivo e atividades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50" y="1927232"/>
            <a:ext cx="10815570" cy="14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3417225" y="3866025"/>
            <a:ext cx="2187300" cy="1201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0" rIns="54000" bIns="5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A1.1:</a:t>
            </a: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Coordenação técnica do projeto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5855624" y="3866031"/>
            <a:ext cx="2326200" cy="12015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0" rIns="54000" bIns="54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A1.2:</a:t>
            </a: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Governança das Redes Blockchain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sz="2800" b="1"/>
              <a:t>Coordenação técnica e Governança</a:t>
            </a:r>
            <a:endParaRPr sz="2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grpSp>
        <p:nvGrpSpPr>
          <p:cNvPr id="194" name="Google Shape;194;p29"/>
          <p:cNvGrpSpPr/>
          <p:nvPr/>
        </p:nvGrpSpPr>
        <p:grpSpPr>
          <a:xfrm>
            <a:off x="955040" y="1638726"/>
            <a:ext cx="9743440" cy="4649040"/>
            <a:chOff x="0" y="33446"/>
            <a:chExt cx="9743440" cy="4649040"/>
          </a:xfrm>
        </p:grpSpPr>
        <p:sp>
          <p:nvSpPr>
            <p:cNvPr id="195" name="Google Shape;195;p29"/>
            <p:cNvSpPr/>
            <p:nvPr/>
          </p:nvSpPr>
          <p:spPr>
            <a:xfrm>
              <a:off x="0" y="358166"/>
              <a:ext cx="9743440" cy="194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 txBox="1"/>
            <p:nvPr/>
          </p:nvSpPr>
          <p:spPr>
            <a:xfrm>
              <a:off x="0" y="358166"/>
              <a:ext cx="9743440" cy="19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8200" rIns="756175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Reuniões semanais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Composição: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RNP</a:t>
              </a: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Iara, Ciuffo, Michelle + Bárbara Évellyn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CPQD</a:t>
              </a: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Paradisi, Formigoni, Fernando + Silvia Marion</a:t>
              </a: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487172" y="33446"/>
              <a:ext cx="6820408" cy="6494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518875" y="65149"/>
              <a:ext cx="6757002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775" tIns="0" rIns="257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pt-BR" sz="2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Comitê Gestor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0" y="2742086"/>
              <a:ext cx="9743440" cy="194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 txBox="1"/>
            <p:nvPr/>
          </p:nvSpPr>
          <p:spPr>
            <a:xfrm>
              <a:off x="0" y="2742086"/>
              <a:ext cx="9743440" cy="19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6175" tIns="458200" rIns="756175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Reuniões quinzenais ou sob demanda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Composição: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Líderes das metas M2, M3, M4, M5 e M6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pt-BR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Pesquisadores principais</a:t>
              </a: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87172" y="2417366"/>
              <a:ext cx="6820408" cy="6494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 txBox="1"/>
            <p:nvPr/>
          </p:nvSpPr>
          <p:spPr>
            <a:xfrm>
              <a:off x="518875" y="2449069"/>
              <a:ext cx="6757002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7775" tIns="0" rIns="257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pt-BR" sz="2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Comitê Técnico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sz="2800" b="1" dirty="0"/>
              <a:t>Coordenação técnica </a:t>
            </a:r>
            <a:r>
              <a:rPr lang="pt-BR" sz="2800" dirty="0"/>
              <a:t>e </a:t>
            </a:r>
            <a:r>
              <a:rPr lang="pt-BR" sz="2800" b="1" dirty="0"/>
              <a:t>Governança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grpSp>
        <p:nvGrpSpPr>
          <p:cNvPr id="208" name="Google Shape;208;p30"/>
          <p:cNvGrpSpPr/>
          <p:nvPr/>
        </p:nvGrpSpPr>
        <p:grpSpPr>
          <a:xfrm>
            <a:off x="637881" y="1419554"/>
            <a:ext cx="10588919" cy="5238091"/>
            <a:chOff x="0" y="17474"/>
            <a:chExt cx="10588919" cy="5238091"/>
          </a:xfrm>
        </p:grpSpPr>
        <p:sp>
          <p:nvSpPr>
            <p:cNvPr id="209" name="Google Shape;209;p30"/>
            <p:cNvSpPr/>
            <p:nvPr/>
          </p:nvSpPr>
          <p:spPr>
            <a:xfrm>
              <a:off x="0" y="342195"/>
              <a:ext cx="10588919" cy="2356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0" y="342195"/>
              <a:ext cx="10588919" cy="23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1800" tIns="458200" rIns="8218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Reuniões quadrimestral ou sob demanda;</a:t>
              </a:r>
              <a:endParaRPr/>
            </a:p>
            <a:p>
              <a:pPr marL="17145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pt-BR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Composição :</a:t>
              </a: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Lideranças da RNP e CPQD, representantes da academia, indústria e governo. Também serão convidados representantes da Rede Blockchain Brasil  (RBB).</a:t>
              </a:r>
              <a:endParaRPr/>
            </a:p>
            <a:p>
              <a:pPr marL="17145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pt-BR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Objetivos</a:t>
              </a: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acompanha e realimenta o projeto, identificando potenciais desdobramentos (tecnologia, inovação) e oportunidades para potencializar os resultados do projeto; sugere ajustes na estratégia do projeto, se necessário</a:t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529445" y="17474"/>
              <a:ext cx="7412243" cy="6494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 txBox="1"/>
            <p:nvPr/>
          </p:nvSpPr>
          <p:spPr>
            <a:xfrm>
              <a:off x="561148" y="49177"/>
              <a:ext cx="7348837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0150" tIns="0" rIns="2801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Conselho consultivo / Advisory board: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0" y="3141915"/>
              <a:ext cx="10588919" cy="2113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 txBox="1"/>
            <p:nvPr/>
          </p:nvSpPr>
          <p:spPr>
            <a:xfrm>
              <a:off x="0" y="3141915"/>
              <a:ext cx="10588919" cy="211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1800" tIns="458200" rIns="82180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Reuniões mensais ou sob demanda;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pt-BR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Composição </a:t>
              </a: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:Líderes das Metas 1 e 6 pela RNP e CPQD e pesquisadores que são bolsistas da RNP alocados na Meta 6.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pt-BR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Objetivo</a:t>
              </a:r>
              <a:r>
                <a:rPr lang="pt-BR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definição da estratégia de comunicação e curadoria do conteúdo do Observatório Nacional;  Prospectar parcerias e conteúdos para serem incorporados ao Observatório Nacional.</a:t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529445" y="2817195"/>
              <a:ext cx="7412243" cy="6494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8C6DD"/>
                </a:gs>
                <a:gs pos="35000">
                  <a:srgbClr val="C3D5E7"/>
                </a:gs>
                <a:gs pos="100000">
                  <a:srgbClr val="E8EF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 txBox="1"/>
            <p:nvPr/>
          </p:nvSpPr>
          <p:spPr>
            <a:xfrm>
              <a:off x="561148" y="2848898"/>
              <a:ext cx="7348837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0150" tIns="0" rIns="2801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Comitê Editorial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637881" y="61534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pt-BR" sz="3000" b="1" dirty="0">
                <a:sym typeface="Raleway"/>
              </a:rPr>
              <a:t>Equipe de execução - RNP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sp>
        <p:nvSpPr>
          <p:cNvPr id="222" name="Google Shape;222;p7"/>
          <p:cNvSpPr txBox="1">
            <a:spLocks noGrp="1"/>
          </p:cNvSpPr>
          <p:nvPr>
            <p:ph type="body" idx="2"/>
          </p:nvPr>
        </p:nvSpPr>
        <p:spPr>
          <a:xfrm>
            <a:off x="650581" y="352365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pSp>
        <p:nvGrpSpPr>
          <p:cNvPr id="223" name="Google Shape;223;p7"/>
          <p:cNvGrpSpPr/>
          <p:nvPr/>
        </p:nvGrpSpPr>
        <p:grpSpPr>
          <a:xfrm>
            <a:off x="1005841" y="1869440"/>
            <a:ext cx="10291814" cy="4456361"/>
            <a:chOff x="1207325" y="2052299"/>
            <a:chExt cx="10090329" cy="4273502"/>
          </a:xfrm>
        </p:grpSpPr>
        <p:sp>
          <p:nvSpPr>
            <p:cNvPr id="224" name="Google Shape;224;p7"/>
            <p:cNvSpPr txBox="1"/>
            <p:nvPr/>
          </p:nvSpPr>
          <p:spPr>
            <a:xfrm>
              <a:off x="6503954" y="2185355"/>
              <a:ext cx="4793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Jose Reynaldo Formigoni Filho - CPQD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b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Leandro Neumann Ciuffo -  RNP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" name="Google Shape;225;p7"/>
            <p:cNvGrpSpPr/>
            <p:nvPr/>
          </p:nvGrpSpPr>
          <p:grpSpPr>
            <a:xfrm>
              <a:off x="1207325" y="2052299"/>
              <a:ext cx="9414226" cy="4273502"/>
              <a:chOff x="1207325" y="2052299"/>
              <a:chExt cx="9414226" cy="4273502"/>
            </a:xfrm>
          </p:grpSpPr>
          <p:sp>
            <p:nvSpPr>
              <p:cNvPr id="226" name="Google Shape;226;p7"/>
              <p:cNvSpPr txBox="1"/>
              <p:nvPr/>
            </p:nvSpPr>
            <p:spPr>
              <a:xfrm>
                <a:off x="1207325" y="3734824"/>
                <a:ext cx="27303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Coordenadora de Projetos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Silvia Marion – CPQD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Bárbara Évellyn - RNP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7"/>
              <p:cNvSpPr txBox="1"/>
              <p:nvPr/>
            </p:nvSpPr>
            <p:spPr>
              <a:xfrm>
                <a:off x="1423765" y="2421469"/>
                <a:ext cx="2270570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Líder da Meta</a:t>
                </a:r>
                <a:endPara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4780770" y="2112265"/>
                <a:ext cx="1479146" cy="1052934"/>
              </a:xfrm>
              <a:prstGeom prst="roundRect">
                <a:avLst>
                  <a:gd name="adj" fmla="val 16667"/>
                </a:avLst>
              </a:prstGeom>
              <a:solidFill>
                <a:srgbClr val="00CC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4000" tIns="0" rIns="54000" bIns="54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A1.1:</a:t>
                </a: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Coordenação técnica do projeto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4816570" y="3478254"/>
                <a:ext cx="1479000" cy="1053000"/>
              </a:xfrm>
              <a:prstGeom prst="roundRect">
                <a:avLst>
                  <a:gd name="adj" fmla="val 16667"/>
                </a:avLst>
              </a:prstGeom>
              <a:solidFill>
                <a:srgbClr val="00CC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4000" tIns="0" rIns="54000" bIns="54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A1.2:</a:t>
                </a: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Governança das Redes Blockchain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4806153" y="5043351"/>
                <a:ext cx="1479000" cy="1053000"/>
              </a:xfrm>
              <a:prstGeom prst="roundRect">
                <a:avLst>
                  <a:gd name="adj" fmla="val 16667"/>
                </a:avLst>
              </a:prstGeom>
              <a:solidFill>
                <a:srgbClr val="E0ECF3"/>
              </a:solidFill>
              <a:ln w="9525" cap="flat" cmpd="sng">
                <a:solidFill>
                  <a:srgbClr val="7F7F7F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54000" tIns="0" rIns="54000" bIns="540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t-BR" sz="12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A1.3:</a:t>
                </a:r>
                <a:r>
                  <a:rPr lang="pt-BR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Realização das tarefas administrativas e financeiras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4444125" y="2052301"/>
                <a:ext cx="263700" cy="42735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7"/>
              <p:cNvSpPr txBox="1"/>
              <p:nvPr/>
            </p:nvSpPr>
            <p:spPr>
              <a:xfrm>
                <a:off x="6945016" y="3419892"/>
                <a:ext cx="36345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Contribuições de: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Luiz Eduardo Folly de Campos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Ismael Ávila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Allan Freita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Billy Pinheiro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6635750" y="3417924"/>
                <a:ext cx="263700" cy="11328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7"/>
              <p:cNvSpPr txBox="1"/>
              <p:nvPr/>
            </p:nvSpPr>
            <p:spPr>
              <a:xfrm>
                <a:off x="6635751" y="5095840"/>
                <a:ext cx="39858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Analista de Negócios  - Larissa Salles (RNP)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Analista Financeiro – Rodrigo Burke (CPQD)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6372158" y="4935831"/>
                <a:ext cx="263700" cy="11328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6326475" y="2052299"/>
                <a:ext cx="263700" cy="25374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 rot="5400000">
                <a:off x="2293050" y="3040500"/>
                <a:ext cx="263700" cy="22971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 cap="flat" cmpd="sng">
                <a:solidFill>
                  <a:srgbClr val="56565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8" name="Google Shape;238;p7" descr="Usuár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528" y="270105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1786</Words>
  <Application>Microsoft Office PowerPoint</Application>
  <PresentationFormat>Widescreen</PresentationFormat>
  <Paragraphs>398</Paragraphs>
  <Slides>18</Slides>
  <Notes>18</Notes>
  <HiddenSlides>2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Roboto Light</vt:lpstr>
      <vt:lpstr>Calibri Light</vt:lpstr>
      <vt:lpstr>Roboto Medium</vt:lpstr>
      <vt:lpstr>Roboto</vt:lpstr>
      <vt:lpstr>Play</vt:lpstr>
      <vt:lpstr>Montserrat</vt:lpstr>
      <vt:lpstr>Barlow</vt:lpstr>
      <vt:lpstr>Arial</vt:lpstr>
      <vt:lpstr>Raleway</vt:lpstr>
      <vt:lpstr>Noto Sans Symbols</vt:lpstr>
      <vt:lpstr>Lato</vt:lpstr>
      <vt:lpstr>Calibri</vt:lpstr>
      <vt:lpstr>Office Theme</vt:lpstr>
      <vt:lpstr>4_Office Theme</vt:lpstr>
      <vt:lpstr>Personalizar design</vt:lpstr>
      <vt:lpstr>5_Office Theme</vt:lpstr>
      <vt:lpstr>Apresentação do PowerPoint</vt:lpstr>
      <vt:lpstr>Apresentação do PowerPoint</vt:lpstr>
      <vt:lpstr>Meta 1  Coordenação técnica e Governança da rede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Spektor</dc:creator>
  <cp:lastModifiedBy>Barbara Evellyn Santos</cp:lastModifiedBy>
  <cp:revision>5</cp:revision>
  <dcterms:created xsi:type="dcterms:W3CDTF">2024-04-22T21:18:05Z</dcterms:created>
  <dcterms:modified xsi:type="dcterms:W3CDTF">2024-07-16T19:01:42Z</dcterms:modified>
</cp:coreProperties>
</file>